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Lst>
  <p:notesMasterIdLst>
    <p:notesMasterId r:id="rId58"/>
  </p:notesMasterIdLst>
  <p:handoutMasterIdLst>
    <p:handoutMasterId r:id="rId59"/>
  </p:handoutMasterIdLst>
  <p:sldIdLst>
    <p:sldId id="300" r:id="rId2"/>
    <p:sldId id="320" r:id="rId3"/>
    <p:sldId id="650" r:id="rId4"/>
    <p:sldId id="669" r:id="rId5"/>
    <p:sldId id="670" r:id="rId6"/>
    <p:sldId id="659" r:id="rId7"/>
    <p:sldId id="663" r:id="rId8"/>
    <p:sldId id="662" r:id="rId9"/>
    <p:sldId id="661" r:id="rId10"/>
    <p:sldId id="665" r:id="rId11"/>
    <p:sldId id="664" r:id="rId12"/>
    <p:sldId id="660" r:id="rId13"/>
    <p:sldId id="637" r:id="rId14"/>
    <p:sldId id="674" r:id="rId15"/>
    <p:sldId id="685" r:id="rId16"/>
    <p:sldId id="684" r:id="rId17"/>
    <p:sldId id="676" r:id="rId18"/>
    <p:sldId id="677" r:id="rId19"/>
    <p:sldId id="678" r:id="rId20"/>
    <p:sldId id="679" r:id="rId21"/>
    <p:sldId id="680" r:id="rId22"/>
    <p:sldId id="681" r:id="rId23"/>
    <p:sldId id="687" r:id="rId24"/>
    <p:sldId id="691" r:id="rId25"/>
    <p:sldId id="683" r:id="rId26"/>
    <p:sldId id="682" r:id="rId27"/>
    <p:sldId id="638" r:id="rId28"/>
    <p:sldId id="645" r:id="rId29"/>
    <p:sldId id="667" r:id="rId30"/>
    <p:sldId id="693" r:id="rId31"/>
    <p:sldId id="688" r:id="rId32"/>
    <p:sldId id="689" r:id="rId33"/>
    <p:sldId id="696" r:id="rId34"/>
    <p:sldId id="694" r:id="rId35"/>
    <p:sldId id="622" r:id="rId36"/>
    <p:sldId id="695" r:id="rId37"/>
    <p:sldId id="639" r:id="rId38"/>
    <p:sldId id="623" r:id="rId39"/>
    <p:sldId id="640" r:id="rId40"/>
    <p:sldId id="617" r:id="rId41"/>
    <p:sldId id="641" r:id="rId42"/>
    <p:sldId id="593" r:id="rId43"/>
    <p:sldId id="697" r:id="rId44"/>
    <p:sldId id="642" r:id="rId45"/>
    <p:sldId id="666" r:id="rId46"/>
    <p:sldId id="634" r:id="rId47"/>
    <p:sldId id="643" r:id="rId48"/>
    <p:sldId id="554" r:id="rId49"/>
    <p:sldId id="699" r:id="rId50"/>
    <p:sldId id="700" r:id="rId51"/>
    <p:sldId id="635" r:id="rId52"/>
    <p:sldId id="644" r:id="rId53"/>
    <p:sldId id="701" r:id="rId54"/>
    <p:sldId id="698" r:id="rId55"/>
    <p:sldId id="668" r:id="rId56"/>
    <p:sldId id="672" r:id="rId57"/>
  </p:sldIdLst>
  <p:sldSz cx="13817600" cy="7772400"/>
  <p:notesSz cx="7315200" cy="9601200"/>
  <p:defaultText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435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6E1D5F-53B4-CD43-799C-0BC6D8B754F6}" name="Hendrik Rathjens" initials="HR" userId="S::hendrik@stone-env.com::caa22ff5-85dc-48cd-9ffd-d8c50172578a" providerId="AD"/>
  <p188:author id="{B5C9849C-F129-CE0F-57CA-5E678359022B}" name="Jens Kiesel" initials="JK" userId="S::jkiesel@stone-env.com::6841d1e9-94fd-4680-8d9e-b1e660d6a56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ens Kiesel" initials="JK [2]" lastIdx="6" clrIdx="6">
    <p:extLst>
      <p:ext uri="{19B8F6BF-5375-455C-9EA6-DF929625EA0E}">
        <p15:presenceInfo xmlns:p15="http://schemas.microsoft.com/office/powerpoint/2012/main" userId="S-1-5-21-1762135226-1270963828-924725345-8000" providerId="AD"/>
      </p:ext>
    </p:extLst>
  </p:cmAuthor>
  <p:cmAuthor id="1" name="Bettina Miguez" initials="BM" lastIdx="14" clrIdx="0">
    <p:extLst>
      <p:ext uri="{19B8F6BF-5375-455C-9EA6-DF929625EA0E}">
        <p15:presenceInfo xmlns:p15="http://schemas.microsoft.com/office/powerpoint/2012/main" userId="S-1-5-21-1762135226-1270963828-924725345-7979" providerId="AD"/>
      </p:ext>
    </p:extLst>
  </p:cmAuthor>
  <p:cmAuthor id="2" name="Hendrik Rathjens" initials="HR" lastIdx="81" clrIdx="1">
    <p:extLst>
      <p:ext uri="{19B8F6BF-5375-455C-9EA6-DF929625EA0E}">
        <p15:presenceInfo xmlns:p15="http://schemas.microsoft.com/office/powerpoint/2012/main" userId="S::hendrik@stone-env.com::caa22ff5-85dc-48cd-9ffd-d8c50172578a" providerId="AD"/>
      </p:ext>
    </p:extLst>
  </p:cmAuthor>
  <p:cmAuthor id="3" name="Michael Winchell" initials="MW" lastIdx="14" clrIdx="2">
    <p:extLst>
      <p:ext uri="{19B8F6BF-5375-455C-9EA6-DF929625EA0E}">
        <p15:presenceInfo xmlns:p15="http://schemas.microsoft.com/office/powerpoint/2012/main" userId="Michael Winchell" providerId="None"/>
      </p:ext>
    </p:extLst>
  </p:cmAuthor>
  <p:cmAuthor id="4" name="Michael Winchell" initials="MW [2]" lastIdx="37" clrIdx="3">
    <p:extLst>
      <p:ext uri="{19B8F6BF-5375-455C-9EA6-DF929625EA0E}">
        <p15:presenceInfo xmlns:p15="http://schemas.microsoft.com/office/powerpoint/2012/main" userId="S-1-5-21-1762135226-1270963828-924725345-1172" providerId="AD"/>
      </p:ext>
    </p:extLst>
  </p:cmAuthor>
  <p:cmAuthor id="5" name="Jens Kiesel" initials="JK" lastIdx="48" clrIdx="4">
    <p:extLst>
      <p:ext uri="{19B8F6BF-5375-455C-9EA6-DF929625EA0E}">
        <p15:presenceInfo xmlns:p15="http://schemas.microsoft.com/office/powerpoint/2012/main" userId="cb3477aee247249b" providerId="Windows Live"/>
      </p:ext>
    </p:extLst>
  </p:cmAuthor>
  <p:cmAuthor id="6" name="Gerald Reinken" initials="GR" lastIdx="2" clrIdx="5">
    <p:extLst>
      <p:ext uri="{19B8F6BF-5375-455C-9EA6-DF929625EA0E}">
        <p15:presenceInfo xmlns:p15="http://schemas.microsoft.com/office/powerpoint/2012/main" userId="S::gerald.reinken@bayer.com::f897f209-90a4-4a6a-a569-efdec8f957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71054"/>
    <a:srgbClr val="FF2828"/>
    <a:srgbClr val="4596FF"/>
    <a:srgbClr val="4B9AFF"/>
    <a:srgbClr val="004CA7"/>
    <a:srgbClr val="FF00C1"/>
    <a:srgbClr val="777877"/>
    <a:srgbClr val="4C0049"/>
    <a:srgbClr val="FF811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24" autoAdjust="0"/>
    <p:restoredTop sz="97404" autoAdjust="0"/>
  </p:normalViewPr>
  <p:slideViewPr>
    <p:cSldViewPr snapToGrid="0" snapToObjects="1">
      <p:cViewPr varScale="1">
        <p:scale>
          <a:sx n="142" d="100"/>
          <a:sy n="142" d="100"/>
        </p:scale>
        <p:origin x="612" y="102"/>
      </p:cViewPr>
      <p:guideLst>
        <p:guide orient="horz" pos="2448"/>
        <p:guide pos="4352"/>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64" d="100"/>
          <a:sy n="64" d="100"/>
        </p:scale>
        <p:origin x="2189" y="8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65"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182880" rIns="457200" bIns="48331" rtlCol="0"/>
          <a:lstStyle>
            <a:lvl1pPr algn="r">
              <a:defRPr sz="1300"/>
            </a:lvl1pPr>
          </a:lstStyle>
          <a:p>
            <a:fld id="{C7E57A9A-6A23-5E47-B338-6C493FB371B0}" type="datetimeFigureOut">
              <a:rPr lang="en-US" sz="1000" smtClean="0">
                <a:solidFill>
                  <a:srgbClr val="777877"/>
                </a:solidFill>
                <a:latin typeface="Humnst777 BT" panose="020B0603030504020204" pitchFamily="34" charset="0"/>
              </a:rPr>
              <a:t>7/17/2024</a:t>
            </a:fld>
            <a:endParaRPr lang="en-US" sz="1000" dirty="0">
              <a:solidFill>
                <a:srgbClr val="777877"/>
              </a:solidFill>
              <a:latin typeface="Humnst777 BT" panose="020B0603030504020204" pitchFamily="34" charset="0"/>
            </a:endParaRPr>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91440" rtlCol="0" anchor="b"/>
          <a:lstStyle>
            <a:lvl1pPr algn="l">
              <a:defRPr sz="1300"/>
            </a:lvl1pPr>
          </a:lstStyle>
          <a:p>
            <a:r>
              <a:rPr lang="en-US" sz="1400" dirty="0">
                <a:latin typeface="Humnst777 BT" panose="020B0603030504020204" pitchFamily="34" charset="0"/>
              </a:rPr>
              <a:t>	</a:t>
            </a:r>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457200" bIns="182880" rtlCol="0" anchor="b"/>
          <a:lstStyle>
            <a:lvl1pPr algn="r">
              <a:defRPr sz="1300"/>
            </a:lvl1pPr>
          </a:lstStyle>
          <a:p>
            <a:fld id="{03BE9562-22B4-B749-A266-DC8958A10956}" type="slidenum">
              <a:rPr lang="en-US" sz="1000">
                <a:solidFill>
                  <a:srgbClr val="777877"/>
                </a:solidFill>
                <a:latin typeface="Humnst777 BT" panose="020B0603030504020204" pitchFamily="34" charset="0"/>
              </a:rPr>
              <a:pPr/>
              <a:t>‹#›</a:t>
            </a:fld>
            <a:endParaRPr lang="en-US" sz="1000" dirty="0">
              <a:solidFill>
                <a:srgbClr val="777877"/>
              </a:solidFill>
              <a:latin typeface="Humnst777 BT" panose="020B0603030504020204" pitchFamily="34"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2816" y="9123680"/>
            <a:ext cx="1923008" cy="182880"/>
          </a:xfrm>
          <a:prstGeom prst="rect">
            <a:avLst/>
          </a:prstGeom>
        </p:spPr>
      </p:pic>
    </p:spTree>
    <p:extLst>
      <p:ext uri="{BB962C8B-B14F-4D97-AF65-F5344CB8AC3E}">
        <p14:creationId xmlns:p14="http://schemas.microsoft.com/office/powerpoint/2010/main" val="1210284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F75FD963-AF41-2144-9246-2EA9ACC89561}" type="datetimeFigureOut">
              <a:rPr lang="en-US" smtClean="0"/>
              <a:t>7/17/2024</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5F46FA4-5F31-6649-9FCE-6067FAA06348}" type="slidenum">
              <a:rPr lang="en-US" smtClean="0"/>
              <a:t>‹#›</a:t>
            </a:fld>
            <a:endParaRPr lang="en-US"/>
          </a:p>
        </p:txBody>
      </p:sp>
    </p:spTree>
    <p:extLst>
      <p:ext uri="{BB962C8B-B14F-4D97-AF65-F5344CB8AC3E}">
        <p14:creationId xmlns:p14="http://schemas.microsoft.com/office/powerpoint/2010/main" val="6667530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Thank you for the introduction and welcome everyone to our webinar on machine learning with random forests.</a:t>
            </a:r>
            <a:endParaRPr lang="en-US" dirty="0"/>
          </a:p>
        </p:txBody>
      </p:sp>
      <p:sp>
        <p:nvSpPr>
          <p:cNvPr id="4" name="Slide Number Placeholder 3"/>
          <p:cNvSpPr>
            <a:spLocks noGrp="1"/>
          </p:cNvSpPr>
          <p:nvPr>
            <p:ph type="sldNum" sz="quarter" idx="10"/>
          </p:nvPr>
        </p:nvSpPr>
        <p:spPr/>
        <p:txBody>
          <a:bodyPr/>
          <a:lstStyle/>
          <a:p>
            <a:fld id="{25F46FA4-5F31-6649-9FCE-6067FAA06348}" type="slidenum">
              <a:rPr lang="en-US" smtClean="0"/>
              <a:t>1</a:t>
            </a:fld>
            <a:endParaRPr lang="en-US" dirty="0"/>
          </a:p>
        </p:txBody>
      </p:sp>
    </p:spTree>
    <p:extLst>
      <p:ext uri="{BB962C8B-B14F-4D97-AF65-F5344CB8AC3E}">
        <p14:creationId xmlns:p14="http://schemas.microsoft.com/office/powerpoint/2010/main" val="1925290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25F46FA4-5F31-6649-9FCE-6067FAA06348}" type="slidenum">
              <a:rPr lang="en-US" smtClean="0"/>
              <a:t>10</a:t>
            </a:fld>
            <a:endParaRPr lang="en-US"/>
          </a:p>
        </p:txBody>
      </p:sp>
    </p:spTree>
    <p:extLst>
      <p:ext uri="{BB962C8B-B14F-4D97-AF65-F5344CB8AC3E}">
        <p14:creationId xmlns:p14="http://schemas.microsoft.com/office/powerpoint/2010/main" val="3903621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Supervised learning is the most relevant in the field of natural sciences and we will go into a bit more detail here by listing common algorithms</a:t>
            </a:r>
          </a:p>
          <a:p>
            <a:endParaRPr lang="en-DE" dirty="0"/>
          </a:p>
        </p:txBody>
      </p:sp>
      <p:sp>
        <p:nvSpPr>
          <p:cNvPr id="4" name="Slide Number Placeholder 3"/>
          <p:cNvSpPr>
            <a:spLocks noGrp="1"/>
          </p:cNvSpPr>
          <p:nvPr>
            <p:ph type="sldNum" sz="quarter" idx="5"/>
          </p:nvPr>
        </p:nvSpPr>
        <p:spPr/>
        <p:txBody>
          <a:bodyPr/>
          <a:lstStyle/>
          <a:p>
            <a:fld id="{25F46FA4-5F31-6649-9FCE-6067FAA06348}" type="slidenum">
              <a:rPr lang="en-US" smtClean="0"/>
              <a:t>11</a:t>
            </a:fld>
            <a:endParaRPr lang="en-US"/>
          </a:p>
        </p:txBody>
      </p:sp>
    </p:spTree>
    <p:extLst>
      <p:ext uri="{BB962C8B-B14F-4D97-AF65-F5344CB8AC3E}">
        <p14:creationId xmlns:p14="http://schemas.microsoft.com/office/powerpoint/2010/main" val="3046221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25F46FA4-5F31-6649-9FCE-6067FAA06348}" type="slidenum">
              <a:rPr lang="en-US" smtClean="0"/>
              <a:t>12</a:t>
            </a:fld>
            <a:endParaRPr lang="en-US"/>
          </a:p>
        </p:txBody>
      </p:sp>
    </p:spTree>
    <p:extLst>
      <p:ext uri="{BB962C8B-B14F-4D97-AF65-F5344CB8AC3E}">
        <p14:creationId xmlns:p14="http://schemas.microsoft.com/office/powerpoint/2010/main" val="4278803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F46FA4-5F31-6649-9FCE-6067FAA06348}" type="slidenum">
              <a:rPr lang="en-US" smtClean="0"/>
              <a:t>13</a:t>
            </a:fld>
            <a:endParaRPr lang="en-US"/>
          </a:p>
        </p:txBody>
      </p:sp>
    </p:spTree>
    <p:extLst>
      <p:ext uri="{BB962C8B-B14F-4D97-AF65-F5344CB8AC3E}">
        <p14:creationId xmlns:p14="http://schemas.microsoft.com/office/powerpoint/2010/main" val="2380514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We will go through a typical example of a Random Forest implementation using the most common settings.</a:t>
            </a:r>
            <a:endParaRPr lang="de-DE" dirty="0"/>
          </a:p>
        </p:txBody>
      </p:sp>
      <p:sp>
        <p:nvSpPr>
          <p:cNvPr id="4" name="Slide Number Placeholder 3"/>
          <p:cNvSpPr>
            <a:spLocks noGrp="1"/>
          </p:cNvSpPr>
          <p:nvPr>
            <p:ph type="sldNum" sz="quarter" idx="5"/>
          </p:nvPr>
        </p:nvSpPr>
        <p:spPr/>
        <p:txBody>
          <a:bodyPr/>
          <a:lstStyle/>
          <a:p>
            <a:fld id="{25F46FA4-5F31-6649-9FCE-6067FAA06348}" type="slidenum">
              <a:rPr lang="en-US" smtClean="0"/>
              <a:t>14</a:t>
            </a:fld>
            <a:endParaRPr lang="en-US"/>
          </a:p>
        </p:txBody>
      </p:sp>
    </p:spTree>
    <p:extLst>
      <p:ext uri="{BB962C8B-B14F-4D97-AF65-F5344CB8AC3E}">
        <p14:creationId xmlns:p14="http://schemas.microsoft.com/office/powerpoint/2010/main" val="586080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Depending on the implementation, Random forest algorithms can be adapted. This here is a typical example with most common settings.</a:t>
            </a:r>
            <a:endParaRPr lang="de-DE" dirty="0"/>
          </a:p>
        </p:txBody>
      </p:sp>
      <p:sp>
        <p:nvSpPr>
          <p:cNvPr id="4" name="Slide Number Placeholder 3"/>
          <p:cNvSpPr>
            <a:spLocks noGrp="1"/>
          </p:cNvSpPr>
          <p:nvPr>
            <p:ph type="sldNum" sz="quarter" idx="5"/>
          </p:nvPr>
        </p:nvSpPr>
        <p:spPr/>
        <p:txBody>
          <a:bodyPr/>
          <a:lstStyle/>
          <a:p>
            <a:fld id="{25F46FA4-5F31-6649-9FCE-6067FAA06348}" type="slidenum">
              <a:rPr lang="en-US" smtClean="0"/>
              <a:t>15</a:t>
            </a:fld>
            <a:endParaRPr lang="en-US"/>
          </a:p>
        </p:txBody>
      </p:sp>
    </p:spTree>
    <p:extLst>
      <p:ext uri="{BB962C8B-B14F-4D97-AF65-F5344CB8AC3E}">
        <p14:creationId xmlns:p14="http://schemas.microsoft.com/office/powerpoint/2010/main" val="2262919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Depending on the implementation, Random forest algorithms can be adapted. This here is a typical example with most common settings.</a:t>
            </a:r>
            <a:endParaRPr lang="de-DE" dirty="0"/>
          </a:p>
        </p:txBody>
      </p:sp>
      <p:sp>
        <p:nvSpPr>
          <p:cNvPr id="4" name="Slide Number Placeholder 3"/>
          <p:cNvSpPr>
            <a:spLocks noGrp="1"/>
          </p:cNvSpPr>
          <p:nvPr>
            <p:ph type="sldNum" sz="quarter" idx="5"/>
          </p:nvPr>
        </p:nvSpPr>
        <p:spPr/>
        <p:txBody>
          <a:bodyPr/>
          <a:lstStyle/>
          <a:p>
            <a:fld id="{25F46FA4-5F31-6649-9FCE-6067FAA06348}" type="slidenum">
              <a:rPr lang="en-US" smtClean="0"/>
              <a:t>16</a:t>
            </a:fld>
            <a:endParaRPr lang="en-US"/>
          </a:p>
        </p:txBody>
      </p:sp>
    </p:spTree>
    <p:extLst>
      <p:ext uri="{BB962C8B-B14F-4D97-AF65-F5344CB8AC3E}">
        <p14:creationId xmlns:p14="http://schemas.microsoft.com/office/powerpoint/2010/main" val="4045966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25F46FA4-5F31-6649-9FCE-6067FAA06348}" type="slidenum">
              <a:rPr lang="en-US" smtClean="0"/>
              <a:t>17</a:t>
            </a:fld>
            <a:endParaRPr lang="en-US"/>
          </a:p>
        </p:txBody>
      </p:sp>
    </p:spTree>
    <p:extLst>
      <p:ext uri="{BB962C8B-B14F-4D97-AF65-F5344CB8AC3E}">
        <p14:creationId xmlns:p14="http://schemas.microsoft.com/office/powerpoint/2010/main" val="596638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25F46FA4-5F31-6649-9FCE-6067FAA06348}" type="slidenum">
              <a:rPr lang="en-US" smtClean="0"/>
              <a:t>18</a:t>
            </a:fld>
            <a:endParaRPr lang="en-US"/>
          </a:p>
        </p:txBody>
      </p:sp>
    </p:spTree>
    <p:extLst>
      <p:ext uri="{BB962C8B-B14F-4D97-AF65-F5344CB8AC3E}">
        <p14:creationId xmlns:p14="http://schemas.microsoft.com/office/powerpoint/2010/main" val="4036942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25F46FA4-5F31-6649-9FCE-6067FAA06348}" type="slidenum">
              <a:rPr lang="en-US" smtClean="0"/>
              <a:t>19</a:t>
            </a:fld>
            <a:endParaRPr lang="en-US"/>
          </a:p>
        </p:txBody>
      </p:sp>
    </p:spTree>
    <p:extLst>
      <p:ext uri="{BB962C8B-B14F-4D97-AF65-F5344CB8AC3E}">
        <p14:creationId xmlns:p14="http://schemas.microsoft.com/office/powerpoint/2010/main" val="2963720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The content is split into three sections with an introduction to the topic, then how to apply random forest for streamflow metric prediction and finally wrapping up the webinar with some conclusions and a coding example. At the end, we aim for about 15 minutes question and answer session.</a:t>
            </a:r>
            <a:endParaRPr lang="en-US" dirty="0"/>
          </a:p>
        </p:txBody>
      </p:sp>
      <p:sp>
        <p:nvSpPr>
          <p:cNvPr id="4" name="Slide Number Placeholder 3"/>
          <p:cNvSpPr>
            <a:spLocks noGrp="1"/>
          </p:cNvSpPr>
          <p:nvPr>
            <p:ph type="sldNum" sz="quarter" idx="10"/>
          </p:nvPr>
        </p:nvSpPr>
        <p:spPr/>
        <p:txBody>
          <a:bodyPr/>
          <a:lstStyle/>
          <a:p>
            <a:fld id="{25F46FA4-5F31-6649-9FCE-6067FAA06348}" type="slidenum">
              <a:rPr lang="en-US" smtClean="0"/>
              <a:t>2</a:t>
            </a:fld>
            <a:endParaRPr lang="en-US" dirty="0"/>
          </a:p>
        </p:txBody>
      </p:sp>
    </p:spTree>
    <p:extLst>
      <p:ext uri="{BB962C8B-B14F-4D97-AF65-F5344CB8AC3E}">
        <p14:creationId xmlns:p14="http://schemas.microsoft.com/office/powerpoint/2010/main" val="3195767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25F46FA4-5F31-6649-9FCE-6067FAA06348}" type="slidenum">
              <a:rPr lang="en-US" smtClean="0"/>
              <a:t>20</a:t>
            </a:fld>
            <a:endParaRPr lang="en-US"/>
          </a:p>
        </p:txBody>
      </p:sp>
    </p:spTree>
    <p:extLst>
      <p:ext uri="{BB962C8B-B14F-4D97-AF65-F5344CB8AC3E}">
        <p14:creationId xmlns:p14="http://schemas.microsoft.com/office/powerpoint/2010/main" val="58693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25F46FA4-5F31-6649-9FCE-6067FAA06348}" type="slidenum">
              <a:rPr lang="en-US" smtClean="0"/>
              <a:t>21</a:t>
            </a:fld>
            <a:endParaRPr lang="en-US"/>
          </a:p>
        </p:txBody>
      </p:sp>
    </p:spTree>
    <p:extLst>
      <p:ext uri="{BB962C8B-B14F-4D97-AF65-F5344CB8AC3E}">
        <p14:creationId xmlns:p14="http://schemas.microsoft.com/office/powerpoint/2010/main" val="1563350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25F46FA4-5F31-6649-9FCE-6067FAA06348}" type="slidenum">
              <a:rPr lang="en-US" smtClean="0"/>
              <a:t>22</a:t>
            </a:fld>
            <a:endParaRPr lang="en-US"/>
          </a:p>
        </p:txBody>
      </p:sp>
    </p:spTree>
    <p:extLst>
      <p:ext uri="{BB962C8B-B14F-4D97-AF65-F5344CB8AC3E}">
        <p14:creationId xmlns:p14="http://schemas.microsoft.com/office/powerpoint/2010/main" val="1852135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25F46FA4-5F31-6649-9FCE-6067FAA06348}" type="slidenum">
              <a:rPr lang="en-US" smtClean="0"/>
              <a:t>23</a:t>
            </a:fld>
            <a:endParaRPr lang="en-US"/>
          </a:p>
        </p:txBody>
      </p:sp>
    </p:spTree>
    <p:extLst>
      <p:ext uri="{BB962C8B-B14F-4D97-AF65-F5344CB8AC3E}">
        <p14:creationId xmlns:p14="http://schemas.microsoft.com/office/powerpoint/2010/main" val="1505026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25F46FA4-5F31-6649-9FCE-6067FAA06348}" type="slidenum">
              <a:rPr lang="en-US" smtClean="0"/>
              <a:t>24</a:t>
            </a:fld>
            <a:endParaRPr lang="en-US"/>
          </a:p>
        </p:txBody>
      </p:sp>
    </p:spTree>
    <p:extLst>
      <p:ext uri="{BB962C8B-B14F-4D97-AF65-F5344CB8AC3E}">
        <p14:creationId xmlns:p14="http://schemas.microsoft.com/office/powerpoint/2010/main" val="707460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25F46FA4-5F31-6649-9FCE-6067FAA06348}" type="slidenum">
              <a:rPr lang="en-US" smtClean="0"/>
              <a:t>25</a:t>
            </a:fld>
            <a:endParaRPr lang="en-US"/>
          </a:p>
        </p:txBody>
      </p:sp>
    </p:spTree>
    <p:extLst>
      <p:ext uri="{BB962C8B-B14F-4D97-AF65-F5344CB8AC3E}">
        <p14:creationId xmlns:p14="http://schemas.microsoft.com/office/powerpoint/2010/main" val="360579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F46FA4-5F31-6649-9FCE-6067FAA06348}" type="slidenum">
              <a:rPr lang="en-US" smtClean="0"/>
              <a:t>27</a:t>
            </a:fld>
            <a:endParaRPr lang="en-US"/>
          </a:p>
        </p:txBody>
      </p:sp>
    </p:spTree>
    <p:extLst>
      <p:ext uri="{BB962C8B-B14F-4D97-AF65-F5344CB8AC3E}">
        <p14:creationId xmlns:p14="http://schemas.microsoft.com/office/powerpoint/2010/main" val="2757474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F46FA4-5F31-6649-9FCE-6067FAA06348}" type="slidenum">
              <a:rPr lang="en-US" smtClean="0"/>
              <a:t>29</a:t>
            </a:fld>
            <a:endParaRPr lang="en-US"/>
          </a:p>
        </p:txBody>
      </p:sp>
    </p:spTree>
    <p:extLst>
      <p:ext uri="{BB962C8B-B14F-4D97-AF65-F5344CB8AC3E}">
        <p14:creationId xmlns:p14="http://schemas.microsoft.com/office/powerpoint/2010/main" val="102812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F46FA4-5F31-6649-9FCE-6067FAA06348}" type="slidenum">
              <a:rPr lang="en-US" smtClean="0"/>
              <a:t>37</a:t>
            </a:fld>
            <a:endParaRPr lang="en-US"/>
          </a:p>
        </p:txBody>
      </p:sp>
    </p:spTree>
    <p:extLst>
      <p:ext uri="{BB962C8B-B14F-4D97-AF65-F5344CB8AC3E}">
        <p14:creationId xmlns:p14="http://schemas.microsoft.com/office/powerpoint/2010/main" val="3132401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F46FA4-5F31-6649-9FCE-6067FAA06348}" type="slidenum">
              <a:rPr lang="en-US" smtClean="0"/>
              <a:t>39</a:t>
            </a:fld>
            <a:endParaRPr lang="en-US"/>
          </a:p>
        </p:txBody>
      </p:sp>
    </p:spTree>
    <p:extLst>
      <p:ext uri="{BB962C8B-B14F-4D97-AF65-F5344CB8AC3E}">
        <p14:creationId xmlns:p14="http://schemas.microsoft.com/office/powerpoint/2010/main" val="3600739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25F46FA4-5F31-6649-9FCE-6067FAA06348}" type="slidenum">
              <a:rPr lang="en-US" smtClean="0"/>
              <a:t>3</a:t>
            </a:fld>
            <a:endParaRPr lang="en-US" dirty="0"/>
          </a:p>
        </p:txBody>
      </p:sp>
    </p:spTree>
    <p:extLst>
      <p:ext uri="{BB962C8B-B14F-4D97-AF65-F5344CB8AC3E}">
        <p14:creationId xmlns:p14="http://schemas.microsoft.com/office/powerpoint/2010/main" val="750863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F46FA4-5F31-6649-9FCE-6067FAA06348}" type="slidenum">
              <a:rPr lang="en-US" smtClean="0"/>
              <a:t>41</a:t>
            </a:fld>
            <a:endParaRPr lang="en-US"/>
          </a:p>
        </p:txBody>
      </p:sp>
    </p:spTree>
    <p:extLst>
      <p:ext uri="{BB962C8B-B14F-4D97-AF65-F5344CB8AC3E}">
        <p14:creationId xmlns:p14="http://schemas.microsoft.com/office/powerpoint/2010/main" val="186316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F46FA4-5F31-6649-9FCE-6067FAA06348}" type="slidenum">
              <a:rPr lang="en-US" smtClean="0"/>
              <a:t>44</a:t>
            </a:fld>
            <a:endParaRPr lang="en-US"/>
          </a:p>
        </p:txBody>
      </p:sp>
    </p:spTree>
    <p:extLst>
      <p:ext uri="{BB962C8B-B14F-4D97-AF65-F5344CB8AC3E}">
        <p14:creationId xmlns:p14="http://schemas.microsoft.com/office/powerpoint/2010/main" val="27461834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F46FA4-5F31-6649-9FCE-6067FAA06348}" type="slidenum">
              <a:rPr lang="en-US" smtClean="0"/>
              <a:t>47</a:t>
            </a:fld>
            <a:endParaRPr lang="en-US"/>
          </a:p>
        </p:txBody>
      </p:sp>
    </p:spTree>
    <p:extLst>
      <p:ext uri="{BB962C8B-B14F-4D97-AF65-F5344CB8AC3E}">
        <p14:creationId xmlns:p14="http://schemas.microsoft.com/office/powerpoint/2010/main" val="7256423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F46FA4-5F31-6649-9FCE-6067FAA06348}" type="slidenum">
              <a:rPr lang="en-US" smtClean="0"/>
              <a:t>51</a:t>
            </a:fld>
            <a:endParaRPr lang="en-US"/>
          </a:p>
        </p:txBody>
      </p:sp>
    </p:spTree>
    <p:extLst>
      <p:ext uri="{BB962C8B-B14F-4D97-AF65-F5344CB8AC3E}">
        <p14:creationId xmlns:p14="http://schemas.microsoft.com/office/powerpoint/2010/main" val="27013260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F46FA4-5F31-6649-9FCE-6067FAA06348}" type="slidenum">
              <a:rPr lang="en-US" smtClean="0"/>
              <a:t>52</a:t>
            </a:fld>
            <a:endParaRPr lang="en-US"/>
          </a:p>
        </p:txBody>
      </p:sp>
    </p:spTree>
    <p:extLst>
      <p:ext uri="{BB962C8B-B14F-4D97-AF65-F5344CB8AC3E}">
        <p14:creationId xmlns:p14="http://schemas.microsoft.com/office/powerpoint/2010/main" val="2610126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F46FA4-5F31-6649-9FCE-6067FAA06348}" type="slidenum">
              <a:rPr lang="en-US" smtClean="0"/>
              <a:t>53</a:t>
            </a:fld>
            <a:endParaRPr lang="en-US"/>
          </a:p>
        </p:txBody>
      </p:sp>
    </p:spTree>
    <p:extLst>
      <p:ext uri="{BB962C8B-B14F-4D97-AF65-F5344CB8AC3E}">
        <p14:creationId xmlns:p14="http://schemas.microsoft.com/office/powerpoint/2010/main" val="28857279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25F46FA4-5F31-6649-9FCE-6067FAA06348}" type="slidenum">
              <a:rPr lang="en-US" smtClean="0"/>
              <a:t>55</a:t>
            </a:fld>
            <a:endParaRPr lang="en-US"/>
          </a:p>
        </p:txBody>
      </p:sp>
    </p:spTree>
    <p:extLst>
      <p:ext uri="{BB962C8B-B14F-4D97-AF65-F5344CB8AC3E}">
        <p14:creationId xmlns:p14="http://schemas.microsoft.com/office/powerpoint/2010/main" val="833756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F46FA4-5F31-6649-9FCE-6067FAA06348}" type="slidenum">
              <a:rPr lang="en-US" smtClean="0"/>
              <a:t>4</a:t>
            </a:fld>
            <a:endParaRPr lang="en-US" dirty="0"/>
          </a:p>
        </p:txBody>
      </p:sp>
    </p:spTree>
    <p:extLst>
      <p:ext uri="{BB962C8B-B14F-4D97-AF65-F5344CB8AC3E}">
        <p14:creationId xmlns:p14="http://schemas.microsoft.com/office/powerpoint/2010/main" val="3797245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7585" lvl="1" indent="-314028" defTabSz="699779">
              <a:spcBef>
                <a:spcPts val="659"/>
              </a:spcBef>
              <a:buFont typeface="Arial" panose="020B0604020202020204" pitchFamily="34" charset="0"/>
              <a:buChar char="•"/>
              <a:tabLst>
                <a:tab pos="948626" algn="l"/>
              </a:tabLst>
            </a:pPr>
            <a:r>
              <a:rPr lang="en-DE" sz="1200" dirty="0">
                <a:solidFill>
                  <a:srgbClr val="777877"/>
                </a:solidFill>
              </a:rPr>
              <a:t>Require training data for predictions</a:t>
            </a:r>
          </a:p>
          <a:p>
            <a:pPr marL="477585" lvl="1" indent="-314028" defTabSz="699779">
              <a:spcBef>
                <a:spcPts val="659"/>
              </a:spcBef>
              <a:buFont typeface="Arial" panose="020B0604020202020204" pitchFamily="34" charset="0"/>
              <a:buChar char="•"/>
              <a:tabLst>
                <a:tab pos="948626" algn="l"/>
              </a:tabLst>
            </a:pPr>
            <a:r>
              <a:rPr lang="en-DE" sz="1200" dirty="0">
                <a:solidFill>
                  <a:srgbClr val="777877"/>
                </a:solidFill>
              </a:rPr>
              <a:t>Flexible in terms of problem application</a:t>
            </a:r>
          </a:p>
          <a:p>
            <a:pPr marL="477585" lvl="1" indent="-314028" defTabSz="699779">
              <a:spcBef>
                <a:spcPts val="659"/>
              </a:spcBef>
              <a:buFont typeface="Arial" panose="020B0604020202020204" pitchFamily="34" charset="0"/>
              <a:buChar char="•"/>
              <a:tabLst>
                <a:tab pos="948626" algn="l"/>
              </a:tabLst>
            </a:pPr>
            <a:r>
              <a:rPr lang="en-DE" sz="1200" dirty="0">
                <a:solidFill>
                  <a:srgbClr val="777877"/>
                </a:solidFill>
              </a:rPr>
              <a:t>Models have/require no prior process “knowledge”</a:t>
            </a:r>
            <a:endParaRPr lang="en-US" sz="1200" dirty="0">
              <a:solidFill>
                <a:srgbClr val="777877"/>
              </a:solidFill>
            </a:endParaRPr>
          </a:p>
          <a:p>
            <a:endParaRPr lang="de-DE" dirty="0"/>
          </a:p>
        </p:txBody>
      </p:sp>
      <p:sp>
        <p:nvSpPr>
          <p:cNvPr id="4" name="Slide Number Placeholder 3"/>
          <p:cNvSpPr>
            <a:spLocks noGrp="1"/>
          </p:cNvSpPr>
          <p:nvPr>
            <p:ph type="sldNum" sz="quarter" idx="5"/>
          </p:nvPr>
        </p:nvSpPr>
        <p:spPr/>
        <p:txBody>
          <a:bodyPr/>
          <a:lstStyle/>
          <a:p>
            <a:fld id="{25F46FA4-5F31-6649-9FCE-6067FAA06348}" type="slidenum">
              <a:rPr lang="en-US" smtClean="0"/>
              <a:t>5</a:t>
            </a:fld>
            <a:endParaRPr lang="en-US" dirty="0"/>
          </a:p>
        </p:txBody>
      </p:sp>
    </p:spTree>
    <p:extLst>
      <p:ext uri="{BB962C8B-B14F-4D97-AF65-F5344CB8AC3E}">
        <p14:creationId xmlns:p14="http://schemas.microsoft.com/office/powerpoint/2010/main" val="120023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The definition we just heard is logical and understandable. But structuring the field of Machine Learning into Categories, Learning Problems, Examples and Algorithms is not straightforward.</a:t>
            </a:r>
          </a:p>
          <a:p>
            <a:r>
              <a:rPr lang="en-DE" dirty="0"/>
              <a:t>Many different approaches exist, where classifications overlap or mind maps or flowcharts contradict each other. So, I decided to use a machine learning model itself to classify and explain machine learning in a structured way. I provided some references here for further reading and, resources that are useful in my opinion.</a:t>
            </a:r>
            <a:endParaRPr lang="de-DE" dirty="0"/>
          </a:p>
        </p:txBody>
      </p:sp>
      <p:sp>
        <p:nvSpPr>
          <p:cNvPr id="4" name="Slide Number Placeholder 3"/>
          <p:cNvSpPr>
            <a:spLocks noGrp="1"/>
          </p:cNvSpPr>
          <p:nvPr>
            <p:ph type="sldNum" sz="quarter" idx="5"/>
          </p:nvPr>
        </p:nvSpPr>
        <p:spPr/>
        <p:txBody>
          <a:bodyPr/>
          <a:lstStyle/>
          <a:p>
            <a:fld id="{25F46FA4-5F31-6649-9FCE-6067FAA06348}" type="slidenum">
              <a:rPr lang="en-US" smtClean="0"/>
              <a:t>6</a:t>
            </a:fld>
            <a:endParaRPr lang="en-US" dirty="0"/>
          </a:p>
        </p:txBody>
      </p:sp>
    </p:spTree>
    <p:extLst>
      <p:ext uri="{BB962C8B-B14F-4D97-AF65-F5344CB8AC3E}">
        <p14:creationId xmlns:p14="http://schemas.microsoft.com/office/powerpoint/2010/main" val="322290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The three machine learning categories are relatively non-controversial:</a:t>
            </a:r>
          </a:p>
          <a:p>
            <a:endParaRPr lang="en-DE" dirty="0"/>
          </a:p>
          <a:p>
            <a:r>
              <a:rPr lang="en-DE" dirty="0"/>
              <a:t>Supervised Learning: Known inputs and outputs</a:t>
            </a:r>
          </a:p>
          <a:p>
            <a:r>
              <a:rPr lang="en-DE" dirty="0"/>
              <a:t>Unsupervised Learning: Known inputs, but no knowledge what the output contains (hard to verify)</a:t>
            </a:r>
          </a:p>
          <a:p>
            <a:r>
              <a:rPr lang="en-DE" dirty="0"/>
              <a:t>Reinforcement Learning: Direct feedback and constant adaptation required</a:t>
            </a:r>
            <a:endParaRPr lang="de-DE" dirty="0"/>
          </a:p>
          <a:p>
            <a:endParaRPr lang="de-DE" dirty="0"/>
          </a:p>
        </p:txBody>
      </p:sp>
      <p:sp>
        <p:nvSpPr>
          <p:cNvPr id="4" name="Slide Number Placeholder 3"/>
          <p:cNvSpPr>
            <a:spLocks noGrp="1"/>
          </p:cNvSpPr>
          <p:nvPr>
            <p:ph type="sldNum" sz="quarter" idx="5"/>
          </p:nvPr>
        </p:nvSpPr>
        <p:spPr/>
        <p:txBody>
          <a:bodyPr/>
          <a:lstStyle/>
          <a:p>
            <a:fld id="{25F46FA4-5F31-6649-9FCE-6067FAA06348}" type="slidenum">
              <a:rPr lang="en-US" smtClean="0"/>
              <a:t>7</a:t>
            </a:fld>
            <a:endParaRPr lang="en-US" dirty="0"/>
          </a:p>
        </p:txBody>
      </p:sp>
    </p:spTree>
    <p:extLst>
      <p:ext uri="{BB962C8B-B14F-4D97-AF65-F5344CB8AC3E}">
        <p14:creationId xmlns:p14="http://schemas.microsoft.com/office/powerpoint/2010/main" val="3200802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Supervised learning is the most relevant in the field of natural sciences and we will go into a bit more detail here by listing common algorithms</a:t>
            </a:r>
          </a:p>
          <a:p>
            <a:endParaRPr lang="en-DE" dirty="0"/>
          </a:p>
        </p:txBody>
      </p:sp>
      <p:sp>
        <p:nvSpPr>
          <p:cNvPr id="4" name="Slide Number Placeholder 3"/>
          <p:cNvSpPr>
            <a:spLocks noGrp="1"/>
          </p:cNvSpPr>
          <p:nvPr>
            <p:ph type="sldNum" sz="quarter" idx="5"/>
          </p:nvPr>
        </p:nvSpPr>
        <p:spPr/>
        <p:txBody>
          <a:bodyPr/>
          <a:lstStyle/>
          <a:p>
            <a:fld id="{25F46FA4-5F31-6649-9FCE-6067FAA06348}" type="slidenum">
              <a:rPr lang="en-US" smtClean="0"/>
              <a:t>8</a:t>
            </a:fld>
            <a:endParaRPr lang="en-US" dirty="0"/>
          </a:p>
        </p:txBody>
      </p:sp>
    </p:spTree>
    <p:extLst>
      <p:ext uri="{BB962C8B-B14F-4D97-AF65-F5344CB8AC3E}">
        <p14:creationId xmlns:p14="http://schemas.microsoft.com/office/powerpoint/2010/main" val="2979674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This is not </a:t>
            </a:r>
            <a:r>
              <a:rPr lang="en-DE" dirty="0" err="1"/>
              <a:t>comprehen</a:t>
            </a:r>
            <a:r>
              <a:rPr lang="de-DE" dirty="0"/>
              <a:t>si</a:t>
            </a:r>
            <a:r>
              <a:rPr lang="en-DE" dirty="0" err="1"/>
              <a:t>ve</a:t>
            </a:r>
            <a:r>
              <a:rPr lang="en-DE" dirty="0"/>
              <a:t> and shows only the most commonly applied approaches – </a:t>
            </a:r>
            <a:r>
              <a:rPr lang="en-DE" dirty="0" err="1"/>
              <a:t>addi</a:t>
            </a:r>
            <a:r>
              <a:rPr lang="de-DE" dirty="0" err="1"/>
              <a:t>ti</a:t>
            </a:r>
            <a:r>
              <a:rPr lang="en-DE" dirty="0" err="1"/>
              <a:t>onal</a:t>
            </a:r>
            <a:r>
              <a:rPr lang="en-DE" dirty="0"/>
              <a:t> Learning problems exist such as Recommendations, Ranking</a:t>
            </a:r>
          </a:p>
          <a:p>
            <a:endParaRPr lang="en-DE" dirty="0"/>
          </a:p>
        </p:txBody>
      </p:sp>
      <p:sp>
        <p:nvSpPr>
          <p:cNvPr id="4" name="Slide Number Placeholder 3"/>
          <p:cNvSpPr>
            <a:spLocks noGrp="1"/>
          </p:cNvSpPr>
          <p:nvPr>
            <p:ph type="sldNum" sz="quarter" idx="5"/>
          </p:nvPr>
        </p:nvSpPr>
        <p:spPr/>
        <p:txBody>
          <a:bodyPr/>
          <a:lstStyle/>
          <a:p>
            <a:fld id="{25F46FA4-5F31-6649-9FCE-6067FAA06348}" type="slidenum">
              <a:rPr lang="en-US" smtClean="0"/>
              <a:t>9</a:t>
            </a:fld>
            <a:endParaRPr lang="en-US"/>
          </a:p>
        </p:txBody>
      </p:sp>
    </p:spTree>
    <p:extLst>
      <p:ext uri="{BB962C8B-B14F-4D97-AF65-F5344CB8AC3E}">
        <p14:creationId xmlns:p14="http://schemas.microsoft.com/office/powerpoint/2010/main" val="27127818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ROCKS AND WAT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3817600" cy="7772400"/>
          </a:xfrm>
          <a:prstGeom prst="rect">
            <a:avLst/>
          </a:prstGeom>
        </p:spPr>
      </p:pic>
      <p:sp>
        <p:nvSpPr>
          <p:cNvPr id="8" name="Title 1"/>
          <p:cNvSpPr>
            <a:spLocks noGrp="1"/>
          </p:cNvSpPr>
          <p:nvPr>
            <p:ph type="ctrTitle"/>
          </p:nvPr>
        </p:nvSpPr>
        <p:spPr>
          <a:xfrm>
            <a:off x="1036320" y="3432737"/>
            <a:ext cx="11744960" cy="1666028"/>
          </a:xfrm>
        </p:spPr>
        <p:txBody>
          <a:bodyPr>
            <a:noAutofit/>
          </a:bodyPr>
          <a:lstStyle>
            <a:lvl1pPr>
              <a:defRPr>
                <a:solidFill>
                  <a:schemeClr val="bg1"/>
                </a:solidFill>
              </a:defRPr>
            </a:lvl1pPr>
          </a:lstStyle>
          <a:p>
            <a:r>
              <a:rPr lang="en-US"/>
              <a:t>Click to edit Master title style</a:t>
            </a:r>
            <a:endParaRPr lang="en-US" dirty="0"/>
          </a:p>
        </p:txBody>
      </p:sp>
      <p:sp>
        <p:nvSpPr>
          <p:cNvPr id="9" name="Subtitle 2"/>
          <p:cNvSpPr>
            <a:spLocks noGrp="1"/>
          </p:cNvSpPr>
          <p:nvPr>
            <p:ph type="subTitle" idx="1"/>
          </p:nvPr>
        </p:nvSpPr>
        <p:spPr>
          <a:xfrm>
            <a:off x="1036320" y="5214583"/>
            <a:ext cx="11744960" cy="1986280"/>
          </a:xfrm>
          <a:prstGeom prst="rect">
            <a:avLst/>
          </a:prstGeom>
        </p:spPr>
        <p:txBody>
          <a:bodyPr anchor="t">
            <a:noAutofit/>
          </a:bodyPr>
          <a:lstStyle>
            <a:lvl1pPr marL="0" indent="0" algn="l">
              <a:buNone/>
              <a:defRPr b="0">
                <a:solidFill>
                  <a:schemeClr val="accent1">
                    <a:lumMod val="60000"/>
                    <a:lumOff val="40000"/>
                  </a:schemeClr>
                </a:solidFill>
              </a:defRPr>
            </a:lvl1pPr>
            <a:lvl2pPr marL="699779" indent="0" algn="ctr">
              <a:buNone/>
              <a:defRPr>
                <a:solidFill>
                  <a:schemeClr val="tx1">
                    <a:tint val="75000"/>
                  </a:schemeClr>
                </a:solidFill>
              </a:defRPr>
            </a:lvl2pPr>
            <a:lvl3pPr marL="1399559" indent="0" algn="ctr">
              <a:buNone/>
              <a:defRPr>
                <a:solidFill>
                  <a:schemeClr val="tx1">
                    <a:tint val="75000"/>
                  </a:schemeClr>
                </a:solidFill>
              </a:defRPr>
            </a:lvl3pPr>
            <a:lvl4pPr marL="2099339" indent="0" algn="ctr">
              <a:buNone/>
              <a:defRPr>
                <a:solidFill>
                  <a:schemeClr val="tx1">
                    <a:tint val="75000"/>
                  </a:schemeClr>
                </a:solidFill>
              </a:defRPr>
            </a:lvl4pPr>
            <a:lvl5pPr marL="2799118" indent="0" algn="ctr">
              <a:buNone/>
              <a:defRPr>
                <a:solidFill>
                  <a:schemeClr val="tx1">
                    <a:tint val="75000"/>
                  </a:schemeClr>
                </a:solidFill>
              </a:defRPr>
            </a:lvl5pPr>
            <a:lvl6pPr marL="3498898" indent="0" algn="ctr">
              <a:buNone/>
              <a:defRPr>
                <a:solidFill>
                  <a:schemeClr val="tx1">
                    <a:tint val="75000"/>
                  </a:schemeClr>
                </a:solidFill>
              </a:defRPr>
            </a:lvl6pPr>
            <a:lvl7pPr marL="4198677" indent="0" algn="ctr">
              <a:buNone/>
              <a:defRPr>
                <a:solidFill>
                  <a:schemeClr val="tx1">
                    <a:tint val="75000"/>
                  </a:schemeClr>
                </a:solidFill>
              </a:defRPr>
            </a:lvl7pPr>
            <a:lvl8pPr marL="4898458" indent="0" algn="ctr">
              <a:buNone/>
              <a:defRPr>
                <a:solidFill>
                  <a:schemeClr val="tx1">
                    <a:tint val="75000"/>
                  </a:schemeClr>
                </a:solidFill>
              </a:defRPr>
            </a:lvl8pPr>
            <a:lvl9pPr marL="559823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767313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big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6624" y="311150"/>
            <a:ext cx="12509661" cy="891574"/>
          </a:xfrm>
        </p:spPr>
        <p:txBody>
          <a:bodyPr>
            <a:noAutofit/>
          </a:bodyPr>
          <a:lstStyle>
            <a:lvl1pPr>
              <a:defRPr/>
            </a:lvl1pPr>
          </a:lstStyle>
          <a:p>
            <a:r>
              <a:rPr lang="en-US" dirty="0"/>
              <a:t>Click to edit Master title style</a:t>
            </a:r>
            <a:br>
              <a:rPr lang="en-US" dirty="0"/>
            </a:br>
            <a:endParaRPr lang="en-US" dirty="0"/>
          </a:p>
        </p:txBody>
      </p:sp>
      <p:sp>
        <p:nvSpPr>
          <p:cNvPr id="8" name="Picture Placeholder 10"/>
          <p:cNvSpPr>
            <a:spLocks noGrp="1"/>
          </p:cNvSpPr>
          <p:nvPr>
            <p:ph type="pic" sz="quarter" idx="13"/>
          </p:nvPr>
        </p:nvSpPr>
        <p:spPr>
          <a:xfrm>
            <a:off x="616622" y="1202725"/>
            <a:ext cx="6237563" cy="6108021"/>
          </a:xfrm>
          <a:prstGeom prst="rect">
            <a:avLst/>
          </a:prstGeom>
        </p:spPr>
        <p:txBody>
          <a:bodyPr>
            <a:noAutofit/>
          </a:bodyPr>
          <a:lstStyle/>
          <a:p>
            <a:r>
              <a:rPr lang="en-US"/>
              <a:t>Click icon to add picture</a:t>
            </a:r>
            <a:endParaRPr lang="en-US" dirty="0"/>
          </a:p>
        </p:txBody>
      </p:sp>
      <p:sp>
        <p:nvSpPr>
          <p:cNvPr id="4" name="Text Placeholder 3"/>
          <p:cNvSpPr>
            <a:spLocks noGrp="1"/>
          </p:cNvSpPr>
          <p:nvPr>
            <p:ph type="body" sz="quarter" idx="14"/>
          </p:nvPr>
        </p:nvSpPr>
        <p:spPr>
          <a:xfrm>
            <a:off x="6977069" y="1202725"/>
            <a:ext cx="6149217" cy="610802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7701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2-column text (no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6624" y="311150"/>
            <a:ext cx="12509661" cy="875098"/>
          </a:xfrm>
        </p:spPr>
        <p:txBody>
          <a:bodyPr>
            <a:noAutofit/>
          </a:bodyPr>
          <a:lstStyle>
            <a:lvl1pPr>
              <a:defRPr/>
            </a:lvl1pPr>
          </a:lstStyle>
          <a:p>
            <a:r>
              <a:rPr lang="en-US" dirty="0"/>
              <a:t>Click to edit Master title style</a:t>
            </a:r>
            <a:br>
              <a:rPr lang="en-US" dirty="0"/>
            </a:br>
            <a:br>
              <a:rPr lang="en-US" dirty="0"/>
            </a:br>
            <a:endParaRPr lang="en-US" dirty="0"/>
          </a:p>
        </p:txBody>
      </p:sp>
      <p:sp>
        <p:nvSpPr>
          <p:cNvPr id="4" name="Content Placeholder 3"/>
          <p:cNvSpPr>
            <a:spLocks noGrp="1"/>
          </p:cNvSpPr>
          <p:nvPr>
            <p:ph sz="quarter" idx="10"/>
          </p:nvPr>
        </p:nvSpPr>
        <p:spPr>
          <a:xfrm>
            <a:off x="616623" y="1235674"/>
            <a:ext cx="6210253" cy="6087764"/>
          </a:xfrm>
        </p:spPr>
        <p:txBody>
          <a:bodyPr>
            <a:noAutofit/>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quarter" idx="11"/>
          </p:nvPr>
        </p:nvSpPr>
        <p:spPr>
          <a:xfrm>
            <a:off x="6963416" y="1235674"/>
            <a:ext cx="6195675" cy="6087765"/>
          </a:xfrm>
        </p:spPr>
        <p:txBody>
          <a:bodyPr>
            <a:noAutofit/>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991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no image), key point graph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6624" y="311150"/>
            <a:ext cx="12509661" cy="890592"/>
          </a:xfrm>
        </p:spPr>
        <p:txBody>
          <a:bodyPr>
            <a:noAutofit/>
          </a:bodyPr>
          <a:lstStyle>
            <a:lvl1pPr>
              <a:defRPr/>
            </a:lvl1pPr>
          </a:lstStyle>
          <a:p>
            <a:r>
              <a:rPr lang="en-US" dirty="0"/>
              <a:t>Click to edit Master title style</a:t>
            </a:r>
            <a:br>
              <a:rPr lang="en-US" dirty="0"/>
            </a:br>
            <a:endParaRPr lang="en-US" dirty="0"/>
          </a:p>
        </p:txBody>
      </p:sp>
      <p:grpSp>
        <p:nvGrpSpPr>
          <p:cNvPr id="5" name="Group 4"/>
          <p:cNvGrpSpPr/>
          <p:nvPr userDrawn="1"/>
        </p:nvGrpSpPr>
        <p:grpSpPr>
          <a:xfrm>
            <a:off x="0" y="6488481"/>
            <a:ext cx="13817600" cy="930760"/>
            <a:chOff x="8467" y="5698074"/>
            <a:chExt cx="9144000" cy="821258"/>
          </a:xfrm>
        </p:grpSpPr>
        <p:sp>
          <p:nvSpPr>
            <p:cNvPr id="6" name="Freeform 5"/>
            <p:cNvSpPr/>
            <p:nvPr/>
          </p:nvSpPr>
          <p:spPr bwMode="auto">
            <a:xfrm>
              <a:off x="905933" y="5698074"/>
              <a:ext cx="8246534" cy="821256"/>
            </a:xfrm>
            <a:custGeom>
              <a:avLst/>
              <a:gdLst>
                <a:gd name="connsiteX0" fmla="*/ 0 w 6372225"/>
                <a:gd name="connsiteY0" fmla="*/ 0 h 1190625"/>
                <a:gd name="connsiteX1" fmla="*/ 5776913 w 6372225"/>
                <a:gd name="connsiteY1" fmla="*/ 0 h 1190625"/>
                <a:gd name="connsiteX2" fmla="*/ 6372225 w 6372225"/>
                <a:gd name="connsiteY2" fmla="*/ 595313 h 1190625"/>
                <a:gd name="connsiteX3" fmla="*/ 5776913 w 6372225"/>
                <a:gd name="connsiteY3" fmla="*/ 1190625 h 1190625"/>
                <a:gd name="connsiteX4" fmla="*/ 0 w 6372225"/>
                <a:gd name="connsiteY4" fmla="*/ 1190625 h 1190625"/>
                <a:gd name="connsiteX5" fmla="*/ 595313 w 6372225"/>
                <a:gd name="connsiteY5" fmla="*/ 595313 h 1190625"/>
                <a:gd name="connsiteX6" fmla="*/ 0 w 6372225"/>
                <a:gd name="connsiteY6" fmla="*/ 0 h 1190625"/>
                <a:gd name="connsiteX0" fmla="*/ 0 w 6372225"/>
                <a:gd name="connsiteY0" fmla="*/ 0 h 1190625"/>
                <a:gd name="connsiteX1" fmla="*/ 5776913 w 6372225"/>
                <a:gd name="connsiteY1" fmla="*/ 0 h 1190625"/>
                <a:gd name="connsiteX2" fmla="*/ 6372225 w 6372225"/>
                <a:gd name="connsiteY2" fmla="*/ 595313 h 1190625"/>
                <a:gd name="connsiteX3" fmla="*/ 5776913 w 6372225"/>
                <a:gd name="connsiteY3" fmla="*/ 1190625 h 1190625"/>
                <a:gd name="connsiteX4" fmla="*/ 0 w 6372225"/>
                <a:gd name="connsiteY4" fmla="*/ 1190625 h 1190625"/>
                <a:gd name="connsiteX5" fmla="*/ 309563 w 6372225"/>
                <a:gd name="connsiteY5" fmla="*/ 623888 h 1190625"/>
                <a:gd name="connsiteX6" fmla="*/ 0 w 6372225"/>
                <a:gd name="connsiteY6" fmla="*/ 0 h 1190625"/>
                <a:gd name="connsiteX0" fmla="*/ 0 w 6372225"/>
                <a:gd name="connsiteY0" fmla="*/ 0 h 1190625"/>
                <a:gd name="connsiteX1" fmla="*/ 5776913 w 6372225"/>
                <a:gd name="connsiteY1" fmla="*/ 0 h 1190625"/>
                <a:gd name="connsiteX2" fmla="*/ 6372225 w 6372225"/>
                <a:gd name="connsiteY2" fmla="*/ 595313 h 1190625"/>
                <a:gd name="connsiteX3" fmla="*/ 5776913 w 6372225"/>
                <a:gd name="connsiteY3" fmla="*/ 1190625 h 1190625"/>
                <a:gd name="connsiteX4" fmla="*/ 0 w 6372225"/>
                <a:gd name="connsiteY4" fmla="*/ 1190625 h 1190625"/>
                <a:gd name="connsiteX5" fmla="*/ 233363 w 6372225"/>
                <a:gd name="connsiteY5" fmla="*/ 634241 h 1190625"/>
                <a:gd name="connsiteX6" fmla="*/ 0 w 6372225"/>
                <a:gd name="connsiteY6" fmla="*/ 0 h 1190625"/>
                <a:gd name="connsiteX0" fmla="*/ 0 w 6372225"/>
                <a:gd name="connsiteY0" fmla="*/ 0 h 1190625"/>
                <a:gd name="connsiteX1" fmla="*/ 5776913 w 6372225"/>
                <a:gd name="connsiteY1" fmla="*/ 0 h 1190625"/>
                <a:gd name="connsiteX2" fmla="*/ 6372225 w 6372225"/>
                <a:gd name="connsiteY2" fmla="*/ 595313 h 1190625"/>
                <a:gd name="connsiteX3" fmla="*/ 5776913 w 6372225"/>
                <a:gd name="connsiteY3" fmla="*/ 1190625 h 1190625"/>
                <a:gd name="connsiteX4" fmla="*/ 0 w 6372225"/>
                <a:gd name="connsiteY4" fmla="*/ 1190625 h 1190625"/>
                <a:gd name="connsiteX5" fmla="*/ 271463 w 6372225"/>
                <a:gd name="connsiteY5" fmla="*/ 634241 h 1190625"/>
                <a:gd name="connsiteX6" fmla="*/ 0 w 6372225"/>
                <a:gd name="connsiteY6" fmla="*/ 0 h 1190625"/>
                <a:gd name="connsiteX0" fmla="*/ 0 w 6372225"/>
                <a:gd name="connsiteY0" fmla="*/ 0 h 1190625"/>
                <a:gd name="connsiteX1" fmla="*/ 5776913 w 6372225"/>
                <a:gd name="connsiteY1" fmla="*/ 0 h 1190625"/>
                <a:gd name="connsiteX2" fmla="*/ 6372225 w 6372225"/>
                <a:gd name="connsiteY2" fmla="*/ 595313 h 1190625"/>
                <a:gd name="connsiteX3" fmla="*/ 5776913 w 6372225"/>
                <a:gd name="connsiteY3" fmla="*/ 1190625 h 1190625"/>
                <a:gd name="connsiteX4" fmla="*/ 0 w 6372225"/>
                <a:gd name="connsiteY4" fmla="*/ 1190625 h 1190625"/>
                <a:gd name="connsiteX5" fmla="*/ 242888 w 6372225"/>
                <a:gd name="connsiteY5" fmla="*/ 634241 h 1190625"/>
                <a:gd name="connsiteX6" fmla="*/ 0 w 6372225"/>
                <a:gd name="connsiteY6" fmla="*/ 0 h 1190625"/>
                <a:gd name="connsiteX0" fmla="*/ 0 w 5781675"/>
                <a:gd name="connsiteY0" fmla="*/ 0 h 1190625"/>
                <a:gd name="connsiteX1" fmla="*/ 5776913 w 5781675"/>
                <a:gd name="connsiteY1" fmla="*/ 0 h 1190625"/>
                <a:gd name="connsiteX2" fmla="*/ 5781675 w 5781675"/>
                <a:gd name="connsiteY2" fmla="*/ 636726 h 1190625"/>
                <a:gd name="connsiteX3" fmla="*/ 5776913 w 5781675"/>
                <a:gd name="connsiteY3" fmla="*/ 1190625 h 1190625"/>
                <a:gd name="connsiteX4" fmla="*/ 0 w 5781675"/>
                <a:gd name="connsiteY4" fmla="*/ 1190625 h 1190625"/>
                <a:gd name="connsiteX5" fmla="*/ 242888 w 5781675"/>
                <a:gd name="connsiteY5" fmla="*/ 634241 h 1190625"/>
                <a:gd name="connsiteX6" fmla="*/ 0 w 5781675"/>
                <a:gd name="connsiteY6" fmla="*/ 0 h 1190625"/>
                <a:gd name="connsiteX0" fmla="*/ 0 w 5781675"/>
                <a:gd name="connsiteY0" fmla="*/ 0 h 1190625"/>
                <a:gd name="connsiteX1" fmla="*/ 5776913 w 5781675"/>
                <a:gd name="connsiteY1" fmla="*/ 0 h 1190625"/>
                <a:gd name="connsiteX2" fmla="*/ 5781675 w 5781675"/>
                <a:gd name="connsiteY2" fmla="*/ 636726 h 1190625"/>
                <a:gd name="connsiteX3" fmla="*/ 5776913 w 5781675"/>
                <a:gd name="connsiteY3" fmla="*/ 1190625 h 1190625"/>
                <a:gd name="connsiteX4" fmla="*/ 0 w 5781675"/>
                <a:gd name="connsiteY4" fmla="*/ 1190625 h 1190625"/>
                <a:gd name="connsiteX5" fmla="*/ 158652 w 5781675"/>
                <a:gd name="connsiteY5" fmla="*/ 603495 h 1190625"/>
                <a:gd name="connsiteX6" fmla="*/ 0 w 5781675"/>
                <a:gd name="connsiteY6" fmla="*/ 0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1675" h="1190625">
                  <a:moveTo>
                    <a:pt x="0" y="0"/>
                  </a:moveTo>
                  <a:lnTo>
                    <a:pt x="5776913" y="0"/>
                  </a:lnTo>
                  <a:cubicBezTo>
                    <a:pt x="5778500" y="212242"/>
                    <a:pt x="5780088" y="424484"/>
                    <a:pt x="5781675" y="636726"/>
                  </a:cubicBezTo>
                  <a:cubicBezTo>
                    <a:pt x="5780088" y="821359"/>
                    <a:pt x="5778500" y="1005992"/>
                    <a:pt x="5776913" y="1190625"/>
                  </a:cubicBezTo>
                  <a:lnTo>
                    <a:pt x="0" y="1190625"/>
                  </a:lnTo>
                  <a:lnTo>
                    <a:pt x="158652" y="603495"/>
                  </a:lnTo>
                  <a:lnTo>
                    <a:pt x="0" y="0"/>
                  </a:lnTo>
                  <a:close/>
                </a:path>
              </a:pathLst>
            </a:custGeom>
            <a:solidFill>
              <a:srgbClr val="E7D8C3"/>
            </a:solidFill>
            <a:ln w="12700" cap="flat" cmpd="sng" algn="ctr">
              <a:noFill/>
              <a:prstDash val="solid"/>
              <a:round/>
              <a:headEnd type="none" w="med" len="med"/>
              <a:tailEnd type="none" w="med" len="med"/>
            </a:ln>
            <a:effectLst/>
          </p:spPr>
          <p:txBody>
            <a:bodyPr vert="horz" wrap="square" lIns="182880" tIns="49638" rIns="99276" bIns="49638" numCol="1" rtlCol="0" anchor="ctr" anchorCtr="0" compatLnSpc="1">
              <a:prstTxWarp prst="textNoShape">
                <a:avLst/>
              </a:prstTxWarp>
              <a:noAutofit/>
            </a:bodyPr>
            <a:lstStyle/>
            <a:p>
              <a:pPr marL="297730" lvl="1" algn="r"/>
              <a:endParaRPr lang="en-US" sz="2747" dirty="0">
                <a:latin typeface="+mj-lt"/>
                <a:cs typeface="Arial"/>
              </a:endParaRPr>
            </a:p>
          </p:txBody>
        </p:sp>
        <p:sp>
          <p:nvSpPr>
            <p:cNvPr id="7" name="Freeform 6"/>
            <p:cNvSpPr/>
            <p:nvPr/>
          </p:nvSpPr>
          <p:spPr bwMode="auto">
            <a:xfrm>
              <a:off x="8467" y="5698075"/>
              <a:ext cx="2533426" cy="821257"/>
            </a:xfrm>
            <a:custGeom>
              <a:avLst/>
              <a:gdLst>
                <a:gd name="connsiteX0" fmla="*/ 0 w 1055755"/>
                <a:gd name="connsiteY0" fmla="*/ 0 h 531133"/>
                <a:gd name="connsiteX1" fmla="*/ 790189 w 1055755"/>
                <a:gd name="connsiteY1" fmla="*/ 0 h 531133"/>
                <a:gd name="connsiteX2" fmla="*/ 1055755 w 1055755"/>
                <a:gd name="connsiteY2" fmla="*/ 265567 h 531133"/>
                <a:gd name="connsiteX3" fmla="*/ 790189 w 1055755"/>
                <a:gd name="connsiteY3" fmla="*/ 531133 h 531133"/>
                <a:gd name="connsiteX4" fmla="*/ 0 w 1055755"/>
                <a:gd name="connsiteY4" fmla="*/ 531133 h 531133"/>
                <a:gd name="connsiteX5" fmla="*/ 0 w 1055755"/>
                <a:gd name="connsiteY5" fmla="*/ 0 h 531133"/>
                <a:gd name="connsiteX0" fmla="*/ 0 w 955568"/>
                <a:gd name="connsiteY0" fmla="*/ 0 h 531133"/>
                <a:gd name="connsiteX1" fmla="*/ 790189 w 955568"/>
                <a:gd name="connsiteY1" fmla="*/ 0 h 531133"/>
                <a:gd name="connsiteX2" fmla="*/ 955568 w 955568"/>
                <a:gd name="connsiteY2" fmla="*/ 265567 h 531133"/>
                <a:gd name="connsiteX3" fmla="*/ 790189 w 955568"/>
                <a:gd name="connsiteY3" fmla="*/ 531133 h 531133"/>
                <a:gd name="connsiteX4" fmla="*/ 0 w 955568"/>
                <a:gd name="connsiteY4" fmla="*/ 531133 h 531133"/>
                <a:gd name="connsiteX5" fmla="*/ 0 w 955568"/>
                <a:gd name="connsiteY5" fmla="*/ 0 h 531133"/>
                <a:gd name="connsiteX0" fmla="*/ 0 w 1032013"/>
                <a:gd name="connsiteY0" fmla="*/ 0 h 531133"/>
                <a:gd name="connsiteX1" fmla="*/ 790189 w 1032013"/>
                <a:gd name="connsiteY1" fmla="*/ 0 h 531133"/>
                <a:gd name="connsiteX2" fmla="*/ 1032013 w 1032013"/>
                <a:gd name="connsiteY2" fmla="*/ 288660 h 531133"/>
                <a:gd name="connsiteX3" fmla="*/ 790189 w 1032013"/>
                <a:gd name="connsiteY3" fmla="*/ 531133 h 531133"/>
                <a:gd name="connsiteX4" fmla="*/ 0 w 1032013"/>
                <a:gd name="connsiteY4" fmla="*/ 531133 h 531133"/>
                <a:gd name="connsiteX5" fmla="*/ 0 w 1032013"/>
                <a:gd name="connsiteY5" fmla="*/ 0 h 53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2013" h="531133">
                  <a:moveTo>
                    <a:pt x="0" y="0"/>
                  </a:moveTo>
                  <a:lnTo>
                    <a:pt x="790189" y="0"/>
                  </a:lnTo>
                  <a:lnTo>
                    <a:pt x="1032013" y="288660"/>
                  </a:lnTo>
                  <a:lnTo>
                    <a:pt x="790189" y="531133"/>
                  </a:lnTo>
                  <a:lnTo>
                    <a:pt x="0" y="531133"/>
                  </a:lnTo>
                  <a:lnTo>
                    <a:pt x="0" y="0"/>
                  </a:lnTo>
                  <a:close/>
                </a:path>
              </a:pathLst>
            </a:custGeom>
            <a:solidFill>
              <a:schemeClr val="tx1"/>
            </a:solidFill>
            <a:ln w="12700" cap="flat" cmpd="sng" algn="ctr">
              <a:noFill/>
              <a:prstDash val="solid"/>
              <a:round/>
              <a:headEnd type="none" w="med" len="med"/>
              <a:tailEnd type="none" w="med" len="med"/>
            </a:ln>
            <a:effectLst/>
          </p:spPr>
          <p:txBody>
            <a:bodyPr vert="horz" wrap="square" lIns="45720" tIns="91440" rIns="0" bIns="91440" numCol="1" rtlCol="0" anchor="ctr" anchorCtr="0" compatLnSpc="1">
              <a:prstTxWarp prst="textNoShape">
                <a:avLst/>
              </a:prstTxWarp>
              <a:noAutofit/>
            </a:bodyPr>
            <a:lstStyle/>
            <a:p>
              <a:pPr algn="r" defTabSz="1691651">
                <a:defRPr/>
              </a:pPr>
              <a:endParaRPr lang="en-US" sz="3022" b="1" kern="0" dirty="0">
                <a:solidFill>
                  <a:schemeClr val="bg1"/>
                </a:solidFill>
              </a:endParaRPr>
            </a:p>
          </p:txBody>
        </p:sp>
      </p:grpSp>
      <p:sp>
        <p:nvSpPr>
          <p:cNvPr id="8" name="Text Placeholder 3"/>
          <p:cNvSpPr>
            <a:spLocks noGrp="1"/>
          </p:cNvSpPr>
          <p:nvPr>
            <p:ph type="body" sz="quarter" idx="12" hasCustomPrompt="1"/>
          </p:nvPr>
        </p:nvSpPr>
        <p:spPr>
          <a:xfrm>
            <a:off x="201443" y="6649443"/>
            <a:ext cx="2579464" cy="586414"/>
          </a:xfrm>
          <a:prstGeom prst="rect">
            <a:avLst/>
          </a:prstGeom>
        </p:spPr>
        <p:txBody>
          <a:bodyPr>
            <a:noAutofit/>
          </a:bodyPr>
          <a:lstStyle>
            <a:lvl1pPr algn="ctr">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First level</a:t>
            </a:r>
          </a:p>
        </p:txBody>
      </p:sp>
      <p:sp>
        <p:nvSpPr>
          <p:cNvPr id="11" name="Text Placeholder 5"/>
          <p:cNvSpPr>
            <a:spLocks noGrp="1"/>
          </p:cNvSpPr>
          <p:nvPr>
            <p:ph type="body" sz="quarter" idx="13" hasCustomPrompt="1"/>
          </p:nvPr>
        </p:nvSpPr>
        <p:spPr>
          <a:xfrm>
            <a:off x="3867070" y="6642679"/>
            <a:ext cx="8702822" cy="622365"/>
          </a:xfrm>
          <a:prstGeom prst="rect">
            <a:avLst/>
          </a:prstGeom>
        </p:spPr>
        <p:txBody>
          <a:bodyPr>
            <a:noAutofit/>
          </a:bodyPr>
          <a:lstStyle>
            <a:lvl2pPr>
              <a:buNone/>
              <a:defRPr baseline="0">
                <a:solidFill>
                  <a:srgbClr val="4C0049"/>
                </a:solidFill>
              </a:defRPr>
            </a:lvl2pPr>
          </a:lstStyle>
          <a:p>
            <a:pPr lvl="1"/>
            <a:r>
              <a:rPr lang="en-US" dirty="0"/>
              <a:t>Second level</a:t>
            </a:r>
          </a:p>
        </p:txBody>
      </p:sp>
      <p:sp>
        <p:nvSpPr>
          <p:cNvPr id="4" name="Content Placeholder 3"/>
          <p:cNvSpPr>
            <a:spLocks noGrp="1"/>
          </p:cNvSpPr>
          <p:nvPr>
            <p:ph sz="quarter" idx="14"/>
          </p:nvPr>
        </p:nvSpPr>
        <p:spPr>
          <a:xfrm>
            <a:off x="616624" y="1273409"/>
            <a:ext cx="12509115" cy="5123646"/>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5452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Image Right, key point graph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6624" y="311150"/>
            <a:ext cx="12509661" cy="862192"/>
          </a:xfrm>
        </p:spPr>
        <p:txBody>
          <a:bodyPr>
            <a:noAutofit/>
          </a:bodyPr>
          <a:lstStyle>
            <a:lvl1pPr>
              <a:defRPr/>
            </a:lvl1pPr>
          </a:lstStyle>
          <a:p>
            <a:r>
              <a:rPr lang="en-US" dirty="0"/>
              <a:t>Click to edit Master title style</a:t>
            </a:r>
            <a:br>
              <a:rPr lang="en-US" dirty="0"/>
            </a:br>
            <a:endParaRPr lang="en-US" dirty="0"/>
          </a:p>
        </p:txBody>
      </p:sp>
      <p:sp>
        <p:nvSpPr>
          <p:cNvPr id="8" name="Picture Placeholder 10"/>
          <p:cNvSpPr>
            <a:spLocks noGrp="1"/>
          </p:cNvSpPr>
          <p:nvPr>
            <p:ph type="pic" sz="quarter" idx="13"/>
          </p:nvPr>
        </p:nvSpPr>
        <p:spPr>
          <a:xfrm>
            <a:off x="6978586" y="1263960"/>
            <a:ext cx="6147699" cy="5125339"/>
          </a:xfrm>
          <a:prstGeom prst="rect">
            <a:avLst/>
          </a:prstGeom>
        </p:spPr>
        <p:txBody>
          <a:bodyPr>
            <a:noAutofit/>
          </a:bodyPr>
          <a:lstStyle/>
          <a:p>
            <a:r>
              <a:rPr lang="en-US"/>
              <a:t>Click icon to add picture</a:t>
            </a:r>
            <a:endParaRPr lang="en-US" dirty="0"/>
          </a:p>
        </p:txBody>
      </p:sp>
      <p:sp>
        <p:nvSpPr>
          <p:cNvPr id="9" name="Content Placeholder 8"/>
          <p:cNvSpPr>
            <a:spLocks noGrp="1"/>
          </p:cNvSpPr>
          <p:nvPr>
            <p:ph sz="quarter" idx="15"/>
          </p:nvPr>
        </p:nvSpPr>
        <p:spPr>
          <a:xfrm>
            <a:off x="616624" y="1263960"/>
            <a:ext cx="6251215" cy="512533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a:extLst>
              <a:ext uri="{FF2B5EF4-FFF2-40B4-BE49-F238E27FC236}">
                <a16:creationId xmlns:a16="http://schemas.microsoft.com/office/drawing/2014/main" id="{6C3B4B09-3A1D-1E43-A57C-A362A935E360}"/>
              </a:ext>
            </a:extLst>
          </p:cNvPr>
          <p:cNvGrpSpPr/>
          <p:nvPr userDrawn="1"/>
        </p:nvGrpSpPr>
        <p:grpSpPr>
          <a:xfrm>
            <a:off x="0" y="6477270"/>
            <a:ext cx="13817600" cy="930760"/>
            <a:chOff x="8467" y="5698074"/>
            <a:chExt cx="9144000" cy="821258"/>
          </a:xfrm>
        </p:grpSpPr>
        <p:sp>
          <p:nvSpPr>
            <p:cNvPr id="14" name="Freeform 13">
              <a:extLst>
                <a:ext uri="{FF2B5EF4-FFF2-40B4-BE49-F238E27FC236}">
                  <a16:creationId xmlns:a16="http://schemas.microsoft.com/office/drawing/2014/main" id="{E7ADDF11-1408-3348-A0BD-7662EDCA199C}"/>
                </a:ext>
              </a:extLst>
            </p:cNvPr>
            <p:cNvSpPr/>
            <p:nvPr/>
          </p:nvSpPr>
          <p:spPr bwMode="auto">
            <a:xfrm>
              <a:off x="905933" y="5698074"/>
              <a:ext cx="8246534" cy="821256"/>
            </a:xfrm>
            <a:custGeom>
              <a:avLst/>
              <a:gdLst>
                <a:gd name="connsiteX0" fmla="*/ 0 w 6372225"/>
                <a:gd name="connsiteY0" fmla="*/ 0 h 1190625"/>
                <a:gd name="connsiteX1" fmla="*/ 5776913 w 6372225"/>
                <a:gd name="connsiteY1" fmla="*/ 0 h 1190625"/>
                <a:gd name="connsiteX2" fmla="*/ 6372225 w 6372225"/>
                <a:gd name="connsiteY2" fmla="*/ 595313 h 1190625"/>
                <a:gd name="connsiteX3" fmla="*/ 5776913 w 6372225"/>
                <a:gd name="connsiteY3" fmla="*/ 1190625 h 1190625"/>
                <a:gd name="connsiteX4" fmla="*/ 0 w 6372225"/>
                <a:gd name="connsiteY4" fmla="*/ 1190625 h 1190625"/>
                <a:gd name="connsiteX5" fmla="*/ 595313 w 6372225"/>
                <a:gd name="connsiteY5" fmla="*/ 595313 h 1190625"/>
                <a:gd name="connsiteX6" fmla="*/ 0 w 6372225"/>
                <a:gd name="connsiteY6" fmla="*/ 0 h 1190625"/>
                <a:gd name="connsiteX0" fmla="*/ 0 w 6372225"/>
                <a:gd name="connsiteY0" fmla="*/ 0 h 1190625"/>
                <a:gd name="connsiteX1" fmla="*/ 5776913 w 6372225"/>
                <a:gd name="connsiteY1" fmla="*/ 0 h 1190625"/>
                <a:gd name="connsiteX2" fmla="*/ 6372225 w 6372225"/>
                <a:gd name="connsiteY2" fmla="*/ 595313 h 1190625"/>
                <a:gd name="connsiteX3" fmla="*/ 5776913 w 6372225"/>
                <a:gd name="connsiteY3" fmla="*/ 1190625 h 1190625"/>
                <a:gd name="connsiteX4" fmla="*/ 0 w 6372225"/>
                <a:gd name="connsiteY4" fmla="*/ 1190625 h 1190625"/>
                <a:gd name="connsiteX5" fmla="*/ 309563 w 6372225"/>
                <a:gd name="connsiteY5" fmla="*/ 623888 h 1190625"/>
                <a:gd name="connsiteX6" fmla="*/ 0 w 6372225"/>
                <a:gd name="connsiteY6" fmla="*/ 0 h 1190625"/>
                <a:gd name="connsiteX0" fmla="*/ 0 w 6372225"/>
                <a:gd name="connsiteY0" fmla="*/ 0 h 1190625"/>
                <a:gd name="connsiteX1" fmla="*/ 5776913 w 6372225"/>
                <a:gd name="connsiteY1" fmla="*/ 0 h 1190625"/>
                <a:gd name="connsiteX2" fmla="*/ 6372225 w 6372225"/>
                <a:gd name="connsiteY2" fmla="*/ 595313 h 1190625"/>
                <a:gd name="connsiteX3" fmla="*/ 5776913 w 6372225"/>
                <a:gd name="connsiteY3" fmla="*/ 1190625 h 1190625"/>
                <a:gd name="connsiteX4" fmla="*/ 0 w 6372225"/>
                <a:gd name="connsiteY4" fmla="*/ 1190625 h 1190625"/>
                <a:gd name="connsiteX5" fmla="*/ 233363 w 6372225"/>
                <a:gd name="connsiteY5" fmla="*/ 634241 h 1190625"/>
                <a:gd name="connsiteX6" fmla="*/ 0 w 6372225"/>
                <a:gd name="connsiteY6" fmla="*/ 0 h 1190625"/>
                <a:gd name="connsiteX0" fmla="*/ 0 w 6372225"/>
                <a:gd name="connsiteY0" fmla="*/ 0 h 1190625"/>
                <a:gd name="connsiteX1" fmla="*/ 5776913 w 6372225"/>
                <a:gd name="connsiteY1" fmla="*/ 0 h 1190625"/>
                <a:gd name="connsiteX2" fmla="*/ 6372225 w 6372225"/>
                <a:gd name="connsiteY2" fmla="*/ 595313 h 1190625"/>
                <a:gd name="connsiteX3" fmla="*/ 5776913 w 6372225"/>
                <a:gd name="connsiteY3" fmla="*/ 1190625 h 1190625"/>
                <a:gd name="connsiteX4" fmla="*/ 0 w 6372225"/>
                <a:gd name="connsiteY4" fmla="*/ 1190625 h 1190625"/>
                <a:gd name="connsiteX5" fmla="*/ 271463 w 6372225"/>
                <a:gd name="connsiteY5" fmla="*/ 634241 h 1190625"/>
                <a:gd name="connsiteX6" fmla="*/ 0 w 6372225"/>
                <a:gd name="connsiteY6" fmla="*/ 0 h 1190625"/>
                <a:gd name="connsiteX0" fmla="*/ 0 w 6372225"/>
                <a:gd name="connsiteY0" fmla="*/ 0 h 1190625"/>
                <a:gd name="connsiteX1" fmla="*/ 5776913 w 6372225"/>
                <a:gd name="connsiteY1" fmla="*/ 0 h 1190625"/>
                <a:gd name="connsiteX2" fmla="*/ 6372225 w 6372225"/>
                <a:gd name="connsiteY2" fmla="*/ 595313 h 1190625"/>
                <a:gd name="connsiteX3" fmla="*/ 5776913 w 6372225"/>
                <a:gd name="connsiteY3" fmla="*/ 1190625 h 1190625"/>
                <a:gd name="connsiteX4" fmla="*/ 0 w 6372225"/>
                <a:gd name="connsiteY4" fmla="*/ 1190625 h 1190625"/>
                <a:gd name="connsiteX5" fmla="*/ 242888 w 6372225"/>
                <a:gd name="connsiteY5" fmla="*/ 634241 h 1190625"/>
                <a:gd name="connsiteX6" fmla="*/ 0 w 6372225"/>
                <a:gd name="connsiteY6" fmla="*/ 0 h 1190625"/>
                <a:gd name="connsiteX0" fmla="*/ 0 w 5781675"/>
                <a:gd name="connsiteY0" fmla="*/ 0 h 1190625"/>
                <a:gd name="connsiteX1" fmla="*/ 5776913 w 5781675"/>
                <a:gd name="connsiteY1" fmla="*/ 0 h 1190625"/>
                <a:gd name="connsiteX2" fmla="*/ 5781675 w 5781675"/>
                <a:gd name="connsiteY2" fmla="*/ 636726 h 1190625"/>
                <a:gd name="connsiteX3" fmla="*/ 5776913 w 5781675"/>
                <a:gd name="connsiteY3" fmla="*/ 1190625 h 1190625"/>
                <a:gd name="connsiteX4" fmla="*/ 0 w 5781675"/>
                <a:gd name="connsiteY4" fmla="*/ 1190625 h 1190625"/>
                <a:gd name="connsiteX5" fmla="*/ 242888 w 5781675"/>
                <a:gd name="connsiteY5" fmla="*/ 634241 h 1190625"/>
                <a:gd name="connsiteX6" fmla="*/ 0 w 5781675"/>
                <a:gd name="connsiteY6" fmla="*/ 0 h 1190625"/>
                <a:gd name="connsiteX0" fmla="*/ 0 w 5781675"/>
                <a:gd name="connsiteY0" fmla="*/ 0 h 1190625"/>
                <a:gd name="connsiteX1" fmla="*/ 5776913 w 5781675"/>
                <a:gd name="connsiteY1" fmla="*/ 0 h 1190625"/>
                <a:gd name="connsiteX2" fmla="*/ 5781675 w 5781675"/>
                <a:gd name="connsiteY2" fmla="*/ 636726 h 1190625"/>
                <a:gd name="connsiteX3" fmla="*/ 5776913 w 5781675"/>
                <a:gd name="connsiteY3" fmla="*/ 1190625 h 1190625"/>
                <a:gd name="connsiteX4" fmla="*/ 0 w 5781675"/>
                <a:gd name="connsiteY4" fmla="*/ 1190625 h 1190625"/>
                <a:gd name="connsiteX5" fmla="*/ 158652 w 5781675"/>
                <a:gd name="connsiteY5" fmla="*/ 603495 h 1190625"/>
                <a:gd name="connsiteX6" fmla="*/ 0 w 5781675"/>
                <a:gd name="connsiteY6" fmla="*/ 0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1675" h="1190625">
                  <a:moveTo>
                    <a:pt x="0" y="0"/>
                  </a:moveTo>
                  <a:lnTo>
                    <a:pt x="5776913" y="0"/>
                  </a:lnTo>
                  <a:cubicBezTo>
                    <a:pt x="5778500" y="212242"/>
                    <a:pt x="5780088" y="424484"/>
                    <a:pt x="5781675" y="636726"/>
                  </a:cubicBezTo>
                  <a:cubicBezTo>
                    <a:pt x="5780088" y="821359"/>
                    <a:pt x="5778500" y="1005992"/>
                    <a:pt x="5776913" y="1190625"/>
                  </a:cubicBezTo>
                  <a:lnTo>
                    <a:pt x="0" y="1190625"/>
                  </a:lnTo>
                  <a:lnTo>
                    <a:pt x="158652" y="603495"/>
                  </a:lnTo>
                  <a:lnTo>
                    <a:pt x="0" y="0"/>
                  </a:lnTo>
                  <a:close/>
                </a:path>
              </a:pathLst>
            </a:custGeom>
            <a:solidFill>
              <a:srgbClr val="E7D8C3"/>
            </a:solidFill>
            <a:ln w="12700" cap="flat" cmpd="sng" algn="ctr">
              <a:noFill/>
              <a:prstDash val="solid"/>
              <a:round/>
              <a:headEnd type="none" w="med" len="med"/>
              <a:tailEnd type="none" w="med" len="med"/>
            </a:ln>
            <a:effectLst/>
          </p:spPr>
          <p:txBody>
            <a:bodyPr vert="horz" wrap="square" lIns="182880" tIns="49638" rIns="99276" bIns="49638" numCol="1" rtlCol="0" anchor="ctr" anchorCtr="0" compatLnSpc="1">
              <a:prstTxWarp prst="textNoShape">
                <a:avLst/>
              </a:prstTxWarp>
              <a:noAutofit/>
            </a:bodyPr>
            <a:lstStyle/>
            <a:p>
              <a:pPr marL="297730" lvl="1" algn="r"/>
              <a:endParaRPr lang="en-US" sz="2747" dirty="0">
                <a:latin typeface="+mj-lt"/>
                <a:cs typeface="Arial"/>
              </a:endParaRPr>
            </a:p>
          </p:txBody>
        </p:sp>
        <p:sp>
          <p:nvSpPr>
            <p:cNvPr id="15" name="Freeform 14">
              <a:extLst>
                <a:ext uri="{FF2B5EF4-FFF2-40B4-BE49-F238E27FC236}">
                  <a16:creationId xmlns:a16="http://schemas.microsoft.com/office/drawing/2014/main" id="{9951CDE1-CB9D-9549-AEB4-CED5DC0C5696}"/>
                </a:ext>
              </a:extLst>
            </p:cNvPr>
            <p:cNvSpPr/>
            <p:nvPr/>
          </p:nvSpPr>
          <p:spPr bwMode="auto">
            <a:xfrm>
              <a:off x="8467" y="5698075"/>
              <a:ext cx="2533426" cy="821257"/>
            </a:xfrm>
            <a:custGeom>
              <a:avLst/>
              <a:gdLst>
                <a:gd name="connsiteX0" fmla="*/ 0 w 1055755"/>
                <a:gd name="connsiteY0" fmla="*/ 0 h 531133"/>
                <a:gd name="connsiteX1" fmla="*/ 790189 w 1055755"/>
                <a:gd name="connsiteY1" fmla="*/ 0 h 531133"/>
                <a:gd name="connsiteX2" fmla="*/ 1055755 w 1055755"/>
                <a:gd name="connsiteY2" fmla="*/ 265567 h 531133"/>
                <a:gd name="connsiteX3" fmla="*/ 790189 w 1055755"/>
                <a:gd name="connsiteY3" fmla="*/ 531133 h 531133"/>
                <a:gd name="connsiteX4" fmla="*/ 0 w 1055755"/>
                <a:gd name="connsiteY4" fmla="*/ 531133 h 531133"/>
                <a:gd name="connsiteX5" fmla="*/ 0 w 1055755"/>
                <a:gd name="connsiteY5" fmla="*/ 0 h 531133"/>
                <a:gd name="connsiteX0" fmla="*/ 0 w 955568"/>
                <a:gd name="connsiteY0" fmla="*/ 0 h 531133"/>
                <a:gd name="connsiteX1" fmla="*/ 790189 w 955568"/>
                <a:gd name="connsiteY1" fmla="*/ 0 h 531133"/>
                <a:gd name="connsiteX2" fmla="*/ 955568 w 955568"/>
                <a:gd name="connsiteY2" fmla="*/ 265567 h 531133"/>
                <a:gd name="connsiteX3" fmla="*/ 790189 w 955568"/>
                <a:gd name="connsiteY3" fmla="*/ 531133 h 531133"/>
                <a:gd name="connsiteX4" fmla="*/ 0 w 955568"/>
                <a:gd name="connsiteY4" fmla="*/ 531133 h 531133"/>
                <a:gd name="connsiteX5" fmla="*/ 0 w 955568"/>
                <a:gd name="connsiteY5" fmla="*/ 0 h 531133"/>
                <a:gd name="connsiteX0" fmla="*/ 0 w 1032013"/>
                <a:gd name="connsiteY0" fmla="*/ 0 h 531133"/>
                <a:gd name="connsiteX1" fmla="*/ 790189 w 1032013"/>
                <a:gd name="connsiteY1" fmla="*/ 0 h 531133"/>
                <a:gd name="connsiteX2" fmla="*/ 1032013 w 1032013"/>
                <a:gd name="connsiteY2" fmla="*/ 288660 h 531133"/>
                <a:gd name="connsiteX3" fmla="*/ 790189 w 1032013"/>
                <a:gd name="connsiteY3" fmla="*/ 531133 h 531133"/>
                <a:gd name="connsiteX4" fmla="*/ 0 w 1032013"/>
                <a:gd name="connsiteY4" fmla="*/ 531133 h 531133"/>
                <a:gd name="connsiteX5" fmla="*/ 0 w 1032013"/>
                <a:gd name="connsiteY5" fmla="*/ 0 h 53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2013" h="531133">
                  <a:moveTo>
                    <a:pt x="0" y="0"/>
                  </a:moveTo>
                  <a:lnTo>
                    <a:pt x="790189" y="0"/>
                  </a:lnTo>
                  <a:lnTo>
                    <a:pt x="1032013" y="288660"/>
                  </a:lnTo>
                  <a:lnTo>
                    <a:pt x="790189" y="531133"/>
                  </a:lnTo>
                  <a:lnTo>
                    <a:pt x="0" y="531133"/>
                  </a:lnTo>
                  <a:lnTo>
                    <a:pt x="0" y="0"/>
                  </a:lnTo>
                  <a:close/>
                </a:path>
              </a:pathLst>
            </a:custGeom>
            <a:solidFill>
              <a:schemeClr val="tx1"/>
            </a:solidFill>
            <a:ln w="12700" cap="flat" cmpd="sng" algn="ctr">
              <a:noFill/>
              <a:prstDash val="solid"/>
              <a:round/>
              <a:headEnd type="none" w="med" len="med"/>
              <a:tailEnd type="none" w="med" len="med"/>
            </a:ln>
            <a:effectLst/>
          </p:spPr>
          <p:txBody>
            <a:bodyPr vert="horz" wrap="square" lIns="45720" tIns="91440" rIns="0" bIns="91440" numCol="1" rtlCol="0" anchor="ctr" anchorCtr="0" compatLnSpc="1">
              <a:prstTxWarp prst="textNoShape">
                <a:avLst/>
              </a:prstTxWarp>
              <a:noAutofit/>
            </a:bodyPr>
            <a:lstStyle/>
            <a:p>
              <a:pPr algn="r" defTabSz="1691651">
                <a:defRPr/>
              </a:pPr>
              <a:endParaRPr lang="en-US" sz="3022" b="1" kern="0" dirty="0">
                <a:solidFill>
                  <a:schemeClr val="bg1"/>
                </a:solidFill>
              </a:endParaRPr>
            </a:p>
          </p:txBody>
        </p:sp>
      </p:grpSp>
      <p:sp>
        <p:nvSpPr>
          <p:cNvPr id="16" name="Text Placeholder 3">
            <a:extLst>
              <a:ext uri="{FF2B5EF4-FFF2-40B4-BE49-F238E27FC236}">
                <a16:creationId xmlns:a16="http://schemas.microsoft.com/office/drawing/2014/main" id="{2BB5024A-A06C-EF48-91C7-E13C5132EA3F}"/>
              </a:ext>
            </a:extLst>
          </p:cNvPr>
          <p:cNvSpPr>
            <a:spLocks noGrp="1"/>
          </p:cNvSpPr>
          <p:nvPr>
            <p:ph type="body" sz="quarter" idx="12" hasCustomPrompt="1"/>
          </p:nvPr>
        </p:nvSpPr>
        <p:spPr>
          <a:xfrm>
            <a:off x="201443" y="6649443"/>
            <a:ext cx="2579464" cy="586414"/>
          </a:xfrm>
          <a:prstGeom prst="rect">
            <a:avLst/>
          </a:prstGeom>
        </p:spPr>
        <p:txBody>
          <a:bodyPr>
            <a:noAutofit/>
          </a:bodyPr>
          <a:lstStyle>
            <a:lvl1pPr algn="ctr">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First level</a:t>
            </a:r>
          </a:p>
        </p:txBody>
      </p:sp>
      <p:sp>
        <p:nvSpPr>
          <p:cNvPr id="18" name="Text Placeholder 5">
            <a:extLst>
              <a:ext uri="{FF2B5EF4-FFF2-40B4-BE49-F238E27FC236}">
                <a16:creationId xmlns:a16="http://schemas.microsoft.com/office/drawing/2014/main" id="{83544BC6-F79B-CC45-95C8-6285746D9D9F}"/>
              </a:ext>
            </a:extLst>
          </p:cNvPr>
          <p:cNvSpPr>
            <a:spLocks noGrp="1"/>
          </p:cNvSpPr>
          <p:nvPr>
            <p:ph type="body" sz="quarter" idx="16" hasCustomPrompt="1"/>
          </p:nvPr>
        </p:nvSpPr>
        <p:spPr>
          <a:xfrm>
            <a:off x="3867070" y="6642679"/>
            <a:ext cx="8702822" cy="622365"/>
          </a:xfrm>
          <a:prstGeom prst="rect">
            <a:avLst/>
          </a:prstGeom>
        </p:spPr>
        <p:txBody>
          <a:bodyPr>
            <a:noAutofit/>
          </a:bodyPr>
          <a:lstStyle>
            <a:lvl2pPr>
              <a:buNone/>
              <a:defRPr baseline="0">
                <a:solidFill>
                  <a:srgbClr val="4C0049"/>
                </a:solidFill>
              </a:defRPr>
            </a:lvl2pPr>
          </a:lstStyle>
          <a:p>
            <a:pPr lvl="1"/>
            <a:r>
              <a:rPr lang="en-US" dirty="0"/>
              <a:t>Second level</a:t>
            </a:r>
          </a:p>
        </p:txBody>
      </p:sp>
    </p:spTree>
    <p:extLst>
      <p:ext uri="{BB962C8B-B14F-4D97-AF65-F5344CB8AC3E}">
        <p14:creationId xmlns:p14="http://schemas.microsoft.com/office/powerpoint/2010/main" val="1823500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big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6624" y="311151"/>
            <a:ext cx="12509661" cy="875099"/>
          </a:xfrm>
        </p:spPr>
        <p:txBody>
          <a:bodyPr>
            <a:noAutofit/>
          </a:bodyPr>
          <a:lstStyle>
            <a:lvl1pPr>
              <a:defRPr/>
            </a:lvl1pPr>
          </a:lstStyle>
          <a:p>
            <a:r>
              <a:rPr lang="en-US" dirty="0"/>
              <a:t>Click to edit Master title style</a:t>
            </a:r>
            <a:br>
              <a:rPr lang="en-US" dirty="0"/>
            </a:br>
            <a:endParaRPr lang="en-US" dirty="0"/>
          </a:p>
        </p:txBody>
      </p:sp>
      <p:sp>
        <p:nvSpPr>
          <p:cNvPr id="8" name="Picture Placeholder 10"/>
          <p:cNvSpPr>
            <a:spLocks noGrp="1"/>
          </p:cNvSpPr>
          <p:nvPr>
            <p:ph type="pic" sz="quarter" idx="13"/>
          </p:nvPr>
        </p:nvSpPr>
        <p:spPr>
          <a:xfrm>
            <a:off x="616624" y="1227438"/>
            <a:ext cx="12509661" cy="6071287"/>
          </a:xfrm>
          <a:prstGeom prst="rect">
            <a:avLst/>
          </a:prstGeom>
        </p:spPr>
        <p:txBody>
          <a:bodyPr>
            <a:noAutofit/>
          </a:bodyPr>
          <a:lstStyle/>
          <a:p>
            <a:r>
              <a:rPr lang="en-US"/>
              <a:t>Click icon to add picture</a:t>
            </a:r>
            <a:endParaRPr lang="en-US" dirty="0"/>
          </a:p>
        </p:txBody>
      </p:sp>
    </p:spTree>
    <p:extLst>
      <p:ext uri="{BB962C8B-B14F-4D97-AF65-F5344CB8AC3E}">
        <p14:creationId xmlns:p14="http://schemas.microsoft.com/office/powerpoint/2010/main" val="1903616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Image/name/caption/referenc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91316" y="6098113"/>
            <a:ext cx="12435403" cy="501687"/>
          </a:xfrm>
        </p:spPr>
        <p:txBody>
          <a:bodyPr anchor="t">
            <a:noAutofit/>
          </a:bodyPr>
          <a:lstStyle>
            <a:lvl1pPr algn="l">
              <a:defRPr sz="2747" b="0"/>
            </a:lvl1pPr>
          </a:lstStyle>
          <a:p>
            <a:r>
              <a:rPr lang="en-US" dirty="0"/>
              <a:t>Picture Title</a:t>
            </a:r>
          </a:p>
        </p:txBody>
      </p:sp>
      <p:sp>
        <p:nvSpPr>
          <p:cNvPr id="7" name="Text Placeholder 3"/>
          <p:cNvSpPr>
            <a:spLocks noGrp="1"/>
          </p:cNvSpPr>
          <p:nvPr>
            <p:ph type="body" sz="half" idx="2" hasCustomPrompt="1"/>
          </p:nvPr>
        </p:nvSpPr>
        <p:spPr>
          <a:xfrm>
            <a:off x="691316" y="6609529"/>
            <a:ext cx="12435403" cy="328469"/>
          </a:xfrm>
          <a:prstGeom prst="rect">
            <a:avLst/>
          </a:prstGeom>
        </p:spPr>
        <p:txBody>
          <a:bodyPr>
            <a:noAutofit/>
          </a:bodyPr>
          <a:lstStyle>
            <a:lvl1pPr marL="0" indent="0">
              <a:spcAft>
                <a:spcPts val="0"/>
              </a:spcAft>
              <a:buNone/>
              <a:defRPr sz="1923" b="0" i="0"/>
            </a:lvl1pPr>
            <a:lvl2pPr marL="699779" indent="0">
              <a:buNone/>
              <a:defRPr sz="1786"/>
            </a:lvl2pPr>
            <a:lvl3pPr marL="1399559" indent="0">
              <a:buNone/>
              <a:defRPr sz="1511"/>
            </a:lvl3pPr>
            <a:lvl4pPr marL="2099339" indent="0">
              <a:buNone/>
              <a:defRPr sz="1374"/>
            </a:lvl4pPr>
            <a:lvl5pPr marL="2799118" indent="0">
              <a:buNone/>
              <a:defRPr sz="1374"/>
            </a:lvl5pPr>
            <a:lvl6pPr marL="3498898" indent="0">
              <a:buNone/>
              <a:defRPr sz="1374"/>
            </a:lvl6pPr>
            <a:lvl7pPr marL="4198677" indent="0">
              <a:buNone/>
              <a:defRPr sz="1374"/>
            </a:lvl7pPr>
            <a:lvl8pPr marL="4898458" indent="0">
              <a:buNone/>
              <a:defRPr sz="1374"/>
            </a:lvl8pPr>
            <a:lvl9pPr marL="5598237" indent="0">
              <a:buNone/>
              <a:defRPr sz="1374"/>
            </a:lvl9pPr>
          </a:lstStyle>
          <a:p>
            <a:pPr lvl="0"/>
            <a:r>
              <a:rPr lang="en-US" dirty="0"/>
              <a:t>Caption</a:t>
            </a:r>
          </a:p>
        </p:txBody>
      </p:sp>
      <p:sp>
        <p:nvSpPr>
          <p:cNvPr id="9" name="Picture Placeholder 8"/>
          <p:cNvSpPr>
            <a:spLocks noGrp="1"/>
          </p:cNvSpPr>
          <p:nvPr>
            <p:ph type="pic" sz="quarter" idx="10"/>
          </p:nvPr>
        </p:nvSpPr>
        <p:spPr>
          <a:xfrm>
            <a:off x="691315" y="371475"/>
            <a:ext cx="12434970" cy="5716908"/>
          </a:xfrm>
          <a:prstGeom prst="rect">
            <a:avLst/>
          </a:prstGeom>
        </p:spPr>
        <p:txBody>
          <a:bodyPr>
            <a:noAutofit/>
          </a:bodyPr>
          <a:lstStyle/>
          <a:p>
            <a:r>
              <a:rPr lang="en-US"/>
              <a:t>Click icon to add picture</a:t>
            </a:r>
          </a:p>
        </p:txBody>
      </p:sp>
      <p:sp>
        <p:nvSpPr>
          <p:cNvPr id="3" name="Text Placeholder 2"/>
          <p:cNvSpPr>
            <a:spLocks noGrp="1"/>
          </p:cNvSpPr>
          <p:nvPr>
            <p:ph type="body" sz="quarter" idx="11" hasCustomPrompt="1"/>
          </p:nvPr>
        </p:nvSpPr>
        <p:spPr>
          <a:xfrm>
            <a:off x="691317" y="6947719"/>
            <a:ext cx="12434968" cy="350837"/>
          </a:xfrm>
          <a:prstGeom prst="rect">
            <a:avLst/>
          </a:prstGeom>
        </p:spPr>
        <p:txBody>
          <a:bodyPr>
            <a:noAutofit/>
          </a:bodyPr>
          <a:lstStyle>
            <a:lvl1pPr>
              <a:defRPr sz="1374" b="0" i="1"/>
            </a:lvl1pPr>
          </a:lstStyle>
          <a:p>
            <a:pPr lvl="0"/>
            <a:r>
              <a:rPr lang="en-US" dirty="0"/>
              <a:t>Source</a:t>
            </a:r>
          </a:p>
        </p:txBody>
      </p:sp>
    </p:spTree>
    <p:extLst>
      <p:ext uri="{BB962C8B-B14F-4D97-AF65-F5344CB8AC3E}">
        <p14:creationId xmlns:p14="http://schemas.microsoft.com/office/powerpoint/2010/main" val="2418924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Image/name/caption/reference, Key Point Graphic">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91316" y="5135068"/>
            <a:ext cx="12435403" cy="501687"/>
          </a:xfrm>
        </p:spPr>
        <p:txBody>
          <a:bodyPr anchor="t">
            <a:noAutofit/>
          </a:bodyPr>
          <a:lstStyle>
            <a:lvl1pPr algn="l">
              <a:defRPr sz="2747" b="0"/>
            </a:lvl1pPr>
          </a:lstStyle>
          <a:p>
            <a:r>
              <a:rPr lang="en-US" dirty="0"/>
              <a:t>Picture Title</a:t>
            </a:r>
          </a:p>
        </p:txBody>
      </p:sp>
      <p:sp>
        <p:nvSpPr>
          <p:cNvPr id="7" name="Text Placeholder 3"/>
          <p:cNvSpPr>
            <a:spLocks noGrp="1"/>
          </p:cNvSpPr>
          <p:nvPr>
            <p:ph type="body" sz="half" idx="2" hasCustomPrompt="1"/>
          </p:nvPr>
        </p:nvSpPr>
        <p:spPr>
          <a:xfrm>
            <a:off x="691316" y="5636755"/>
            <a:ext cx="12435403" cy="328469"/>
          </a:xfrm>
          <a:prstGeom prst="rect">
            <a:avLst/>
          </a:prstGeom>
        </p:spPr>
        <p:txBody>
          <a:bodyPr>
            <a:noAutofit/>
          </a:bodyPr>
          <a:lstStyle>
            <a:lvl1pPr marL="0" indent="0">
              <a:spcAft>
                <a:spcPts val="0"/>
              </a:spcAft>
              <a:buNone/>
              <a:defRPr sz="1923" b="0" i="0"/>
            </a:lvl1pPr>
            <a:lvl2pPr marL="699779" indent="0">
              <a:buNone/>
              <a:defRPr sz="1786"/>
            </a:lvl2pPr>
            <a:lvl3pPr marL="1399559" indent="0">
              <a:buNone/>
              <a:defRPr sz="1511"/>
            </a:lvl3pPr>
            <a:lvl4pPr marL="2099339" indent="0">
              <a:buNone/>
              <a:defRPr sz="1374"/>
            </a:lvl4pPr>
            <a:lvl5pPr marL="2799118" indent="0">
              <a:buNone/>
              <a:defRPr sz="1374"/>
            </a:lvl5pPr>
            <a:lvl6pPr marL="3498898" indent="0">
              <a:buNone/>
              <a:defRPr sz="1374"/>
            </a:lvl6pPr>
            <a:lvl7pPr marL="4198677" indent="0">
              <a:buNone/>
              <a:defRPr sz="1374"/>
            </a:lvl7pPr>
            <a:lvl8pPr marL="4898458" indent="0">
              <a:buNone/>
              <a:defRPr sz="1374"/>
            </a:lvl8pPr>
            <a:lvl9pPr marL="5598237" indent="0">
              <a:buNone/>
              <a:defRPr sz="1374"/>
            </a:lvl9pPr>
          </a:lstStyle>
          <a:p>
            <a:pPr lvl="0"/>
            <a:r>
              <a:rPr lang="en-US" dirty="0"/>
              <a:t>Caption</a:t>
            </a:r>
          </a:p>
        </p:txBody>
      </p:sp>
      <p:sp>
        <p:nvSpPr>
          <p:cNvPr id="9" name="Picture Placeholder 8"/>
          <p:cNvSpPr>
            <a:spLocks noGrp="1"/>
          </p:cNvSpPr>
          <p:nvPr>
            <p:ph type="pic" sz="quarter" idx="10"/>
          </p:nvPr>
        </p:nvSpPr>
        <p:spPr>
          <a:xfrm>
            <a:off x="691315" y="371475"/>
            <a:ext cx="12434970" cy="4763592"/>
          </a:xfrm>
          <a:prstGeom prst="rect">
            <a:avLst/>
          </a:prstGeom>
        </p:spPr>
        <p:txBody>
          <a:bodyPr>
            <a:noAutofit/>
          </a:bodyPr>
          <a:lstStyle/>
          <a:p>
            <a:r>
              <a:rPr lang="en-US"/>
              <a:t>Click icon to add picture</a:t>
            </a:r>
            <a:endParaRPr lang="en-US" dirty="0"/>
          </a:p>
        </p:txBody>
      </p:sp>
      <p:sp>
        <p:nvSpPr>
          <p:cNvPr id="3" name="Text Placeholder 2"/>
          <p:cNvSpPr>
            <a:spLocks noGrp="1"/>
          </p:cNvSpPr>
          <p:nvPr>
            <p:ph type="body" sz="quarter" idx="11" hasCustomPrompt="1"/>
          </p:nvPr>
        </p:nvSpPr>
        <p:spPr>
          <a:xfrm>
            <a:off x="691317" y="5965224"/>
            <a:ext cx="12434968" cy="350837"/>
          </a:xfrm>
          <a:prstGeom prst="rect">
            <a:avLst/>
          </a:prstGeom>
        </p:spPr>
        <p:txBody>
          <a:bodyPr>
            <a:noAutofit/>
          </a:bodyPr>
          <a:lstStyle>
            <a:lvl1pPr>
              <a:defRPr sz="1374" b="0" i="1"/>
            </a:lvl1pPr>
          </a:lstStyle>
          <a:p>
            <a:pPr lvl="0"/>
            <a:r>
              <a:rPr lang="en-US" dirty="0"/>
              <a:t>Source</a:t>
            </a:r>
          </a:p>
        </p:txBody>
      </p:sp>
      <p:grpSp>
        <p:nvGrpSpPr>
          <p:cNvPr id="14" name="Group 13">
            <a:extLst>
              <a:ext uri="{FF2B5EF4-FFF2-40B4-BE49-F238E27FC236}">
                <a16:creationId xmlns:a16="http://schemas.microsoft.com/office/drawing/2014/main" id="{E82990EF-ADAE-B24F-B730-4DF4779F34D1}"/>
              </a:ext>
            </a:extLst>
          </p:cNvPr>
          <p:cNvGrpSpPr/>
          <p:nvPr userDrawn="1"/>
        </p:nvGrpSpPr>
        <p:grpSpPr>
          <a:xfrm>
            <a:off x="0" y="6477270"/>
            <a:ext cx="13817600" cy="930760"/>
            <a:chOff x="8467" y="5698074"/>
            <a:chExt cx="9144000" cy="821258"/>
          </a:xfrm>
        </p:grpSpPr>
        <p:sp>
          <p:nvSpPr>
            <p:cNvPr id="15" name="Freeform 14">
              <a:extLst>
                <a:ext uri="{FF2B5EF4-FFF2-40B4-BE49-F238E27FC236}">
                  <a16:creationId xmlns:a16="http://schemas.microsoft.com/office/drawing/2014/main" id="{99A30BFC-8DCF-6640-BB95-8DD7A23B9947}"/>
                </a:ext>
              </a:extLst>
            </p:cNvPr>
            <p:cNvSpPr/>
            <p:nvPr/>
          </p:nvSpPr>
          <p:spPr bwMode="auto">
            <a:xfrm>
              <a:off x="905933" y="5698074"/>
              <a:ext cx="8246534" cy="821256"/>
            </a:xfrm>
            <a:custGeom>
              <a:avLst/>
              <a:gdLst>
                <a:gd name="connsiteX0" fmla="*/ 0 w 6372225"/>
                <a:gd name="connsiteY0" fmla="*/ 0 h 1190625"/>
                <a:gd name="connsiteX1" fmla="*/ 5776913 w 6372225"/>
                <a:gd name="connsiteY1" fmla="*/ 0 h 1190625"/>
                <a:gd name="connsiteX2" fmla="*/ 6372225 w 6372225"/>
                <a:gd name="connsiteY2" fmla="*/ 595313 h 1190625"/>
                <a:gd name="connsiteX3" fmla="*/ 5776913 w 6372225"/>
                <a:gd name="connsiteY3" fmla="*/ 1190625 h 1190625"/>
                <a:gd name="connsiteX4" fmla="*/ 0 w 6372225"/>
                <a:gd name="connsiteY4" fmla="*/ 1190625 h 1190625"/>
                <a:gd name="connsiteX5" fmla="*/ 595313 w 6372225"/>
                <a:gd name="connsiteY5" fmla="*/ 595313 h 1190625"/>
                <a:gd name="connsiteX6" fmla="*/ 0 w 6372225"/>
                <a:gd name="connsiteY6" fmla="*/ 0 h 1190625"/>
                <a:gd name="connsiteX0" fmla="*/ 0 w 6372225"/>
                <a:gd name="connsiteY0" fmla="*/ 0 h 1190625"/>
                <a:gd name="connsiteX1" fmla="*/ 5776913 w 6372225"/>
                <a:gd name="connsiteY1" fmla="*/ 0 h 1190625"/>
                <a:gd name="connsiteX2" fmla="*/ 6372225 w 6372225"/>
                <a:gd name="connsiteY2" fmla="*/ 595313 h 1190625"/>
                <a:gd name="connsiteX3" fmla="*/ 5776913 w 6372225"/>
                <a:gd name="connsiteY3" fmla="*/ 1190625 h 1190625"/>
                <a:gd name="connsiteX4" fmla="*/ 0 w 6372225"/>
                <a:gd name="connsiteY4" fmla="*/ 1190625 h 1190625"/>
                <a:gd name="connsiteX5" fmla="*/ 309563 w 6372225"/>
                <a:gd name="connsiteY5" fmla="*/ 623888 h 1190625"/>
                <a:gd name="connsiteX6" fmla="*/ 0 w 6372225"/>
                <a:gd name="connsiteY6" fmla="*/ 0 h 1190625"/>
                <a:gd name="connsiteX0" fmla="*/ 0 w 6372225"/>
                <a:gd name="connsiteY0" fmla="*/ 0 h 1190625"/>
                <a:gd name="connsiteX1" fmla="*/ 5776913 w 6372225"/>
                <a:gd name="connsiteY1" fmla="*/ 0 h 1190625"/>
                <a:gd name="connsiteX2" fmla="*/ 6372225 w 6372225"/>
                <a:gd name="connsiteY2" fmla="*/ 595313 h 1190625"/>
                <a:gd name="connsiteX3" fmla="*/ 5776913 w 6372225"/>
                <a:gd name="connsiteY3" fmla="*/ 1190625 h 1190625"/>
                <a:gd name="connsiteX4" fmla="*/ 0 w 6372225"/>
                <a:gd name="connsiteY4" fmla="*/ 1190625 h 1190625"/>
                <a:gd name="connsiteX5" fmla="*/ 233363 w 6372225"/>
                <a:gd name="connsiteY5" fmla="*/ 634241 h 1190625"/>
                <a:gd name="connsiteX6" fmla="*/ 0 w 6372225"/>
                <a:gd name="connsiteY6" fmla="*/ 0 h 1190625"/>
                <a:gd name="connsiteX0" fmla="*/ 0 w 6372225"/>
                <a:gd name="connsiteY0" fmla="*/ 0 h 1190625"/>
                <a:gd name="connsiteX1" fmla="*/ 5776913 w 6372225"/>
                <a:gd name="connsiteY1" fmla="*/ 0 h 1190625"/>
                <a:gd name="connsiteX2" fmla="*/ 6372225 w 6372225"/>
                <a:gd name="connsiteY2" fmla="*/ 595313 h 1190625"/>
                <a:gd name="connsiteX3" fmla="*/ 5776913 w 6372225"/>
                <a:gd name="connsiteY3" fmla="*/ 1190625 h 1190625"/>
                <a:gd name="connsiteX4" fmla="*/ 0 w 6372225"/>
                <a:gd name="connsiteY4" fmla="*/ 1190625 h 1190625"/>
                <a:gd name="connsiteX5" fmla="*/ 271463 w 6372225"/>
                <a:gd name="connsiteY5" fmla="*/ 634241 h 1190625"/>
                <a:gd name="connsiteX6" fmla="*/ 0 w 6372225"/>
                <a:gd name="connsiteY6" fmla="*/ 0 h 1190625"/>
                <a:gd name="connsiteX0" fmla="*/ 0 w 6372225"/>
                <a:gd name="connsiteY0" fmla="*/ 0 h 1190625"/>
                <a:gd name="connsiteX1" fmla="*/ 5776913 w 6372225"/>
                <a:gd name="connsiteY1" fmla="*/ 0 h 1190625"/>
                <a:gd name="connsiteX2" fmla="*/ 6372225 w 6372225"/>
                <a:gd name="connsiteY2" fmla="*/ 595313 h 1190625"/>
                <a:gd name="connsiteX3" fmla="*/ 5776913 w 6372225"/>
                <a:gd name="connsiteY3" fmla="*/ 1190625 h 1190625"/>
                <a:gd name="connsiteX4" fmla="*/ 0 w 6372225"/>
                <a:gd name="connsiteY4" fmla="*/ 1190625 h 1190625"/>
                <a:gd name="connsiteX5" fmla="*/ 242888 w 6372225"/>
                <a:gd name="connsiteY5" fmla="*/ 634241 h 1190625"/>
                <a:gd name="connsiteX6" fmla="*/ 0 w 6372225"/>
                <a:gd name="connsiteY6" fmla="*/ 0 h 1190625"/>
                <a:gd name="connsiteX0" fmla="*/ 0 w 5781675"/>
                <a:gd name="connsiteY0" fmla="*/ 0 h 1190625"/>
                <a:gd name="connsiteX1" fmla="*/ 5776913 w 5781675"/>
                <a:gd name="connsiteY1" fmla="*/ 0 h 1190625"/>
                <a:gd name="connsiteX2" fmla="*/ 5781675 w 5781675"/>
                <a:gd name="connsiteY2" fmla="*/ 636726 h 1190625"/>
                <a:gd name="connsiteX3" fmla="*/ 5776913 w 5781675"/>
                <a:gd name="connsiteY3" fmla="*/ 1190625 h 1190625"/>
                <a:gd name="connsiteX4" fmla="*/ 0 w 5781675"/>
                <a:gd name="connsiteY4" fmla="*/ 1190625 h 1190625"/>
                <a:gd name="connsiteX5" fmla="*/ 242888 w 5781675"/>
                <a:gd name="connsiteY5" fmla="*/ 634241 h 1190625"/>
                <a:gd name="connsiteX6" fmla="*/ 0 w 5781675"/>
                <a:gd name="connsiteY6" fmla="*/ 0 h 1190625"/>
                <a:gd name="connsiteX0" fmla="*/ 0 w 5781675"/>
                <a:gd name="connsiteY0" fmla="*/ 0 h 1190625"/>
                <a:gd name="connsiteX1" fmla="*/ 5776913 w 5781675"/>
                <a:gd name="connsiteY1" fmla="*/ 0 h 1190625"/>
                <a:gd name="connsiteX2" fmla="*/ 5781675 w 5781675"/>
                <a:gd name="connsiteY2" fmla="*/ 636726 h 1190625"/>
                <a:gd name="connsiteX3" fmla="*/ 5776913 w 5781675"/>
                <a:gd name="connsiteY3" fmla="*/ 1190625 h 1190625"/>
                <a:gd name="connsiteX4" fmla="*/ 0 w 5781675"/>
                <a:gd name="connsiteY4" fmla="*/ 1190625 h 1190625"/>
                <a:gd name="connsiteX5" fmla="*/ 158652 w 5781675"/>
                <a:gd name="connsiteY5" fmla="*/ 603495 h 1190625"/>
                <a:gd name="connsiteX6" fmla="*/ 0 w 5781675"/>
                <a:gd name="connsiteY6" fmla="*/ 0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1675" h="1190625">
                  <a:moveTo>
                    <a:pt x="0" y="0"/>
                  </a:moveTo>
                  <a:lnTo>
                    <a:pt x="5776913" y="0"/>
                  </a:lnTo>
                  <a:cubicBezTo>
                    <a:pt x="5778500" y="212242"/>
                    <a:pt x="5780088" y="424484"/>
                    <a:pt x="5781675" y="636726"/>
                  </a:cubicBezTo>
                  <a:cubicBezTo>
                    <a:pt x="5780088" y="821359"/>
                    <a:pt x="5778500" y="1005992"/>
                    <a:pt x="5776913" y="1190625"/>
                  </a:cubicBezTo>
                  <a:lnTo>
                    <a:pt x="0" y="1190625"/>
                  </a:lnTo>
                  <a:lnTo>
                    <a:pt x="158652" y="603495"/>
                  </a:lnTo>
                  <a:lnTo>
                    <a:pt x="0" y="0"/>
                  </a:lnTo>
                  <a:close/>
                </a:path>
              </a:pathLst>
            </a:custGeom>
            <a:solidFill>
              <a:srgbClr val="E7D8C3"/>
            </a:solidFill>
            <a:ln w="12700" cap="flat" cmpd="sng" algn="ctr">
              <a:noFill/>
              <a:prstDash val="solid"/>
              <a:round/>
              <a:headEnd type="none" w="med" len="med"/>
              <a:tailEnd type="none" w="med" len="med"/>
            </a:ln>
            <a:effectLst/>
          </p:spPr>
          <p:txBody>
            <a:bodyPr vert="horz" wrap="square" lIns="182880" tIns="49638" rIns="99276" bIns="49638" numCol="1" rtlCol="0" anchor="ctr" anchorCtr="0" compatLnSpc="1">
              <a:prstTxWarp prst="textNoShape">
                <a:avLst/>
              </a:prstTxWarp>
              <a:noAutofit/>
            </a:bodyPr>
            <a:lstStyle/>
            <a:p>
              <a:pPr marL="297730" lvl="1" algn="r"/>
              <a:endParaRPr lang="en-US" sz="2747" dirty="0">
                <a:latin typeface="+mj-lt"/>
                <a:cs typeface="Arial"/>
              </a:endParaRPr>
            </a:p>
          </p:txBody>
        </p:sp>
        <p:sp>
          <p:nvSpPr>
            <p:cNvPr id="16" name="Freeform 15">
              <a:extLst>
                <a:ext uri="{FF2B5EF4-FFF2-40B4-BE49-F238E27FC236}">
                  <a16:creationId xmlns:a16="http://schemas.microsoft.com/office/drawing/2014/main" id="{EFCB0E76-6430-CF40-82F6-D8F4CAD476F3}"/>
                </a:ext>
              </a:extLst>
            </p:cNvPr>
            <p:cNvSpPr/>
            <p:nvPr/>
          </p:nvSpPr>
          <p:spPr bwMode="auto">
            <a:xfrm>
              <a:off x="8467" y="5698075"/>
              <a:ext cx="2533426" cy="821257"/>
            </a:xfrm>
            <a:custGeom>
              <a:avLst/>
              <a:gdLst>
                <a:gd name="connsiteX0" fmla="*/ 0 w 1055755"/>
                <a:gd name="connsiteY0" fmla="*/ 0 h 531133"/>
                <a:gd name="connsiteX1" fmla="*/ 790189 w 1055755"/>
                <a:gd name="connsiteY1" fmla="*/ 0 h 531133"/>
                <a:gd name="connsiteX2" fmla="*/ 1055755 w 1055755"/>
                <a:gd name="connsiteY2" fmla="*/ 265567 h 531133"/>
                <a:gd name="connsiteX3" fmla="*/ 790189 w 1055755"/>
                <a:gd name="connsiteY3" fmla="*/ 531133 h 531133"/>
                <a:gd name="connsiteX4" fmla="*/ 0 w 1055755"/>
                <a:gd name="connsiteY4" fmla="*/ 531133 h 531133"/>
                <a:gd name="connsiteX5" fmla="*/ 0 w 1055755"/>
                <a:gd name="connsiteY5" fmla="*/ 0 h 531133"/>
                <a:gd name="connsiteX0" fmla="*/ 0 w 955568"/>
                <a:gd name="connsiteY0" fmla="*/ 0 h 531133"/>
                <a:gd name="connsiteX1" fmla="*/ 790189 w 955568"/>
                <a:gd name="connsiteY1" fmla="*/ 0 h 531133"/>
                <a:gd name="connsiteX2" fmla="*/ 955568 w 955568"/>
                <a:gd name="connsiteY2" fmla="*/ 265567 h 531133"/>
                <a:gd name="connsiteX3" fmla="*/ 790189 w 955568"/>
                <a:gd name="connsiteY3" fmla="*/ 531133 h 531133"/>
                <a:gd name="connsiteX4" fmla="*/ 0 w 955568"/>
                <a:gd name="connsiteY4" fmla="*/ 531133 h 531133"/>
                <a:gd name="connsiteX5" fmla="*/ 0 w 955568"/>
                <a:gd name="connsiteY5" fmla="*/ 0 h 531133"/>
                <a:gd name="connsiteX0" fmla="*/ 0 w 1032013"/>
                <a:gd name="connsiteY0" fmla="*/ 0 h 531133"/>
                <a:gd name="connsiteX1" fmla="*/ 790189 w 1032013"/>
                <a:gd name="connsiteY1" fmla="*/ 0 h 531133"/>
                <a:gd name="connsiteX2" fmla="*/ 1032013 w 1032013"/>
                <a:gd name="connsiteY2" fmla="*/ 288660 h 531133"/>
                <a:gd name="connsiteX3" fmla="*/ 790189 w 1032013"/>
                <a:gd name="connsiteY3" fmla="*/ 531133 h 531133"/>
                <a:gd name="connsiteX4" fmla="*/ 0 w 1032013"/>
                <a:gd name="connsiteY4" fmla="*/ 531133 h 531133"/>
                <a:gd name="connsiteX5" fmla="*/ 0 w 1032013"/>
                <a:gd name="connsiteY5" fmla="*/ 0 h 53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2013" h="531133">
                  <a:moveTo>
                    <a:pt x="0" y="0"/>
                  </a:moveTo>
                  <a:lnTo>
                    <a:pt x="790189" y="0"/>
                  </a:lnTo>
                  <a:lnTo>
                    <a:pt x="1032013" y="288660"/>
                  </a:lnTo>
                  <a:lnTo>
                    <a:pt x="790189" y="531133"/>
                  </a:lnTo>
                  <a:lnTo>
                    <a:pt x="0" y="531133"/>
                  </a:lnTo>
                  <a:lnTo>
                    <a:pt x="0" y="0"/>
                  </a:lnTo>
                  <a:close/>
                </a:path>
              </a:pathLst>
            </a:custGeom>
            <a:solidFill>
              <a:schemeClr val="tx1"/>
            </a:solidFill>
            <a:ln w="12700" cap="flat" cmpd="sng" algn="ctr">
              <a:noFill/>
              <a:prstDash val="solid"/>
              <a:round/>
              <a:headEnd type="none" w="med" len="med"/>
              <a:tailEnd type="none" w="med" len="med"/>
            </a:ln>
            <a:effectLst/>
          </p:spPr>
          <p:txBody>
            <a:bodyPr vert="horz" wrap="square" lIns="45720" tIns="91440" rIns="0" bIns="91440" numCol="1" rtlCol="0" anchor="ctr" anchorCtr="0" compatLnSpc="1">
              <a:prstTxWarp prst="textNoShape">
                <a:avLst/>
              </a:prstTxWarp>
              <a:noAutofit/>
            </a:bodyPr>
            <a:lstStyle/>
            <a:p>
              <a:pPr algn="r" defTabSz="1691651">
                <a:defRPr/>
              </a:pPr>
              <a:endParaRPr lang="en-US" sz="3022" b="1" kern="0" dirty="0">
                <a:solidFill>
                  <a:schemeClr val="bg1"/>
                </a:solidFill>
              </a:endParaRPr>
            </a:p>
          </p:txBody>
        </p:sp>
      </p:grpSp>
      <p:sp>
        <p:nvSpPr>
          <p:cNvPr id="17" name="Text Placeholder 3">
            <a:extLst>
              <a:ext uri="{FF2B5EF4-FFF2-40B4-BE49-F238E27FC236}">
                <a16:creationId xmlns:a16="http://schemas.microsoft.com/office/drawing/2014/main" id="{3BE06A6E-CE0A-3E47-A52E-2F665548A4CF}"/>
              </a:ext>
            </a:extLst>
          </p:cNvPr>
          <p:cNvSpPr>
            <a:spLocks noGrp="1"/>
          </p:cNvSpPr>
          <p:nvPr>
            <p:ph type="body" sz="quarter" idx="12" hasCustomPrompt="1"/>
          </p:nvPr>
        </p:nvSpPr>
        <p:spPr>
          <a:xfrm>
            <a:off x="201443" y="6649443"/>
            <a:ext cx="2579464" cy="586414"/>
          </a:xfrm>
          <a:prstGeom prst="rect">
            <a:avLst/>
          </a:prstGeom>
        </p:spPr>
        <p:txBody>
          <a:bodyPr>
            <a:noAutofit/>
          </a:bodyPr>
          <a:lstStyle>
            <a:lvl1pPr algn="ctr">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First level</a:t>
            </a:r>
          </a:p>
        </p:txBody>
      </p:sp>
      <p:sp>
        <p:nvSpPr>
          <p:cNvPr id="18" name="Text Placeholder 5">
            <a:extLst>
              <a:ext uri="{FF2B5EF4-FFF2-40B4-BE49-F238E27FC236}">
                <a16:creationId xmlns:a16="http://schemas.microsoft.com/office/drawing/2014/main" id="{5E74C88E-1B27-5E46-941E-64395322C135}"/>
              </a:ext>
            </a:extLst>
          </p:cNvPr>
          <p:cNvSpPr>
            <a:spLocks noGrp="1"/>
          </p:cNvSpPr>
          <p:nvPr>
            <p:ph type="body" sz="quarter" idx="16" hasCustomPrompt="1"/>
          </p:nvPr>
        </p:nvSpPr>
        <p:spPr>
          <a:xfrm>
            <a:off x="3867070" y="6642679"/>
            <a:ext cx="8702822" cy="622365"/>
          </a:xfrm>
          <a:prstGeom prst="rect">
            <a:avLst/>
          </a:prstGeom>
        </p:spPr>
        <p:txBody>
          <a:bodyPr>
            <a:noAutofit/>
          </a:bodyPr>
          <a:lstStyle>
            <a:lvl2pPr>
              <a:buNone/>
              <a:defRPr baseline="0">
                <a:solidFill>
                  <a:srgbClr val="4C0049"/>
                </a:solidFill>
              </a:defRPr>
            </a:lvl2pPr>
          </a:lstStyle>
          <a:p>
            <a:pPr lvl="1"/>
            <a:r>
              <a:rPr lang="en-US" dirty="0"/>
              <a:t>Second level</a:t>
            </a:r>
          </a:p>
        </p:txBody>
      </p:sp>
    </p:spTree>
    <p:extLst>
      <p:ext uri="{BB962C8B-B14F-4D97-AF65-F5344CB8AC3E}">
        <p14:creationId xmlns:p14="http://schemas.microsoft.com/office/powerpoint/2010/main" val="484346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on entire slide (except bottom footer)">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3817600" cy="7390208"/>
          </a:xfrm>
          <a:prstGeom prst="rect">
            <a:avLst/>
          </a:prstGeom>
        </p:spPr>
        <p:txBody>
          <a:bodyPr>
            <a:noAutofit/>
          </a:bodyPr>
          <a:lstStyle/>
          <a:p>
            <a:r>
              <a:rPr lang="en-US"/>
              <a:t>Click icon to add picture</a:t>
            </a:r>
          </a:p>
        </p:txBody>
      </p:sp>
    </p:spTree>
    <p:extLst>
      <p:ext uri="{BB962C8B-B14F-4D97-AF65-F5344CB8AC3E}">
        <p14:creationId xmlns:p14="http://schemas.microsoft.com/office/powerpoint/2010/main" val="4115580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and text (no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6624" y="311151"/>
            <a:ext cx="12509661" cy="866861"/>
          </a:xfrm>
        </p:spPr>
        <p:txBody>
          <a:bodyPr>
            <a:noAutofit/>
          </a:bodyPr>
          <a:lstStyle>
            <a:lvl1pPr>
              <a:defRPr/>
            </a:lvl1pPr>
          </a:lstStyle>
          <a:p>
            <a:r>
              <a:rPr lang="en-US" dirty="0"/>
              <a:t>Click to edit Master title style</a:t>
            </a:r>
            <a:br>
              <a:rPr lang="en-US" dirty="0"/>
            </a:br>
            <a:endParaRPr lang="en-US" dirty="0"/>
          </a:p>
        </p:txBody>
      </p:sp>
      <p:sp>
        <p:nvSpPr>
          <p:cNvPr id="11" name="Text Placeholder 2"/>
          <p:cNvSpPr>
            <a:spLocks noGrp="1"/>
          </p:cNvSpPr>
          <p:nvPr>
            <p:ph idx="1"/>
          </p:nvPr>
        </p:nvSpPr>
        <p:spPr>
          <a:xfrm>
            <a:off x="616624" y="1229466"/>
            <a:ext cx="12509661" cy="437960"/>
          </a:xfrm>
          <a:prstGeom prst="rect">
            <a:avLst/>
          </a:prstGeom>
        </p:spPr>
        <p:txBody>
          <a:bodyPr vert="horz" lIns="91440" tIns="45720" rIns="91440" bIns="45720" rtlCol="0">
            <a:noAutofit/>
          </a:bodyPr>
          <a:lstStyle>
            <a:lvl2pPr>
              <a:defRPr sz="2747"/>
            </a:lvl2pPr>
            <a:lvl3pPr>
              <a:defRPr sz="2747"/>
            </a:lvl3pPr>
          </a:lstStyle>
          <a:p>
            <a:pPr lvl="0"/>
            <a:r>
              <a:rPr lang="en-US"/>
              <a:t>Click to edit Master text styles</a:t>
            </a:r>
          </a:p>
        </p:txBody>
      </p:sp>
      <p:cxnSp>
        <p:nvCxnSpPr>
          <p:cNvPr id="12" name="Straight Connector 11"/>
          <p:cNvCxnSpPr/>
          <p:nvPr userDrawn="1"/>
        </p:nvCxnSpPr>
        <p:spPr>
          <a:xfrm>
            <a:off x="597334" y="1218517"/>
            <a:ext cx="12561455" cy="0"/>
          </a:xfrm>
          <a:prstGeom prst="line">
            <a:avLst/>
          </a:prstGeom>
          <a:ln w="38100" cap="flat" cmpd="sng">
            <a:solidFill>
              <a:srgbClr val="E7D8C3"/>
            </a:solidFill>
          </a:ln>
          <a:effectLst/>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userDrawn="1"/>
        </p:nvCxnSpPr>
        <p:spPr>
          <a:xfrm>
            <a:off x="597334" y="1678374"/>
            <a:ext cx="12561455" cy="0"/>
          </a:xfrm>
          <a:prstGeom prst="line">
            <a:avLst/>
          </a:prstGeom>
          <a:ln w="38100" cap="flat" cmpd="sng">
            <a:solidFill>
              <a:srgbClr val="E7D8C3"/>
            </a:solidFill>
          </a:ln>
          <a:effectLst/>
        </p:spPr>
        <p:style>
          <a:lnRef idx="3">
            <a:schemeClr val="accent1"/>
          </a:lnRef>
          <a:fillRef idx="0">
            <a:schemeClr val="accent1"/>
          </a:fillRef>
          <a:effectRef idx="2">
            <a:schemeClr val="accent1"/>
          </a:effectRef>
          <a:fontRef idx="minor">
            <a:schemeClr val="tx1"/>
          </a:fontRef>
        </p:style>
      </p:cxnSp>
      <p:sp>
        <p:nvSpPr>
          <p:cNvPr id="4" name="Content Placeholder 3"/>
          <p:cNvSpPr>
            <a:spLocks noGrp="1"/>
          </p:cNvSpPr>
          <p:nvPr>
            <p:ph sz="quarter" idx="10"/>
          </p:nvPr>
        </p:nvSpPr>
        <p:spPr>
          <a:xfrm>
            <a:off x="597541" y="1738184"/>
            <a:ext cx="12528743" cy="554236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0743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2-column text (no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6624" y="311151"/>
            <a:ext cx="12509661" cy="875099"/>
          </a:xfrm>
        </p:spPr>
        <p:txBody>
          <a:bodyPr>
            <a:noAutofit/>
          </a:bodyPr>
          <a:lstStyle>
            <a:lvl1pPr>
              <a:defRPr/>
            </a:lvl1pPr>
          </a:lstStyle>
          <a:p>
            <a:r>
              <a:rPr lang="en-US" dirty="0"/>
              <a:t>Click to edit Master title style</a:t>
            </a:r>
            <a:br>
              <a:rPr lang="en-US" dirty="0"/>
            </a:br>
            <a:endParaRPr lang="en-US" dirty="0"/>
          </a:p>
        </p:txBody>
      </p:sp>
      <p:sp>
        <p:nvSpPr>
          <p:cNvPr id="11" name="Text Placeholder 2"/>
          <p:cNvSpPr>
            <a:spLocks noGrp="1"/>
          </p:cNvSpPr>
          <p:nvPr>
            <p:ph idx="1"/>
          </p:nvPr>
        </p:nvSpPr>
        <p:spPr>
          <a:xfrm>
            <a:off x="616624" y="1237703"/>
            <a:ext cx="12509661" cy="437960"/>
          </a:xfrm>
          <a:prstGeom prst="rect">
            <a:avLst/>
          </a:prstGeom>
        </p:spPr>
        <p:txBody>
          <a:bodyPr vert="horz" lIns="91440" tIns="45720" rIns="91440" bIns="45720" rtlCol="0">
            <a:noAutofit/>
          </a:bodyPr>
          <a:lstStyle>
            <a:lvl1pPr>
              <a:buNone/>
              <a:defRPr/>
            </a:lvl1pPr>
            <a:lvl2pPr>
              <a:defRPr sz="2747"/>
            </a:lvl2pPr>
            <a:lvl3pPr>
              <a:defRPr sz="2747"/>
            </a:lvl3pPr>
          </a:lstStyle>
          <a:p>
            <a:pPr lvl="0"/>
            <a:r>
              <a:rPr lang="en-US"/>
              <a:t>Click to edit Master text styles</a:t>
            </a:r>
          </a:p>
        </p:txBody>
      </p:sp>
      <p:cxnSp>
        <p:nvCxnSpPr>
          <p:cNvPr id="12" name="Straight Connector 11"/>
          <p:cNvCxnSpPr/>
          <p:nvPr userDrawn="1"/>
        </p:nvCxnSpPr>
        <p:spPr>
          <a:xfrm>
            <a:off x="597334" y="1226754"/>
            <a:ext cx="12561455" cy="0"/>
          </a:xfrm>
          <a:prstGeom prst="line">
            <a:avLst/>
          </a:prstGeom>
          <a:ln w="38100" cap="flat" cmpd="sng">
            <a:solidFill>
              <a:srgbClr val="E7D8C3"/>
            </a:solidFill>
          </a:ln>
          <a:effectLst/>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userDrawn="1"/>
        </p:nvCxnSpPr>
        <p:spPr>
          <a:xfrm>
            <a:off x="597334" y="1686611"/>
            <a:ext cx="12561455" cy="0"/>
          </a:xfrm>
          <a:prstGeom prst="line">
            <a:avLst/>
          </a:prstGeom>
          <a:ln w="38100" cap="flat" cmpd="sng">
            <a:solidFill>
              <a:srgbClr val="E7D8C3"/>
            </a:solidFill>
          </a:ln>
          <a:effectLst/>
        </p:spPr>
        <p:style>
          <a:lnRef idx="3">
            <a:schemeClr val="accent1"/>
          </a:lnRef>
          <a:fillRef idx="0">
            <a:schemeClr val="accent1"/>
          </a:fillRef>
          <a:effectRef idx="2">
            <a:schemeClr val="accent1"/>
          </a:effectRef>
          <a:fontRef idx="minor">
            <a:schemeClr val="tx1"/>
          </a:fontRef>
        </p:style>
      </p:cxnSp>
      <p:sp>
        <p:nvSpPr>
          <p:cNvPr id="4" name="Content Placeholder 3"/>
          <p:cNvSpPr>
            <a:spLocks noGrp="1"/>
          </p:cNvSpPr>
          <p:nvPr>
            <p:ph sz="quarter" idx="10"/>
          </p:nvPr>
        </p:nvSpPr>
        <p:spPr>
          <a:xfrm>
            <a:off x="616624" y="1771135"/>
            <a:ext cx="6223907" cy="555400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quarter" idx="11"/>
          </p:nvPr>
        </p:nvSpPr>
        <p:spPr>
          <a:xfrm>
            <a:off x="6949761" y="1771135"/>
            <a:ext cx="6176524" cy="555400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2879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OIL ROW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 y="1"/>
            <a:ext cx="13817598" cy="7772399"/>
          </a:xfrm>
          <a:prstGeom prst="rect">
            <a:avLst/>
          </a:prstGeom>
        </p:spPr>
      </p:pic>
      <p:sp>
        <p:nvSpPr>
          <p:cNvPr id="7" name="Title 1"/>
          <p:cNvSpPr>
            <a:spLocks noGrp="1"/>
          </p:cNvSpPr>
          <p:nvPr>
            <p:ph type="ctrTitle"/>
          </p:nvPr>
        </p:nvSpPr>
        <p:spPr>
          <a:xfrm>
            <a:off x="1036320" y="3432737"/>
            <a:ext cx="11744960" cy="1666028"/>
          </a:xfrm>
        </p:spPr>
        <p:txBody>
          <a:bodyPr>
            <a:noAutofit/>
          </a:bodyPr>
          <a:lstStyle>
            <a:lvl1pPr>
              <a:defRPr>
                <a:solidFill>
                  <a:schemeClr val="bg1"/>
                </a:solidFill>
              </a:defRPr>
            </a:lvl1pPr>
          </a:lstStyle>
          <a:p>
            <a:r>
              <a:rPr lang="en-US"/>
              <a:t>Click to edit Master title style</a:t>
            </a:r>
            <a:endParaRPr lang="en-US" dirty="0"/>
          </a:p>
        </p:txBody>
      </p:sp>
      <p:sp>
        <p:nvSpPr>
          <p:cNvPr id="10" name="Subtitle 2"/>
          <p:cNvSpPr>
            <a:spLocks noGrp="1"/>
          </p:cNvSpPr>
          <p:nvPr>
            <p:ph type="subTitle" idx="1"/>
          </p:nvPr>
        </p:nvSpPr>
        <p:spPr>
          <a:xfrm>
            <a:off x="1036320" y="5214583"/>
            <a:ext cx="11744960" cy="1986280"/>
          </a:xfrm>
          <a:prstGeom prst="rect">
            <a:avLst/>
          </a:prstGeom>
        </p:spPr>
        <p:txBody>
          <a:bodyPr anchor="t">
            <a:noAutofit/>
          </a:bodyPr>
          <a:lstStyle>
            <a:lvl1pPr marL="0" indent="0" algn="l">
              <a:buNone/>
              <a:defRPr b="0">
                <a:solidFill>
                  <a:schemeClr val="accent1">
                    <a:lumMod val="60000"/>
                    <a:lumOff val="40000"/>
                  </a:schemeClr>
                </a:solidFill>
              </a:defRPr>
            </a:lvl1pPr>
            <a:lvl2pPr marL="699779" indent="0" algn="ctr">
              <a:buNone/>
              <a:defRPr>
                <a:solidFill>
                  <a:schemeClr val="tx1">
                    <a:tint val="75000"/>
                  </a:schemeClr>
                </a:solidFill>
              </a:defRPr>
            </a:lvl2pPr>
            <a:lvl3pPr marL="1399559" indent="0" algn="ctr">
              <a:buNone/>
              <a:defRPr>
                <a:solidFill>
                  <a:schemeClr val="tx1">
                    <a:tint val="75000"/>
                  </a:schemeClr>
                </a:solidFill>
              </a:defRPr>
            </a:lvl3pPr>
            <a:lvl4pPr marL="2099339" indent="0" algn="ctr">
              <a:buNone/>
              <a:defRPr>
                <a:solidFill>
                  <a:schemeClr val="tx1">
                    <a:tint val="75000"/>
                  </a:schemeClr>
                </a:solidFill>
              </a:defRPr>
            </a:lvl4pPr>
            <a:lvl5pPr marL="2799118" indent="0" algn="ctr">
              <a:buNone/>
              <a:defRPr>
                <a:solidFill>
                  <a:schemeClr val="tx1">
                    <a:tint val="75000"/>
                  </a:schemeClr>
                </a:solidFill>
              </a:defRPr>
            </a:lvl5pPr>
            <a:lvl6pPr marL="3498898" indent="0" algn="ctr">
              <a:buNone/>
              <a:defRPr>
                <a:solidFill>
                  <a:schemeClr val="tx1">
                    <a:tint val="75000"/>
                  </a:schemeClr>
                </a:solidFill>
              </a:defRPr>
            </a:lvl6pPr>
            <a:lvl7pPr marL="4198677" indent="0" algn="ctr">
              <a:buNone/>
              <a:defRPr>
                <a:solidFill>
                  <a:schemeClr val="tx1">
                    <a:tint val="75000"/>
                  </a:schemeClr>
                </a:solidFill>
              </a:defRPr>
            </a:lvl7pPr>
            <a:lvl8pPr marL="4898458" indent="0" algn="ctr">
              <a:buNone/>
              <a:defRPr>
                <a:solidFill>
                  <a:schemeClr val="tx1">
                    <a:tint val="75000"/>
                  </a:schemeClr>
                </a:solidFill>
              </a:defRPr>
            </a:lvl8pPr>
            <a:lvl9pPr marL="559823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867436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text (no image), key point graph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6624" y="276174"/>
            <a:ext cx="12509661" cy="883336"/>
          </a:xfrm>
        </p:spPr>
        <p:txBody>
          <a:bodyPr>
            <a:noAutofit/>
          </a:bodyPr>
          <a:lstStyle>
            <a:lvl1pPr>
              <a:defRPr/>
            </a:lvl1pPr>
          </a:lstStyle>
          <a:p>
            <a:r>
              <a:rPr lang="en-US" dirty="0"/>
              <a:t>Click to edit Master title style</a:t>
            </a:r>
            <a:br>
              <a:rPr lang="en-US" dirty="0"/>
            </a:br>
            <a:endParaRPr lang="en-US" dirty="0"/>
          </a:p>
        </p:txBody>
      </p:sp>
      <p:sp>
        <p:nvSpPr>
          <p:cNvPr id="11" name="Text Placeholder 2"/>
          <p:cNvSpPr>
            <a:spLocks noGrp="1"/>
          </p:cNvSpPr>
          <p:nvPr>
            <p:ph idx="1"/>
          </p:nvPr>
        </p:nvSpPr>
        <p:spPr>
          <a:xfrm>
            <a:off x="616624" y="1194486"/>
            <a:ext cx="12509661" cy="437960"/>
          </a:xfrm>
          <a:prstGeom prst="rect">
            <a:avLst/>
          </a:prstGeom>
        </p:spPr>
        <p:txBody>
          <a:bodyPr vert="horz" lIns="91440" tIns="45720" rIns="91440" bIns="45720" rtlCol="0">
            <a:noAutofit/>
          </a:bodyPr>
          <a:lstStyle>
            <a:lvl1pPr>
              <a:buNone/>
              <a:defRPr/>
            </a:lvl1pPr>
            <a:lvl2pPr>
              <a:defRPr sz="2747"/>
            </a:lvl2pPr>
            <a:lvl3pPr>
              <a:defRPr sz="2747"/>
            </a:lvl3pPr>
          </a:lstStyle>
          <a:p>
            <a:pPr lvl="0"/>
            <a:r>
              <a:rPr lang="en-US"/>
              <a:t>Click to edit Master text styles</a:t>
            </a:r>
          </a:p>
        </p:txBody>
      </p:sp>
      <p:cxnSp>
        <p:nvCxnSpPr>
          <p:cNvPr id="12" name="Straight Connector 11"/>
          <p:cNvCxnSpPr/>
          <p:nvPr userDrawn="1"/>
        </p:nvCxnSpPr>
        <p:spPr>
          <a:xfrm>
            <a:off x="597334" y="1218513"/>
            <a:ext cx="12561455" cy="0"/>
          </a:xfrm>
          <a:prstGeom prst="line">
            <a:avLst/>
          </a:prstGeom>
          <a:ln w="38100" cap="flat" cmpd="sng">
            <a:solidFill>
              <a:srgbClr val="E7D8C3"/>
            </a:solidFill>
          </a:ln>
          <a:effectLst/>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userDrawn="1"/>
        </p:nvCxnSpPr>
        <p:spPr>
          <a:xfrm>
            <a:off x="597334" y="1678370"/>
            <a:ext cx="12561455" cy="0"/>
          </a:xfrm>
          <a:prstGeom prst="line">
            <a:avLst/>
          </a:prstGeom>
          <a:ln w="38100" cap="flat" cmpd="sng">
            <a:solidFill>
              <a:srgbClr val="E7D8C3"/>
            </a:solidFill>
          </a:ln>
          <a:effectLst/>
        </p:spPr>
        <p:style>
          <a:lnRef idx="3">
            <a:schemeClr val="accent1"/>
          </a:lnRef>
          <a:fillRef idx="0">
            <a:schemeClr val="accent1"/>
          </a:fillRef>
          <a:effectRef idx="2">
            <a:schemeClr val="accent1"/>
          </a:effectRef>
          <a:fontRef idx="minor">
            <a:schemeClr val="tx1"/>
          </a:fontRef>
        </p:style>
      </p:cxnSp>
      <p:sp>
        <p:nvSpPr>
          <p:cNvPr id="4" name="Content Placeholder 3"/>
          <p:cNvSpPr>
            <a:spLocks noGrp="1"/>
          </p:cNvSpPr>
          <p:nvPr>
            <p:ph sz="quarter" idx="14"/>
          </p:nvPr>
        </p:nvSpPr>
        <p:spPr>
          <a:xfrm>
            <a:off x="617169" y="1708877"/>
            <a:ext cx="12541827" cy="461677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8" name="Group 17">
            <a:extLst>
              <a:ext uri="{FF2B5EF4-FFF2-40B4-BE49-F238E27FC236}">
                <a16:creationId xmlns:a16="http://schemas.microsoft.com/office/drawing/2014/main" id="{09447998-6FB1-014B-B566-E37272DD339B}"/>
              </a:ext>
            </a:extLst>
          </p:cNvPr>
          <p:cNvGrpSpPr/>
          <p:nvPr userDrawn="1"/>
        </p:nvGrpSpPr>
        <p:grpSpPr>
          <a:xfrm>
            <a:off x="0" y="6477270"/>
            <a:ext cx="13817600" cy="930760"/>
            <a:chOff x="8467" y="5698074"/>
            <a:chExt cx="9144000" cy="821258"/>
          </a:xfrm>
        </p:grpSpPr>
        <p:sp>
          <p:nvSpPr>
            <p:cNvPr id="19" name="Freeform 18">
              <a:extLst>
                <a:ext uri="{FF2B5EF4-FFF2-40B4-BE49-F238E27FC236}">
                  <a16:creationId xmlns:a16="http://schemas.microsoft.com/office/drawing/2014/main" id="{3AA5F13D-BD8D-7E4D-B564-303AF6761CE0}"/>
                </a:ext>
              </a:extLst>
            </p:cNvPr>
            <p:cNvSpPr/>
            <p:nvPr/>
          </p:nvSpPr>
          <p:spPr bwMode="auto">
            <a:xfrm>
              <a:off x="905933" y="5698074"/>
              <a:ext cx="8246534" cy="821256"/>
            </a:xfrm>
            <a:custGeom>
              <a:avLst/>
              <a:gdLst>
                <a:gd name="connsiteX0" fmla="*/ 0 w 6372225"/>
                <a:gd name="connsiteY0" fmla="*/ 0 h 1190625"/>
                <a:gd name="connsiteX1" fmla="*/ 5776913 w 6372225"/>
                <a:gd name="connsiteY1" fmla="*/ 0 h 1190625"/>
                <a:gd name="connsiteX2" fmla="*/ 6372225 w 6372225"/>
                <a:gd name="connsiteY2" fmla="*/ 595313 h 1190625"/>
                <a:gd name="connsiteX3" fmla="*/ 5776913 w 6372225"/>
                <a:gd name="connsiteY3" fmla="*/ 1190625 h 1190625"/>
                <a:gd name="connsiteX4" fmla="*/ 0 w 6372225"/>
                <a:gd name="connsiteY4" fmla="*/ 1190625 h 1190625"/>
                <a:gd name="connsiteX5" fmla="*/ 595313 w 6372225"/>
                <a:gd name="connsiteY5" fmla="*/ 595313 h 1190625"/>
                <a:gd name="connsiteX6" fmla="*/ 0 w 6372225"/>
                <a:gd name="connsiteY6" fmla="*/ 0 h 1190625"/>
                <a:gd name="connsiteX0" fmla="*/ 0 w 6372225"/>
                <a:gd name="connsiteY0" fmla="*/ 0 h 1190625"/>
                <a:gd name="connsiteX1" fmla="*/ 5776913 w 6372225"/>
                <a:gd name="connsiteY1" fmla="*/ 0 h 1190625"/>
                <a:gd name="connsiteX2" fmla="*/ 6372225 w 6372225"/>
                <a:gd name="connsiteY2" fmla="*/ 595313 h 1190625"/>
                <a:gd name="connsiteX3" fmla="*/ 5776913 w 6372225"/>
                <a:gd name="connsiteY3" fmla="*/ 1190625 h 1190625"/>
                <a:gd name="connsiteX4" fmla="*/ 0 w 6372225"/>
                <a:gd name="connsiteY4" fmla="*/ 1190625 h 1190625"/>
                <a:gd name="connsiteX5" fmla="*/ 309563 w 6372225"/>
                <a:gd name="connsiteY5" fmla="*/ 623888 h 1190625"/>
                <a:gd name="connsiteX6" fmla="*/ 0 w 6372225"/>
                <a:gd name="connsiteY6" fmla="*/ 0 h 1190625"/>
                <a:gd name="connsiteX0" fmla="*/ 0 w 6372225"/>
                <a:gd name="connsiteY0" fmla="*/ 0 h 1190625"/>
                <a:gd name="connsiteX1" fmla="*/ 5776913 w 6372225"/>
                <a:gd name="connsiteY1" fmla="*/ 0 h 1190625"/>
                <a:gd name="connsiteX2" fmla="*/ 6372225 w 6372225"/>
                <a:gd name="connsiteY2" fmla="*/ 595313 h 1190625"/>
                <a:gd name="connsiteX3" fmla="*/ 5776913 w 6372225"/>
                <a:gd name="connsiteY3" fmla="*/ 1190625 h 1190625"/>
                <a:gd name="connsiteX4" fmla="*/ 0 w 6372225"/>
                <a:gd name="connsiteY4" fmla="*/ 1190625 h 1190625"/>
                <a:gd name="connsiteX5" fmla="*/ 233363 w 6372225"/>
                <a:gd name="connsiteY5" fmla="*/ 634241 h 1190625"/>
                <a:gd name="connsiteX6" fmla="*/ 0 w 6372225"/>
                <a:gd name="connsiteY6" fmla="*/ 0 h 1190625"/>
                <a:gd name="connsiteX0" fmla="*/ 0 w 6372225"/>
                <a:gd name="connsiteY0" fmla="*/ 0 h 1190625"/>
                <a:gd name="connsiteX1" fmla="*/ 5776913 w 6372225"/>
                <a:gd name="connsiteY1" fmla="*/ 0 h 1190625"/>
                <a:gd name="connsiteX2" fmla="*/ 6372225 w 6372225"/>
                <a:gd name="connsiteY2" fmla="*/ 595313 h 1190625"/>
                <a:gd name="connsiteX3" fmla="*/ 5776913 w 6372225"/>
                <a:gd name="connsiteY3" fmla="*/ 1190625 h 1190625"/>
                <a:gd name="connsiteX4" fmla="*/ 0 w 6372225"/>
                <a:gd name="connsiteY4" fmla="*/ 1190625 h 1190625"/>
                <a:gd name="connsiteX5" fmla="*/ 271463 w 6372225"/>
                <a:gd name="connsiteY5" fmla="*/ 634241 h 1190625"/>
                <a:gd name="connsiteX6" fmla="*/ 0 w 6372225"/>
                <a:gd name="connsiteY6" fmla="*/ 0 h 1190625"/>
                <a:gd name="connsiteX0" fmla="*/ 0 w 6372225"/>
                <a:gd name="connsiteY0" fmla="*/ 0 h 1190625"/>
                <a:gd name="connsiteX1" fmla="*/ 5776913 w 6372225"/>
                <a:gd name="connsiteY1" fmla="*/ 0 h 1190625"/>
                <a:gd name="connsiteX2" fmla="*/ 6372225 w 6372225"/>
                <a:gd name="connsiteY2" fmla="*/ 595313 h 1190625"/>
                <a:gd name="connsiteX3" fmla="*/ 5776913 w 6372225"/>
                <a:gd name="connsiteY3" fmla="*/ 1190625 h 1190625"/>
                <a:gd name="connsiteX4" fmla="*/ 0 w 6372225"/>
                <a:gd name="connsiteY4" fmla="*/ 1190625 h 1190625"/>
                <a:gd name="connsiteX5" fmla="*/ 242888 w 6372225"/>
                <a:gd name="connsiteY5" fmla="*/ 634241 h 1190625"/>
                <a:gd name="connsiteX6" fmla="*/ 0 w 6372225"/>
                <a:gd name="connsiteY6" fmla="*/ 0 h 1190625"/>
                <a:gd name="connsiteX0" fmla="*/ 0 w 5781675"/>
                <a:gd name="connsiteY0" fmla="*/ 0 h 1190625"/>
                <a:gd name="connsiteX1" fmla="*/ 5776913 w 5781675"/>
                <a:gd name="connsiteY1" fmla="*/ 0 h 1190625"/>
                <a:gd name="connsiteX2" fmla="*/ 5781675 w 5781675"/>
                <a:gd name="connsiteY2" fmla="*/ 636726 h 1190625"/>
                <a:gd name="connsiteX3" fmla="*/ 5776913 w 5781675"/>
                <a:gd name="connsiteY3" fmla="*/ 1190625 h 1190625"/>
                <a:gd name="connsiteX4" fmla="*/ 0 w 5781675"/>
                <a:gd name="connsiteY4" fmla="*/ 1190625 h 1190625"/>
                <a:gd name="connsiteX5" fmla="*/ 242888 w 5781675"/>
                <a:gd name="connsiteY5" fmla="*/ 634241 h 1190625"/>
                <a:gd name="connsiteX6" fmla="*/ 0 w 5781675"/>
                <a:gd name="connsiteY6" fmla="*/ 0 h 1190625"/>
                <a:gd name="connsiteX0" fmla="*/ 0 w 5781675"/>
                <a:gd name="connsiteY0" fmla="*/ 0 h 1190625"/>
                <a:gd name="connsiteX1" fmla="*/ 5776913 w 5781675"/>
                <a:gd name="connsiteY1" fmla="*/ 0 h 1190625"/>
                <a:gd name="connsiteX2" fmla="*/ 5781675 w 5781675"/>
                <a:gd name="connsiteY2" fmla="*/ 636726 h 1190625"/>
                <a:gd name="connsiteX3" fmla="*/ 5776913 w 5781675"/>
                <a:gd name="connsiteY3" fmla="*/ 1190625 h 1190625"/>
                <a:gd name="connsiteX4" fmla="*/ 0 w 5781675"/>
                <a:gd name="connsiteY4" fmla="*/ 1190625 h 1190625"/>
                <a:gd name="connsiteX5" fmla="*/ 158652 w 5781675"/>
                <a:gd name="connsiteY5" fmla="*/ 603495 h 1190625"/>
                <a:gd name="connsiteX6" fmla="*/ 0 w 5781675"/>
                <a:gd name="connsiteY6" fmla="*/ 0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1675" h="1190625">
                  <a:moveTo>
                    <a:pt x="0" y="0"/>
                  </a:moveTo>
                  <a:lnTo>
                    <a:pt x="5776913" y="0"/>
                  </a:lnTo>
                  <a:cubicBezTo>
                    <a:pt x="5778500" y="212242"/>
                    <a:pt x="5780088" y="424484"/>
                    <a:pt x="5781675" y="636726"/>
                  </a:cubicBezTo>
                  <a:cubicBezTo>
                    <a:pt x="5780088" y="821359"/>
                    <a:pt x="5778500" y="1005992"/>
                    <a:pt x="5776913" y="1190625"/>
                  </a:cubicBezTo>
                  <a:lnTo>
                    <a:pt x="0" y="1190625"/>
                  </a:lnTo>
                  <a:lnTo>
                    <a:pt x="158652" y="603495"/>
                  </a:lnTo>
                  <a:lnTo>
                    <a:pt x="0" y="0"/>
                  </a:lnTo>
                  <a:close/>
                </a:path>
              </a:pathLst>
            </a:custGeom>
            <a:solidFill>
              <a:srgbClr val="E7D8C3"/>
            </a:solidFill>
            <a:ln w="12700" cap="flat" cmpd="sng" algn="ctr">
              <a:noFill/>
              <a:prstDash val="solid"/>
              <a:round/>
              <a:headEnd type="none" w="med" len="med"/>
              <a:tailEnd type="none" w="med" len="med"/>
            </a:ln>
            <a:effectLst/>
          </p:spPr>
          <p:txBody>
            <a:bodyPr vert="horz" wrap="square" lIns="182880" tIns="49638" rIns="99276" bIns="49638" numCol="1" rtlCol="0" anchor="ctr" anchorCtr="0" compatLnSpc="1">
              <a:prstTxWarp prst="textNoShape">
                <a:avLst/>
              </a:prstTxWarp>
              <a:noAutofit/>
            </a:bodyPr>
            <a:lstStyle/>
            <a:p>
              <a:pPr marL="297730" lvl="1" algn="r"/>
              <a:endParaRPr lang="en-US" sz="2747" dirty="0">
                <a:latin typeface="+mj-lt"/>
                <a:cs typeface="Arial"/>
              </a:endParaRPr>
            </a:p>
          </p:txBody>
        </p:sp>
        <p:sp>
          <p:nvSpPr>
            <p:cNvPr id="20" name="Freeform 19">
              <a:extLst>
                <a:ext uri="{FF2B5EF4-FFF2-40B4-BE49-F238E27FC236}">
                  <a16:creationId xmlns:a16="http://schemas.microsoft.com/office/drawing/2014/main" id="{2F488B0D-F7CF-CC4B-AD8C-AD35402CBBDE}"/>
                </a:ext>
              </a:extLst>
            </p:cNvPr>
            <p:cNvSpPr/>
            <p:nvPr/>
          </p:nvSpPr>
          <p:spPr bwMode="auto">
            <a:xfrm>
              <a:off x="8467" y="5698075"/>
              <a:ext cx="2533426" cy="821257"/>
            </a:xfrm>
            <a:custGeom>
              <a:avLst/>
              <a:gdLst>
                <a:gd name="connsiteX0" fmla="*/ 0 w 1055755"/>
                <a:gd name="connsiteY0" fmla="*/ 0 h 531133"/>
                <a:gd name="connsiteX1" fmla="*/ 790189 w 1055755"/>
                <a:gd name="connsiteY1" fmla="*/ 0 h 531133"/>
                <a:gd name="connsiteX2" fmla="*/ 1055755 w 1055755"/>
                <a:gd name="connsiteY2" fmla="*/ 265567 h 531133"/>
                <a:gd name="connsiteX3" fmla="*/ 790189 w 1055755"/>
                <a:gd name="connsiteY3" fmla="*/ 531133 h 531133"/>
                <a:gd name="connsiteX4" fmla="*/ 0 w 1055755"/>
                <a:gd name="connsiteY4" fmla="*/ 531133 h 531133"/>
                <a:gd name="connsiteX5" fmla="*/ 0 w 1055755"/>
                <a:gd name="connsiteY5" fmla="*/ 0 h 531133"/>
                <a:gd name="connsiteX0" fmla="*/ 0 w 955568"/>
                <a:gd name="connsiteY0" fmla="*/ 0 h 531133"/>
                <a:gd name="connsiteX1" fmla="*/ 790189 w 955568"/>
                <a:gd name="connsiteY1" fmla="*/ 0 h 531133"/>
                <a:gd name="connsiteX2" fmla="*/ 955568 w 955568"/>
                <a:gd name="connsiteY2" fmla="*/ 265567 h 531133"/>
                <a:gd name="connsiteX3" fmla="*/ 790189 w 955568"/>
                <a:gd name="connsiteY3" fmla="*/ 531133 h 531133"/>
                <a:gd name="connsiteX4" fmla="*/ 0 w 955568"/>
                <a:gd name="connsiteY4" fmla="*/ 531133 h 531133"/>
                <a:gd name="connsiteX5" fmla="*/ 0 w 955568"/>
                <a:gd name="connsiteY5" fmla="*/ 0 h 531133"/>
                <a:gd name="connsiteX0" fmla="*/ 0 w 1032013"/>
                <a:gd name="connsiteY0" fmla="*/ 0 h 531133"/>
                <a:gd name="connsiteX1" fmla="*/ 790189 w 1032013"/>
                <a:gd name="connsiteY1" fmla="*/ 0 h 531133"/>
                <a:gd name="connsiteX2" fmla="*/ 1032013 w 1032013"/>
                <a:gd name="connsiteY2" fmla="*/ 288660 h 531133"/>
                <a:gd name="connsiteX3" fmla="*/ 790189 w 1032013"/>
                <a:gd name="connsiteY3" fmla="*/ 531133 h 531133"/>
                <a:gd name="connsiteX4" fmla="*/ 0 w 1032013"/>
                <a:gd name="connsiteY4" fmla="*/ 531133 h 531133"/>
                <a:gd name="connsiteX5" fmla="*/ 0 w 1032013"/>
                <a:gd name="connsiteY5" fmla="*/ 0 h 53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2013" h="531133">
                  <a:moveTo>
                    <a:pt x="0" y="0"/>
                  </a:moveTo>
                  <a:lnTo>
                    <a:pt x="790189" y="0"/>
                  </a:lnTo>
                  <a:lnTo>
                    <a:pt x="1032013" y="288660"/>
                  </a:lnTo>
                  <a:lnTo>
                    <a:pt x="790189" y="531133"/>
                  </a:lnTo>
                  <a:lnTo>
                    <a:pt x="0" y="531133"/>
                  </a:lnTo>
                  <a:lnTo>
                    <a:pt x="0" y="0"/>
                  </a:lnTo>
                  <a:close/>
                </a:path>
              </a:pathLst>
            </a:custGeom>
            <a:solidFill>
              <a:schemeClr val="tx1"/>
            </a:solidFill>
            <a:ln w="12700" cap="flat" cmpd="sng" algn="ctr">
              <a:noFill/>
              <a:prstDash val="solid"/>
              <a:round/>
              <a:headEnd type="none" w="med" len="med"/>
              <a:tailEnd type="none" w="med" len="med"/>
            </a:ln>
            <a:effectLst/>
          </p:spPr>
          <p:txBody>
            <a:bodyPr vert="horz" wrap="square" lIns="45720" tIns="91440" rIns="0" bIns="91440" numCol="1" rtlCol="0" anchor="ctr" anchorCtr="0" compatLnSpc="1">
              <a:prstTxWarp prst="textNoShape">
                <a:avLst/>
              </a:prstTxWarp>
              <a:noAutofit/>
            </a:bodyPr>
            <a:lstStyle/>
            <a:p>
              <a:pPr algn="r" defTabSz="1691651">
                <a:defRPr/>
              </a:pPr>
              <a:endParaRPr lang="en-US" sz="3022" b="1" kern="0" dirty="0">
                <a:solidFill>
                  <a:schemeClr val="bg1"/>
                </a:solidFill>
              </a:endParaRPr>
            </a:p>
          </p:txBody>
        </p:sp>
      </p:grpSp>
      <p:sp>
        <p:nvSpPr>
          <p:cNvPr id="21" name="Text Placeholder 3">
            <a:extLst>
              <a:ext uri="{FF2B5EF4-FFF2-40B4-BE49-F238E27FC236}">
                <a16:creationId xmlns:a16="http://schemas.microsoft.com/office/drawing/2014/main" id="{A86FD973-004D-3049-88B9-E8B31578AA66}"/>
              </a:ext>
            </a:extLst>
          </p:cNvPr>
          <p:cNvSpPr>
            <a:spLocks noGrp="1"/>
          </p:cNvSpPr>
          <p:nvPr>
            <p:ph type="body" sz="quarter" idx="12" hasCustomPrompt="1"/>
          </p:nvPr>
        </p:nvSpPr>
        <p:spPr>
          <a:xfrm>
            <a:off x="201443" y="6649443"/>
            <a:ext cx="2579464" cy="586414"/>
          </a:xfrm>
          <a:prstGeom prst="rect">
            <a:avLst/>
          </a:prstGeom>
        </p:spPr>
        <p:txBody>
          <a:bodyPr>
            <a:noAutofit/>
          </a:bodyPr>
          <a:lstStyle>
            <a:lvl1pPr algn="ctr">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First level</a:t>
            </a:r>
          </a:p>
        </p:txBody>
      </p:sp>
      <p:sp>
        <p:nvSpPr>
          <p:cNvPr id="22" name="Text Placeholder 5">
            <a:extLst>
              <a:ext uri="{FF2B5EF4-FFF2-40B4-BE49-F238E27FC236}">
                <a16:creationId xmlns:a16="http://schemas.microsoft.com/office/drawing/2014/main" id="{9C4B8F72-0405-7B48-9BAD-291CC35E83D0}"/>
              </a:ext>
            </a:extLst>
          </p:cNvPr>
          <p:cNvSpPr>
            <a:spLocks noGrp="1"/>
          </p:cNvSpPr>
          <p:nvPr>
            <p:ph type="body" sz="quarter" idx="16" hasCustomPrompt="1"/>
          </p:nvPr>
        </p:nvSpPr>
        <p:spPr>
          <a:xfrm>
            <a:off x="3867070" y="6642679"/>
            <a:ext cx="8702822" cy="622365"/>
          </a:xfrm>
          <a:prstGeom prst="rect">
            <a:avLst/>
          </a:prstGeom>
        </p:spPr>
        <p:txBody>
          <a:bodyPr>
            <a:noAutofit/>
          </a:bodyPr>
          <a:lstStyle>
            <a:lvl2pPr>
              <a:buNone/>
              <a:defRPr baseline="0">
                <a:solidFill>
                  <a:srgbClr val="4C0049"/>
                </a:solidFill>
              </a:defRPr>
            </a:lvl2pPr>
          </a:lstStyle>
          <a:p>
            <a:pPr lvl="1"/>
            <a:r>
              <a:rPr lang="en-US" dirty="0"/>
              <a:t>Second level</a:t>
            </a:r>
          </a:p>
        </p:txBody>
      </p:sp>
    </p:spTree>
    <p:extLst>
      <p:ext uri="{BB962C8B-B14F-4D97-AF65-F5344CB8AC3E}">
        <p14:creationId xmlns:p14="http://schemas.microsoft.com/office/powerpoint/2010/main" val="700114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Text, Imag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6624" y="311151"/>
            <a:ext cx="12509661" cy="875099"/>
          </a:xfrm>
        </p:spPr>
        <p:txBody>
          <a:bodyPr>
            <a:noAutofit/>
          </a:bodyPr>
          <a:lstStyle>
            <a:lvl1pPr>
              <a:defRPr>
                <a:solidFill>
                  <a:srgbClr val="4C0049"/>
                </a:solidFill>
              </a:defRPr>
            </a:lvl1pPr>
          </a:lstStyle>
          <a:p>
            <a:r>
              <a:rPr lang="en-US" dirty="0"/>
              <a:t>Click to edit Master title style</a:t>
            </a:r>
            <a:br>
              <a:rPr lang="en-US" dirty="0"/>
            </a:br>
            <a:endParaRPr lang="en-US" dirty="0"/>
          </a:p>
        </p:txBody>
      </p:sp>
      <p:sp>
        <p:nvSpPr>
          <p:cNvPr id="11" name="Text Placeholder 2"/>
          <p:cNvSpPr>
            <a:spLocks noGrp="1"/>
          </p:cNvSpPr>
          <p:nvPr>
            <p:ph idx="1"/>
          </p:nvPr>
        </p:nvSpPr>
        <p:spPr>
          <a:xfrm>
            <a:off x="616624" y="1237700"/>
            <a:ext cx="12509661" cy="437960"/>
          </a:xfrm>
          <a:prstGeom prst="rect">
            <a:avLst/>
          </a:prstGeom>
        </p:spPr>
        <p:txBody>
          <a:bodyPr vert="horz" lIns="91440" tIns="45720" rIns="91440" bIns="45720" rtlCol="0">
            <a:noAutofit/>
          </a:bodyPr>
          <a:lstStyle>
            <a:lvl1pPr>
              <a:buNone/>
              <a:defRPr/>
            </a:lvl1pPr>
            <a:lvl2pPr>
              <a:defRPr sz="2747"/>
            </a:lvl2pPr>
            <a:lvl3pPr>
              <a:defRPr sz="2747"/>
            </a:lvl3pPr>
          </a:lstStyle>
          <a:p>
            <a:pPr lvl="0"/>
            <a:r>
              <a:rPr lang="en-US"/>
              <a:t>Click to edit Master text styles</a:t>
            </a:r>
          </a:p>
        </p:txBody>
      </p:sp>
      <p:cxnSp>
        <p:nvCxnSpPr>
          <p:cNvPr id="12" name="Straight Connector 11"/>
          <p:cNvCxnSpPr/>
          <p:nvPr userDrawn="1"/>
        </p:nvCxnSpPr>
        <p:spPr>
          <a:xfrm>
            <a:off x="597334" y="1226751"/>
            <a:ext cx="12561455" cy="0"/>
          </a:xfrm>
          <a:prstGeom prst="line">
            <a:avLst/>
          </a:prstGeom>
          <a:ln w="38100" cap="flat" cmpd="sng">
            <a:solidFill>
              <a:srgbClr val="E7D8C3"/>
            </a:solidFill>
          </a:ln>
          <a:effectLst/>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userDrawn="1"/>
        </p:nvCxnSpPr>
        <p:spPr>
          <a:xfrm>
            <a:off x="597334" y="1686608"/>
            <a:ext cx="12561455" cy="0"/>
          </a:xfrm>
          <a:prstGeom prst="line">
            <a:avLst/>
          </a:prstGeom>
          <a:ln w="38100" cap="flat" cmpd="sng">
            <a:solidFill>
              <a:srgbClr val="E7D8C3"/>
            </a:solidFill>
          </a:ln>
          <a:effectLst/>
        </p:spPr>
        <p:style>
          <a:lnRef idx="3">
            <a:schemeClr val="accent1"/>
          </a:lnRef>
          <a:fillRef idx="0">
            <a:schemeClr val="accent1"/>
          </a:fillRef>
          <a:effectRef idx="2">
            <a:schemeClr val="accent1"/>
          </a:effectRef>
          <a:fontRef idx="minor">
            <a:schemeClr val="tx1"/>
          </a:fontRef>
        </p:style>
      </p:cxnSp>
      <p:sp>
        <p:nvSpPr>
          <p:cNvPr id="8" name="Picture Placeholder 10"/>
          <p:cNvSpPr>
            <a:spLocks noGrp="1"/>
          </p:cNvSpPr>
          <p:nvPr>
            <p:ph type="pic" sz="quarter" idx="13"/>
          </p:nvPr>
        </p:nvSpPr>
        <p:spPr>
          <a:xfrm>
            <a:off x="6978586" y="1762897"/>
            <a:ext cx="6147699" cy="5562784"/>
          </a:xfrm>
          <a:prstGeom prst="rect">
            <a:avLst/>
          </a:prstGeom>
        </p:spPr>
        <p:txBody>
          <a:bodyPr>
            <a:noAutofit/>
          </a:bodyPr>
          <a:lstStyle/>
          <a:p>
            <a:r>
              <a:rPr lang="en-US"/>
              <a:t>Click icon to add picture</a:t>
            </a:r>
            <a:endParaRPr lang="en-US" dirty="0"/>
          </a:p>
        </p:txBody>
      </p:sp>
      <p:sp>
        <p:nvSpPr>
          <p:cNvPr id="4" name="Content Placeholder 3"/>
          <p:cNvSpPr>
            <a:spLocks noGrp="1"/>
          </p:cNvSpPr>
          <p:nvPr>
            <p:ph sz="quarter" idx="14"/>
          </p:nvPr>
        </p:nvSpPr>
        <p:spPr>
          <a:xfrm>
            <a:off x="617170" y="1762897"/>
            <a:ext cx="6223361" cy="5563416"/>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0536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Text, Image Right, key point graph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6624" y="311151"/>
            <a:ext cx="12509661" cy="875099"/>
          </a:xfrm>
        </p:spPr>
        <p:txBody>
          <a:bodyPr>
            <a:noAutofit/>
          </a:bodyPr>
          <a:lstStyle>
            <a:lvl1pPr>
              <a:defRPr>
                <a:solidFill>
                  <a:srgbClr val="4C0049"/>
                </a:solidFill>
              </a:defRPr>
            </a:lvl1pPr>
          </a:lstStyle>
          <a:p>
            <a:r>
              <a:rPr lang="en-US" dirty="0"/>
              <a:t>Click to edit Master title style</a:t>
            </a:r>
            <a:br>
              <a:rPr lang="en-US" dirty="0"/>
            </a:br>
            <a:endParaRPr lang="en-US" dirty="0"/>
          </a:p>
        </p:txBody>
      </p:sp>
      <p:sp>
        <p:nvSpPr>
          <p:cNvPr id="11" name="Text Placeholder 2"/>
          <p:cNvSpPr>
            <a:spLocks noGrp="1"/>
          </p:cNvSpPr>
          <p:nvPr>
            <p:ph idx="1"/>
          </p:nvPr>
        </p:nvSpPr>
        <p:spPr>
          <a:xfrm>
            <a:off x="616624" y="1237700"/>
            <a:ext cx="12509661" cy="437960"/>
          </a:xfrm>
          <a:prstGeom prst="rect">
            <a:avLst/>
          </a:prstGeom>
        </p:spPr>
        <p:txBody>
          <a:bodyPr vert="horz" lIns="91440" tIns="45720" rIns="91440" bIns="45720" rtlCol="0">
            <a:noAutofit/>
          </a:bodyPr>
          <a:lstStyle>
            <a:lvl1pPr>
              <a:buNone/>
              <a:defRPr/>
            </a:lvl1pPr>
            <a:lvl2pPr>
              <a:defRPr sz="2747"/>
            </a:lvl2pPr>
            <a:lvl3pPr>
              <a:defRPr sz="2747"/>
            </a:lvl3pPr>
          </a:lstStyle>
          <a:p>
            <a:pPr lvl="0"/>
            <a:r>
              <a:rPr lang="en-US"/>
              <a:t>Click to edit Master text styles</a:t>
            </a:r>
          </a:p>
        </p:txBody>
      </p:sp>
      <p:cxnSp>
        <p:nvCxnSpPr>
          <p:cNvPr id="12" name="Straight Connector 11"/>
          <p:cNvCxnSpPr/>
          <p:nvPr userDrawn="1"/>
        </p:nvCxnSpPr>
        <p:spPr>
          <a:xfrm>
            <a:off x="597334" y="1226751"/>
            <a:ext cx="12561455" cy="0"/>
          </a:xfrm>
          <a:prstGeom prst="line">
            <a:avLst/>
          </a:prstGeom>
          <a:ln w="38100" cap="flat" cmpd="sng">
            <a:solidFill>
              <a:srgbClr val="E7D8C3"/>
            </a:solidFill>
          </a:ln>
          <a:effectLst/>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userDrawn="1"/>
        </p:nvCxnSpPr>
        <p:spPr>
          <a:xfrm>
            <a:off x="597334" y="1686608"/>
            <a:ext cx="12561455" cy="0"/>
          </a:xfrm>
          <a:prstGeom prst="line">
            <a:avLst/>
          </a:prstGeom>
          <a:ln w="38100" cap="flat" cmpd="sng">
            <a:solidFill>
              <a:srgbClr val="E7D8C3"/>
            </a:solidFill>
          </a:ln>
          <a:effectLst/>
        </p:spPr>
        <p:style>
          <a:lnRef idx="3">
            <a:schemeClr val="accent1"/>
          </a:lnRef>
          <a:fillRef idx="0">
            <a:schemeClr val="accent1"/>
          </a:fillRef>
          <a:effectRef idx="2">
            <a:schemeClr val="accent1"/>
          </a:effectRef>
          <a:fontRef idx="minor">
            <a:schemeClr val="tx1"/>
          </a:fontRef>
        </p:style>
      </p:cxnSp>
      <p:sp>
        <p:nvSpPr>
          <p:cNvPr id="8" name="Picture Placeholder 10"/>
          <p:cNvSpPr>
            <a:spLocks noGrp="1"/>
          </p:cNvSpPr>
          <p:nvPr>
            <p:ph type="pic" sz="quarter" idx="13"/>
          </p:nvPr>
        </p:nvSpPr>
        <p:spPr>
          <a:xfrm>
            <a:off x="6999180" y="1769245"/>
            <a:ext cx="6127105" cy="4593991"/>
          </a:xfrm>
          <a:prstGeom prst="rect">
            <a:avLst/>
          </a:prstGeom>
        </p:spPr>
        <p:txBody>
          <a:bodyPr>
            <a:noAutofit/>
          </a:bodyPr>
          <a:lstStyle/>
          <a:p>
            <a:r>
              <a:rPr lang="en-US"/>
              <a:t>Click icon to add picture</a:t>
            </a:r>
          </a:p>
        </p:txBody>
      </p:sp>
      <p:sp>
        <p:nvSpPr>
          <p:cNvPr id="4" name="Content Placeholder 3"/>
          <p:cNvSpPr>
            <a:spLocks noGrp="1"/>
          </p:cNvSpPr>
          <p:nvPr>
            <p:ph sz="quarter" idx="15"/>
          </p:nvPr>
        </p:nvSpPr>
        <p:spPr>
          <a:xfrm>
            <a:off x="617169" y="1769244"/>
            <a:ext cx="6250670" cy="4591386"/>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9" name="Group 18">
            <a:extLst>
              <a:ext uri="{FF2B5EF4-FFF2-40B4-BE49-F238E27FC236}">
                <a16:creationId xmlns:a16="http://schemas.microsoft.com/office/drawing/2014/main" id="{6C317A33-0313-9048-805F-52A1B2F6FDF9}"/>
              </a:ext>
            </a:extLst>
          </p:cNvPr>
          <p:cNvGrpSpPr/>
          <p:nvPr userDrawn="1"/>
        </p:nvGrpSpPr>
        <p:grpSpPr>
          <a:xfrm>
            <a:off x="0" y="6477270"/>
            <a:ext cx="13817600" cy="930760"/>
            <a:chOff x="8467" y="5698074"/>
            <a:chExt cx="9144000" cy="821258"/>
          </a:xfrm>
        </p:grpSpPr>
        <p:sp>
          <p:nvSpPr>
            <p:cNvPr id="20" name="Freeform 19">
              <a:extLst>
                <a:ext uri="{FF2B5EF4-FFF2-40B4-BE49-F238E27FC236}">
                  <a16:creationId xmlns:a16="http://schemas.microsoft.com/office/drawing/2014/main" id="{03F5105C-900C-3643-8B57-6DEDE241AF30}"/>
                </a:ext>
              </a:extLst>
            </p:cNvPr>
            <p:cNvSpPr/>
            <p:nvPr/>
          </p:nvSpPr>
          <p:spPr bwMode="auto">
            <a:xfrm>
              <a:off x="905933" y="5698074"/>
              <a:ext cx="8246534" cy="821256"/>
            </a:xfrm>
            <a:custGeom>
              <a:avLst/>
              <a:gdLst>
                <a:gd name="connsiteX0" fmla="*/ 0 w 6372225"/>
                <a:gd name="connsiteY0" fmla="*/ 0 h 1190625"/>
                <a:gd name="connsiteX1" fmla="*/ 5776913 w 6372225"/>
                <a:gd name="connsiteY1" fmla="*/ 0 h 1190625"/>
                <a:gd name="connsiteX2" fmla="*/ 6372225 w 6372225"/>
                <a:gd name="connsiteY2" fmla="*/ 595313 h 1190625"/>
                <a:gd name="connsiteX3" fmla="*/ 5776913 w 6372225"/>
                <a:gd name="connsiteY3" fmla="*/ 1190625 h 1190625"/>
                <a:gd name="connsiteX4" fmla="*/ 0 w 6372225"/>
                <a:gd name="connsiteY4" fmla="*/ 1190625 h 1190625"/>
                <a:gd name="connsiteX5" fmla="*/ 595313 w 6372225"/>
                <a:gd name="connsiteY5" fmla="*/ 595313 h 1190625"/>
                <a:gd name="connsiteX6" fmla="*/ 0 w 6372225"/>
                <a:gd name="connsiteY6" fmla="*/ 0 h 1190625"/>
                <a:gd name="connsiteX0" fmla="*/ 0 w 6372225"/>
                <a:gd name="connsiteY0" fmla="*/ 0 h 1190625"/>
                <a:gd name="connsiteX1" fmla="*/ 5776913 w 6372225"/>
                <a:gd name="connsiteY1" fmla="*/ 0 h 1190625"/>
                <a:gd name="connsiteX2" fmla="*/ 6372225 w 6372225"/>
                <a:gd name="connsiteY2" fmla="*/ 595313 h 1190625"/>
                <a:gd name="connsiteX3" fmla="*/ 5776913 w 6372225"/>
                <a:gd name="connsiteY3" fmla="*/ 1190625 h 1190625"/>
                <a:gd name="connsiteX4" fmla="*/ 0 w 6372225"/>
                <a:gd name="connsiteY4" fmla="*/ 1190625 h 1190625"/>
                <a:gd name="connsiteX5" fmla="*/ 309563 w 6372225"/>
                <a:gd name="connsiteY5" fmla="*/ 623888 h 1190625"/>
                <a:gd name="connsiteX6" fmla="*/ 0 w 6372225"/>
                <a:gd name="connsiteY6" fmla="*/ 0 h 1190625"/>
                <a:gd name="connsiteX0" fmla="*/ 0 w 6372225"/>
                <a:gd name="connsiteY0" fmla="*/ 0 h 1190625"/>
                <a:gd name="connsiteX1" fmla="*/ 5776913 w 6372225"/>
                <a:gd name="connsiteY1" fmla="*/ 0 h 1190625"/>
                <a:gd name="connsiteX2" fmla="*/ 6372225 w 6372225"/>
                <a:gd name="connsiteY2" fmla="*/ 595313 h 1190625"/>
                <a:gd name="connsiteX3" fmla="*/ 5776913 w 6372225"/>
                <a:gd name="connsiteY3" fmla="*/ 1190625 h 1190625"/>
                <a:gd name="connsiteX4" fmla="*/ 0 w 6372225"/>
                <a:gd name="connsiteY4" fmla="*/ 1190625 h 1190625"/>
                <a:gd name="connsiteX5" fmla="*/ 233363 w 6372225"/>
                <a:gd name="connsiteY5" fmla="*/ 634241 h 1190625"/>
                <a:gd name="connsiteX6" fmla="*/ 0 w 6372225"/>
                <a:gd name="connsiteY6" fmla="*/ 0 h 1190625"/>
                <a:gd name="connsiteX0" fmla="*/ 0 w 6372225"/>
                <a:gd name="connsiteY0" fmla="*/ 0 h 1190625"/>
                <a:gd name="connsiteX1" fmla="*/ 5776913 w 6372225"/>
                <a:gd name="connsiteY1" fmla="*/ 0 h 1190625"/>
                <a:gd name="connsiteX2" fmla="*/ 6372225 w 6372225"/>
                <a:gd name="connsiteY2" fmla="*/ 595313 h 1190625"/>
                <a:gd name="connsiteX3" fmla="*/ 5776913 w 6372225"/>
                <a:gd name="connsiteY3" fmla="*/ 1190625 h 1190625"/>
                <a:gd name="connsiteX4" fmla="*/ 0 w 6372225"/>
                <a:gd name="connsiteY4" fmla="*/ 1190625 h 1190625"/>
                <a:gd name="connsiteX5" fmla="*/ 271463 w 6372225"/>
                <a:gd name="connsiteY5" fmla="*/ 634241 h 1190625"/>
                <a:gd name="connsiteX6" fmla="*/ 0 w 6372225"/>
                <a:gd name="connsiteY6" fmla="*/ 0 h 1190625"/>
                <a:gd name="connsiteX0" fmla="*/ 0 w 6372225"/>
                <a:gd name="connsiteY0" fmla="*/ 0 h 1190625"/>
                <a:gd name="connsiteX1" fmla="*/ 5776913 w 6372225"/>
                <a:gd name="connsiteY1" fmla="*/ 0 h 1190625"/>
                <a:gd name="connsiteX2" fmla="*/ 6372225 w 6372225"/>
                <a:gd name="connsiteY2" fmla="*/ 595313 h 1190625"/>
                <a:gd name="connsiteX3" fmla="*/ 5776913 w 6372225"/>
                <a:gd name="connsiteY3" fmla="*/ 1190625 h 1190625"/>
                <a:gd name="connsiteX4" fmla="*/ 0 w 6372225"/>
                <a:gd name="connsiteY4" fmla="*/ 1190625 h 1190625"/>
                <a:gd name="connsiteX5" fmla="*/ 242888 w 6372225"/>
                <a:gd name="connsiteY5" fmla="*/ 634241 h 1190625"/>
                <a:gd name="connsiteX6" fmla="*/ 0 w 6372225"/>
                <a:gd name="connsiteY6" fmla="*/ 0 h 1190625"/>
                <a:gd name="connsiteX0" fmla="*/ 0 w 5781675"/>
                <a:gd name="connsiteY0" fmla="*/ 0 h 1190625"/>
                <a:gd name="connsiteX1" fmla="*/ 5776913 w 5781675"/>
                <a:gd name="connsiteY1" fmla="*/ 0 h 1190625"/>
                <a:gd name="connsiteX2" fmla="*/ 5781675 w 5781675"/>
                <a:gd name="connsiteY2" fmla="*/ 636726 h 1190625"/>
                <a:gd name="connsiteX3" fmla="*/ 5776913 w 5781675"/>
                <a:gd name="connsiteY3" fmla="*/ 1190625 h 1190625"/>
                <a:gd name="connsiteX4" fmla="*/ 0 w 5781675"/>
                <a:gd name="connsiteY4" fmla="*/ 1190625 h 1190625"/>
                <a:gd name="connsiteX5" fmla="*/ 242888 w 5781675"/>
                <a:gd name="connsiteY5" fmla="*/ 634241 h 1190625"/>
                <a:gd name="connsiteX6" fmla="*/ 0 w 5781675"/>
                <a:gd name="connsiteY6" fmla="*/ 0 h 1190625"/>
                <a:gd name="connsiteX0" fmla="*/ 0 w 5781675"/>
                <a:gd name="connsiteY0" fmla="*/ 0 h 1190625"/>
                <a:gd name="connsiteX1" fmla="*/ 5776913 w 5781675"/>
                <a:gd name="connsiteY1" fmla="*/ 0 h 1190625"/>
                <a:gd name="connsiteX2" fmla="*/ 5781675 w 5781675"/>
                <a:gd name="connsiteY2" fmla="*/ 636726 h 1190625"/>
                <a:gd name="connsiteX3" fmla="*/ 5776913 w 5781675"/>
                <a:gd name="connsiteY3" fmla="*/ 1190625 h 1190625"/>
                <a:gd name="connsiteX4" fmla="*/ 0 w 5781675"/>
                <a:gd name="connsiteY4" fmla="*/ 1190625 h 1190625"/>
                <a:gd name="connsiteX5" fmla="*/ 158652 w 5781675"/>
                <a:gd name="connsiteY5" fmla="*/ 603495 h 1190625"/>
                <a:gd name="connsiteX6" fmla="*/ 0 w 5781675"/>
                <a:gd name="connsiteY6" fmla="*/ 0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1675" h="1190625">
                  <a:moveTo>
                    <a:pt x="0" y="0"/>
                  </a:moveTo>
                  <a:lnTo>
                    <a:pt x="5776913" y="0"/>
                  </a:lnTo>
                  <a:cubicBezTo>
                    <a:pt x="5778500" y="212242"/>
                    <a:pt x="5780088" y="424484"/>
                    <a:pt x="5781675" y="636726"/>
                  </a:cubicBezTo>
                  <a:cubicBezTo>
                    <a:pt x="5780088" y="821359"/>
                    <a:pt x="5778500" y="1005992"/>
                    <a:pt x="5776913" y="1190625"/>
                  </a:cubicBezTo>
                  <a:lnTo>
                    <a:pt x="0" y="1190625"/>
                  </a:lnTo>
                  <a:lnTo>
                    <a:pt x="158652" y="603495"/>
                  </a:lnTo>
                  <a:lnTo>
                    <a:pt x="0" y="0"/>
                  </a:lnTo>
                  <a:close/>
                </a:path>
              </a:pathLst>
            </a:custGeom>
            <a:solidFill>
              <a:srgbClr val="E7D8C3"/>
            </a:solidFill>
            <a:ln w="12700" cap="flat" cmpd="sng" algn="ctr">
              <a:noFill/>
              <a:prstDash val="solid"/>
              <a:round/>
              <a:headEnd type="none" w="med" len="med"/>
              <a:tailEnd type="none" w="med" len="med"/>
            </a:ln>
            <a:effectLst/>
          </p:spPr>
          <p:txBody>
            <a:bodyPr vert="horz" wrap="square" lIns="182880" tIns="49638" rIns="99276" bIns="49638" numCol="1" rtlCol="0" anchor="ctr" anchorCtr="0" compatLnSpc="1">
              <a:prstTxWarp prst="textNoShape">
                <a:avLst/>
              </a:prstTxWarp>
              <a:noAutofit/>
            </a:bodyPr>
            <a:lstStyle/>
            <a:p>
              <a:pPr marL="297730" lvl="1" algn="r"/>
              <a:endParaRPr lang="en-US" sz="2747" dirty="0">
                <a:latin typeface="+mj-lt"/>
                <a:cs typeface="Arial"/>
              </a:endParaRPr>
            </a:p>
          </p:txBody>
        </p:sp>
        <p:sp>
          <p:nvSpPr>
            <p:cNvPr id="21" name="Freeform 20">
              <a:extLst>
                <a:ext uri="{FF2B5EF4-FFF2-40B4-BE49-F238E27FC236}">
                  <a16:creationId xmlns:a16="http://schemas.microsoft.com/office/drawing/2014/main" id="{0C6F4895-928A-6340-B036-007333D4816E}"/>
                </a:ext>
              </a:extLst>
            </p:cNvPr>
            <p:cNvSpPr/>
            <p:nvPr/>
          </p:nvSpPr>
          <p:spPr bwMode="auto">
            <a:xfrm>
              <a:off x="8467" y="5698075"/>
              <a:ext cx="2533426" cy="821257"/>
            </a:xfrm>
            <a:custGeom>
              <a:avLst/>
              <a:gdLst>
                <a:gd name="connsiteX0" fmla="*/ 0 w 1055755"/>
                <a:gd name="connsiteY0" fmla="*/ 0 h 531133"/>
                <a:gd name="connsiteX1" fmla="*/ 790189 w 1055755"/>
                <a:gd name="connsiteY1" fmla="*/ 0 h 531133"/>
                <a:gd name="connsiteX2" fmla="*/ 1055755 w 1055755"/>
                <a:gd name="connsiteY2" fmla="*/ 265567 h 531133"/>
                <a:gd name="connsiteX3" fmla="*/ 790189 w 1055755"/>
                <a:gd name="connsiteY3" fmla="*/ 531133 h 531133"/>
                <a:gd name="connsiteX4" fmla="*/ 0 w 1055755"/>
                <a:gd name="connsiteY4" fmla="*/ 531133 h 531133"/>
                <a:gd name="connsiteX5" fmla="*/ 0 w 1055755"/>
                <a:gd name="connsiteY5" fmla="*/ 0 h 531133"/>
                <a:gd name="connsiteX0" fmla="*/ 0 w 955568"/>
                <a:gd name="connsiteY0" fmla="*/ 0 h 531133"/>
                <a:gd name="connsiteX1" fmla="*/ 790189 w 955568"/>
                <a:gd name="connsiteY1" fmla="*/ 0 h 531133"/>
                <a:gd name="connsiteX2" fmla="*/ 955568 w 955568"/>
                <a:gd name="connsiteY2" fmla="*/ 265567 h 531133"/>
                <a:gd name="connsiteX3" fmla="*/ 790189 w 955568"/>
                <a:gd name="connsiteY3" fmla="*/ 531133 h 531133"/>
                <a:gd name="connsiteX4" fmla="*/ 0 w 955568"/>
                <a:gd name="connsiteY4" fmla="*/ 531133 h 531133"/>
                <a:gd name="connsiteX5" fmla="*/ 0 w 955568"/>
                <a:gd name="connsiteY5" fmla="*/ 0 h 531133"/>
                <a:gd name="connsiteX0" fmla="*/ 0 w 1032013"/>
                <a:gd name="connsiteY0" fmla="*/ 0 h 531133"/>
                <a:gd name="connsiteX1" fmla="*/ 790189 w 1032013"/>
                <a:gd name="connsiteY1" fmla="*/ 0 h 531133"/>
                <a:gd name="connsiteX2" fmla="*/ 1032013 w 1032013"/>
                <a:gd name="connsiteY2" fmla="*/ 288660 h 531133"/>
                <a:gd name="connsiteX3" fmla="*/ 790189 w 1032013"/>
                <a:gd name="connsiteY3" fmla="*/ 531133 h 531133"/>
                <a:gd name="connsiteX4" fmla="*/ 0 w 1032013"/>
                <a:gd name="connsiteY4" fmla="*/ 531133 h 531133"/>
                <a:gd name="connsiteX5" fmla="*/ 0 w 1032013"/>
                <a:gd name="connsiteY5" fmla="*/ 0 h 53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2013" h="531133">
                  <a:moveTo>
                    <a:pt x="0" y="0"/>
                  </a:moveTo>
                  <a:lnTo>
                    <a:pt x="790189" y="0"/>
                  </a:lnTo>
                  <a:lnTo>
                    <a:pt x="1032013" y="288660"/>
                  </a:lnTo>
                  <a:lnTo>
                    <a:pt x="790189" y="531133"/>
                  </a:lnTo>
                  <a:lnTo>
                    <a:pt x="0" y="531133"/>
                  </a:lnTo>
                  <a:lnTo>
                    <a:pt x="0" y="0"/>
                  </a:lnTo>
                  <a:close/>
                </a:path>
              </a:pathLst>
            </a:custGeom>
            <a:solidFill>
              <a:schemeClr val="tx1"/>
            </a:solidFill>
            <a:ln w="12700" cap="flat" cmpd="sng" algn="ctr">
              <a:noFill/>
              <a:prstDash val="solid"/>
              <a:round/>
              <a:headEnd type="none" w="med" len="med"/>
              <a:tailEnd type="none" w="med" len="med"/>
            </a:ln>
            <a:effectLst/>
          </p:spPr>
          <p:txBody>
            <a:bodyPr vert="horz" wrap="square" lIns="45720" tIns="91440" rIns="0" bIns="91440" numCol="1" rtlCol="0" anchor="ctr" anchorCtr="0" compatLnSpc="1">
              <a:prstTxWarp prst="textNoShape">
                <a:avLst/>
              </a:prstTxWarp>
              <a:noAutofit/>
            </a:bodyPr>
            <a:lstStyle/>
            <a:p>
              <a:pPr algn="r" defTabSz="1691651">
                <a:defRPr/>
              </a:pPr>
              <a:endParaRPr lang="en-US" sz="3022" b="1" kern="0" dirty="0">
                <a:solidFill>
                  <a:schemeClr val="bg1"/>
                </a:solidFill>
              </a:endParaRPr>
            </a:p>
          </p:txBody>
        </p:sp>
      </p:grpSp>
      <p:sp>
        <p:nvSpPr>
          <p:cNvPr id="22" name="Text Placeholder 3">
            <a:extLst>
              <a:ext uri="{FF2B5EF4-FFF2-40B4-BE49-F238E27FC236}">
                <a16:creationId xmlns:a16="http://schemas.microsoft.com/office/drawing/2014/main" id="{055F34DD-237B-3046-9210-227C93C29699}"/>
              </a:ext>
            </a:extLst>
          </p:cNvPr>
          <p:cNvSpPr>
            <a:spLocks noGrp="1"/>
          </p:cNvSpPr>
          <p:nvPr>
            <p:ph type="body" sz="quarter" idx="12" hasCustomPrompt="1"/>
          </p:nvPr>
        </p:nvSpPr>
        <p:spPr>
          <a:xfrm>
            <a:off x="201443" y="6649443"/>
            <a:ext cx="2579464" cy="586414"/>
          </a:xfrm>
          <a:prstGeom prst="rect">
            <a:avLst/>
          </a:prstGeom>
        </p:spPr>
        <p:txBody>
          <a:bodyPr>
            <a:noAutofit/>
          </a:bodyPr>
          <a:lstStyle>
            <a:lvl1pPr algn="ctr">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First level</a:t>
            </a:r>
          </a:p>
        </p:txBody>
      </p:sp>
      <p:sp>
        <p:nvSpPr>
          <p:cNvPr id="23" name="Text Placeholder 5">
            <a:extLst>
              <a:ext uri="{FF2B5EF4-FFF2-40B4-BE49-F238E27FC236}">
                <a16:creationId xmlns:a16="http://schemas.microsoft.com/office/drawing/2014/main" id="{BE4AE658-6311-1A4F-BFAB-D769505411EE}"/>
              </a:ext>
            </a:extLst>
          </p:cNvPr>
          <p:cNvSpPr>
            <a:spLocks noGrp="1"/>
          </p:cNvSpPr>
          <p:nvPr>
            <p:ph type="body" sz="quarter" idx="16" hasCustomPrompt="1"/>
          </p:nvPr>
        </p:nvSpPr>
        <p:spPr>
          <a:xfrm>
            <a:off x="3867070" y="6642679"/>
            <a:ext cx="8702822" cy="622365"/>
          </a:xfrm>
          <a:prstGeom prst="rect">
            <a:avLst/>
          </a:prstGeom>
        </p:spPr>
        <p:txBody>
          <a:bodyPr>
            <a:noAutofit/>
          </a:bodyPr>
          <a:lstStyle>
            <a:lvl2pPr>
              <a:buNone/>
              <a:defRPr baseline="0">
                <a:solidFill>
                  <a:srgbClr val="4C0049"/>
                </a:solidFill>
              </a:defRPr>
            </a:lvl2pPr>
          </a:lstStyle>
          <a:p>
            <a:pPr lvl="1"/>
            <a:r>
              <a:rPr lang="en-US" dirty="0"/>
              <a:t>Second level</a:t>
            </a:r>
          </a:p>
        </p:txBody>
      </p:sp>
    </p:spTree>
    <p:extLst>
      <p:ext uri="{BB962C8B-B14F-4D97-AF65-F5344CB8AC3E}">
        <p14:creationId xmlns:p14="http://schemas.microsoft.com/office/powerpoint/2010/main" val="848160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3106806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ROCK TEXTURE ">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908" y="1021"/>
            <a:ext cx="13815784" cy="7771379"/>
          </a:xfrm>
          <a:prstGeom prst="rect">
            <a:avLst/>
          </a:prstGeom>
        </p:spPr>
      </p:pic>
      <p:sp>
        <p:nvSpPr>
          <p:cNvPr id="6" name="Title 1"/>
          <p:cNvSpPr>
            <a:spLocks noGrp="1"/>
          </p:cNvSpPr>
          <p:nvPr>
            <p:ph type="ctrTitle"/>
          </p:nvPr>
        </p:nvSpPr>
        <p:spPr>
          <a:xfrm>
            <a:off x="1036320" y="3432737"/>
            <a:ext cx="11744960" cy="1666028"/>
          </a:xfrm>
        </p:spPr>
        <p:txBody>
          <a:bodyPr>
            <a:noAutofit/>
          </a:bodyPr>
          <a:lstStyle>
            <a:lvl1pPr>
              <a:defRPr>
                <a:solidFill>
                  <a:schemeClr val="bg1"/>
                </a:solidFill>
              </a:defRPr>
            </a:lvl1pPr>
          </a:lstStyle>
          <a:p>
            <a:r>
              <a:rPr lang="en-US"/>
              <a:t>Click to edit Master title style</a:t>
            </a:r>
            <a:endParaRPr lang="en-US" dirty="0"/>
          </a:p>
        </p:txBody>
      </p:sp>
      <p:sp>
        <p:nvSpPr>
          <p:cNvPr id="7" name="Subtitle 2"/>
          <p:cNvSpPr>
            <a:spLocks noGrp="1"/>
          </p:cNvSpPr>
          <p:nvPr>
            <p:ph type="subTitle" idx="1"/>
          </p:nvPr>
        </p:nvSpPr>
        <p:spPr>
          <a:xfrm>
            <a:off x="1036320" y="5214583"/>
            <a:ext cx="11744960" cy="1986280"/>
          </a:xfrm>
          <a:prstGeom prst="rect">
            <a:avLst/>
          </a:prstGeom>
        </p:spPr>
        <p:txBody>
          <a:bodyPr anchor="t">
            <a:noAutofit/>
          </a:bodyPr>
          <a:lstStyle>
            <a:lvl1pPr marL="0" indent="0" algn="l">
              <a:buNone/>
              <a:defRPr b="0">
                <a:solidFill>
                  <a:schemeClr val="accent1">
                    <a:lumMod val="60000"/>
                    <a:lumOff val="40000"/>
                  </a:schemeClr>
                </a:solidFill>
              </a:defRPr>
            </a:lvl1pPr>
            <a:lvl2pPr marL="699779" indent="0" algn="ctr">
              <a:buNone/>
              <a:defRPr>
                <a:solidFill>
                  <a:schemeClr val="tx1">
                    <a:tint val="75000"/>
                  </a:schemeClr>
                </a:solidFill>
              </a:defRPr>
            </a:lvl2pPr>
            <a:lvl3pPr marL="1399559" indent="0" algn="ctr">
              <a:buNone/>
              <a:defRPr>
                <a:solidFill>
                  <a:schemeClr val="tx1">
                    <a:tint val="75000"/>
                  </a:schemeClr>
                </a:solidFill>
              </a:defRPr>
            </a:lvl3pPr>
            <a:lvl4pPr marL="2099339" indent="0" algn="ctr">
              <a:buNone/>
              <a:defRPr>
                <a:solidFill>
                  <a:schemeClr val="tx1">
                    <a:tint val="75000"/>
                  </a:schemeClr>
                </a:solidFill>
              </a:defRPr>
            </a:lvl4pPr>
            <a:lvl5pPr marL="2799118" indent="0" algn="ctr">
              <a:buNone/>
              <a:defRPr>
                <a:solidFill>
                  <a:schemeClr val="tx1">
                    <a:tint val="75000"/>
                  </a:schemeClr>
                </a:solidFill>
              </a:defRPr>
            </a:lvl5pPr>
            <a:lvl6pPr marL="3498898" indent="0" algn="ctr">
              <a:buNone/>
              <a:defRPr>
                <a:solidFill>
                  <a:schemeClr val="tx1">
                    <a:tint val="75000"/>
                  </a:schemeClr>
                </a:solidFill>
              </a:defRPr>
            </a:lvl6pPr>
            <a:lvl7pPr marL="4198677" indent="0" algn="ctr">
              <a:buNone/>
              <a:defRPr>
                <a:solidFill>
                  <a:schemeClr val="tx1">
                    <a:tint val="75000"/>
                  </a:schemeClr>
                </a:solidFill>
              </a:defRPr>
            </a:lvl7pPr>
            <a:lvl8pPr marL="4898458" indent="0" algn="ctr">
              <a:buNone/>
              <a:defRPr>
                <a:solidFill>
                  <a:schemeClr val="tx1">
                    <a:tint val="75000"/>
                  </a:schemeClr>
                </a:solidFill>
              </a:defRPr>
            </a:lvl8pPr>
            <a:lvl9pPr marL="559823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436171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WAT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908" y="1021"/>
            <a:ext cx="13815784" cy="7771379"/>
          </a:xfrm>
          <a:prstGeom prst="rect">
            <a:avLst/>
          </a:prstGeom>
        </p:spPr>
      </p:pic>
      <p:sp>
        <p:nvSpPr>
          <p:cNvPr id="11" name="Title 1"/>
          <p:cNvSpPr>
            <a:spLocks noGrp="1"/>
          </p:cNvSpPr>
          <p:nvPr>
            <p:ph type="ctrTitle"/>
          </p:nvPr>
        </p:nvSpPr>
        <p:spPr>
          <a:xfrm>
            <a:off x="1036320" y="3432737"/>
            <a:ext cx="11744960" cy="1666028"/>
          </a:xfrm>
        </p:spPr>
        <p:txBody>
          <a:bodyPr>
            <a:noAutofit/>
          </a:bodyPr>
          <a:lstStyle>
            <a:lvl1pPr>
              <a:defRPr>
                <a:solidFill>
                  <a:schemeClr val="bg1"/>
                </a:solidFill>
              </a:defRPr>
            </a:lvl1pPr>
          </a:lstStyle>
          <a:p>
            <a:r>
              <a:rPr lang="en-US"/>
              <a:t>Click to edit Master title style</a:t>
            </a:r>
            <a:endParaRPr lang="en-US" dirty="0"/>
          </a:p>
        </p:txBody>
      </p:sp>
      <p:sp>
        <p:nvSpPr>
          <p:cNvPr id="12" name="Subtitle 2"/>
          <p:cNvSpPr>
            <a:spLocks noGrp="1"/>
          </p:cNvSpPr>
          <p:nvPr>
            <p:ph type="subTitle" idx="1"/>
          </p:nvPr>
        </p:nvSpPr>
        <p:spPr>
          <a:xfrm>
            <a:off x="1036320" y="5214583"/>
            <a:ext cx="11744960" cy="1986280"/>
          </a:xfrm>
          <a:prstGeom prst="rect">
            <a:avLst/>
          </a:prstGeom>
        </p:spPr>
        <p:txBody>
          <a:bodyPr anchor="t">
            <a:noAutofit/>
          </a:bodyPr>
          <a:lstStyle>
            <a:lvl1pPr marL="0" indent="0" algn="l">
              <a:buNone/>
              <a:defRPr b="0">
                <a:solidFill>
                  <a:schemeClr val="accent1">
                    <a:lumMod val="60000"/>
                    <a:lumOff val="40000"/>
                  </a:schemeClr>
                </a:solidFill>
              </a:defRPr>
            </a:lvl1pPr>
            <a:lvl2pPr marL="699779" indent="0" algn="ctr">
              <a:buNone/>
              <a:defRPr>
                <a:solidFill>
                  <a:schemeClr val="tx1">
                    <a:tint val="75000"/>
                  </a:schemeClr>
                </a:solidFill>
              </a:defRPr>
            </a:lvl2pPr>
            <a:lvl3pPr marL="1399559" indent="0" algn="ctr">
              <a:buNone/>
              <a:defRPr>
                <a:solidFill>
                  <a:schemeClr val="tx1">
                    <a:tint val="75000"/>
                  </a:schemeClr>
                </a:solidFill>
              </a:defRPr>
            </a:lvl3pPr>
            <a:lvl4pPr marL="2099339" indent="0" algn="ctr">
              <a:buNone/>
              <a:defRPr>
                <a:solidFill>
                  <a:schemeClr val="tx1">
                    <a:tint val="75000"/>
                  </a:schemeClr>
                </a:solidFill>
              </a:defRPr>
            </a:lvl4pPr>
            <a:lvl5pPr marL="2799118" indent="0" algn="ctr">
              <a:buNone/>
              <a:defRPr>
                <a:solidFill>
                  <a:schemeClr val="tx1">
                    <a:tint val="75000"/>
                  </a:schemeClr>
                </a:solidFill>
              </a:defRPr>
            </a:lvl5pPr>
            <a:lvl6pPr marL="3498898" indent="0" algn="ctr">
              <a:buNone/>
              <a:defRPr>
                <a:solidFill>
                  <a:schemeClr val="tx1">
                    <a:tint val="75000"/>
                  </a:schemeClr>
                </a:solidFill>
              </a:defRPr>
            </a:lvl6pPr>
            <a:lvl7pPr marL="4198677" indent="0" algn="ctr">
              <a:buNone/>
              <a:defRPr>
                <a:solidFill>
                  <a:schemeClr val="tx1">
                    <a:tint val="75000"/>
                  </a:schemeClr>
                </a:solidFill>
              </a:defRPr>
            </a:lvl7pPr>
            <a:lvl8pPr marL="4898458" indent="0" algn="ctr">
              <a:buNone/>
              <a:defRPr>
                <a:solidFill>
                  <a:schemeClr val="tx1">
                    <a:tint val="75000"/>
                  </a:schemeClr>
                </a:solidFill>
              </a:defRPr>
            </a:lvl8pPr>
            <a:lvl9pPr marL="559823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667200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GRASSE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0"/>
            <a:ext cx="13817600" cy="7772400"/>
          </a:xfrm>
          <a:prstGeom prst="rect">
            <a:avLst/>
          </a:prstGeom>
        </p:spPr>
      </p:pic>
      <p:sp>
        <p:nvSpPr>
          <p:cNvPr id="12" name="Title 1"/>
          <p:cNvSpPr>
            <a:spLocks noGrp="1"/>
          </p:cNvSpPr>
          <p:nvPr>
            <p:ph type="ctrTitle"/>
          </p:nvPr>
        </p:nvSpPr>
        <p:spPr>
          <a:xfrm>
            <a:off x="1036320" y="3432737"/>
            <a:ext cx="11744960" cy="1666028"/>
          </a:xfrm>
        </p:spPr>
        <p:txBody>
          <a:bodyPr>
            <a:noAutofit/>
          </a:bodyPr>
          <a:lstStyle>
            <a:lvl1pPr>
              <a:defRPr>
                <a:solidFill>
                  <a:schemeClr val="bg1"/>
                </a:solidFill>
              </a:defRPr>
            </a:lvl1pPr>
          </a:lstStyle>
          <a:p>
            <a:r>
              <a:rPr lang="en-US"/>
              <a:t>Click to edit Master title style</a:t>
            </a:r>
            <a:endParaRPr lang="en-US" dirty="0"/>
          </a:p>
        </p:txBody>
      </p:sp>
      <p:sp>
        <p:nvSpPr>
          <p:cNvPr id="13" name="Subtitle 2"/>
          <p:cNvSpPr>
            <a:spLocks noGrp="1"/>
          </p:cNvSpPr>
          <p:nvPr>
            <p:ph type="subTitle" idx="1"/>
          </p:nvPr>
        </p:nvSpPr>
        <p:spPr>
          <a:xfrm>
            <a:off x="1036320" y="5214583"/>
            <a:ext cx="11744960" cy="1986280"/>
          </a:xfrm>
          <a:prstGeom prst="rect">
            <a:avLst/>
          </a:prstGeom>
        </p:spPr>
        <p:txBody>
          <a:bodyPr anchor="t">
            <a:noAutofit/>
          </a:bodyPr>
          <a:lstStyle>
            <a:lvl1pPr marL="0" indent="0" algn="l">
              <a:buNone/>
              <a:defRPr b="0">
                <a:solidFill>
                  <a:schemeClr val="accent1">
                    <a:lumMod val="60000"/>
                    <a:lumOff val="40000"/>
                  </a:schemeClr>
                </a:solidFill>
              </a:defRPr>
            </a:lvl1pPr>
            <a:lvl2pPr marL="699779" indent="0" algn="ctr">
              <a:buNone/>
              <a:defRPr>
                <a:solidFill>
                  <a:schemeClr val="tx1">
                    <a:tint val="75000"/>
                  </a:schemeClr>
                </a:solidFill>
              </a:defRPr>
            </a:lvl2pPr>
            <a:lvl3pPr marL="1399559" indent="0" algn="ctr">
              <a:buNone/>
              <a:defRPr>
                <a:solidFill>
                  <a:schemeClr val="tx1">
                    <a:tint val="75000"/>
                  </a:schemeClr>
                </a:solidFill>
              </a:defRPr>
            </a:lvl3pPr>
            <a:lvl4pPr marL="2099339" indent="0" algn="ctr">
              <a:buNone/>
              <a:defRPr>
                <a:solidFill>
                  <a:schemeClr val="tx1">
                    <a:tint val="75000"/>
                  </a:schemeClr>
                </a:solidFill>
              </a:defRPr>
            </a:lvl4pPr>
            <a:lvl5pPr marL="2799118" indent="0" algn="ctr">
              <a:buNone/>
              <a:defRPr>
                <a:solidFill>
                  <a:schemeClr val="tx1">
                    <a:tint val="75000"/>
                  </a:schemeClr>
                </a:solidFill>
              </a:defRPr>
            </a:lvl5pPr>
            <a:lvl6pPr marL="3498898" indent="0" algn="ctr">
              <a:buNone/>
              <a:defRPr>
                <a:solidFill>
                  <a:schemeClr val="tx1">
                    <a:tint val="75000"/>
                  </a:schemeClr>
                </a:solidFill>
              </a:defRPr>
            </a:lvl6pPr>
            <a:lvl7pPr marL="4198677" indent="0" algn="ctr">
              <a:buNone/>
              <a:defRPr>
                <a:solidFill>
                  <a:schemeClr val="tx1">
                    <a:tint val="75000"/>
                  </a:schemeClr>
                </a:solidFill>
              </a:defRPr>
            </a:lvl7pPr>
            <a:lvl8pPr marL="4898458" indent="0" algn="ctr">
              <a:buNone/>
              <a:defRPr>
                <a:solidFill>
                  <a:schemeClr val="tx1">
                    <a:tint val="75000"/>
                  </a:schemeClr>
                </a:solidFill>
              </a:defRPr>
            </a:lvl8pPr>
            <a:lvl9pPr marL="559823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44676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35850" y="1344759"/>
            <a:ext cx="12509115" cy="596050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15EE9713-14BB-1B4E-9D62-117CC79AE64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2558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ext (no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6624" y="311151"/>
            <a:ext cx="12509661" cy="858623"/>
          </a:xfrm>
        </p:spPr>
        <p:txBody>
          <a:bodyPr>
            <a:noAutofit/>
          </a:bodyPr>
          <a:lstStyle>
            <a:lvl1pPr>
              <a:defRPr/>
            </a:lvl1pPr>
          </a:lstStyle>
          <a:p>
            <a:r>
              <a:rPr lang="en-US" dirty="0"/>
              <a:t>Click to edit Master title style</a:t>
            </a:r>
            <a:br>
              <a:rPr lang="en-US" dirty="0"/>
            </a:br>
            <a:endParaRPr lang="en-US" dirty="0"/>
          </a:p>
        </p:txBody>
      </p:sp>
      <p:sp>
        <p:nvSpPr>
          <p:cNvPr id="12" name="Text Placeholder 11"/>
          <p:cNvSpPr>
            <a:spLocks noGrp="1"/>
          </p:cNvSpPr>
          <p:nvPr>
            <p:ph type="body" sz="quarter" idx="10"/>
          </p:nvPr>
        </p:nvSpPr>
        <p:spPr>
          <a:xfrm>
            <a:off x="617169" y="1227438"/>
            <a:ext cx="12509115" cy="605140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0544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Imag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6624" y="311150"/>
            <a:ext cx="12509661" cy="876523"/>
          </a:xfrm>
        </p:spPr>
        <p:txBody>
          <a:bodyPr>
            <a:noAutofit/>
          </a:bodyPr>
          <a:lstStyle>
            <a:lvl1pPr>
              <a:defRPr/>
            </a:lvl1pPr>
          </a:lstStyle>
          <a:p>
            <a:r>
              <a:rPr lang="en-US" dirty="0"/>
              <a:t>Click to edit Master title style</a:t>
            </a:r>
            <a:br>
              <a:rPr lang="en-US" dirty="0"/>
            </a:br>
            <a:endParaRPr lang="en-US" dirty="0"/>
          </a:p>
        </p:txBody>
      </p:sp>
      <p:sp>
        <p:nvSpPr>
          <p:cNvPr id="8" name="Picture Placeholder 10"/>
          <p:cNvSpPr>
            <a:spLocks noGrp="1"/>
          </p:cNvSpPr>
          <p:nvPr>
            <p:ph type="pic" sz="quarter" idx="13"/>
          </p:nvPr>
        </p:nvSpPr>
        <p:spPr>
          <a:xfrm>
            <a:off x="6875068" y="1228863"/>
            <a:ext cx="6251217" cy="6069861"/>
          </a:xfrm>
          <a:prstGeom prst="rect">
            <a:avLst/>
          </a:prstGeom>
        </p:spPr>
        <p:txBody>
          <a:bodyPr>
            <a:noAutofit/>
          </a:bodyPr>
          <a:lstStyle/>
          <a:p>
            <a:r>
              <a:rPr lang="en-US"/>
              <a:t>Click icon to add picture</a:t>
            </a:r>
            <a:endParaRPr lang="en-US" dirty="0"/>
          </a:p>
        </p:txBody>
      </p:sp>
      <p:sp>
        <p:nvSpPr>
          <p:cNvPr id="4" name="Text Placeholder 3"/>
          <p:cNvSpPr>
            <a:spLocks noGrp="1"/>
          </p:cNvSpPr>
          <p:nvPr>
            <p:ph type="body" sz="quarter" idx="14"/>
          </p:nvPr>
        </p:nvSpPr>
        <p:spPr>
          <a:xfrm>
            <a:off x="616625" y="1228863"/>
            <a:ext cx="6147699" cy="606986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5936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landscape image, bullets abov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6624" y="311151"/>
            <a:ext cx="12509661" cy="887175"/>
          </a:xfrm>
        </p:spPr>
        <p:txBody>
          <a:bodyPr>
            <a:noAutofit/>
          </a:bodyPr>
          <a:lstStyle>
            <a:lvl1pPr>
              <a:defRPr/>
            </a:lvl1pPr>
          </a:lstStyle>
          <a:p>
            <a:r>
              <a:rPr lang="en-US" dirty="0"/>
              <a:t>Click to edit Master title style</a:t>
            </a:r>
            <a:br>
              <a:rPr lang="en-US" dirty="0"/>
            </a:br>
            <a:endParaRPr lang="en-US" dirty="0"/>
          </a:p>
        </p:txBody>
      </p:sp>
      <p:sp>
        <p:nvSpPr>
          <p:cNvPr id="8" name="Picture Placeholder 10"/>
          <p:cNvSpPr>
            <a:spLocks noGrp="1"/>
          </p:cNvSpPr>
          <p:nvPr>
            <p:ph type="pic" sz="quarter" idx="13"/>
          </p:nvPr>
        </p:nvSpPr>
        <p:spPr>
          <a:xfrm>
            <a:off x="616624" y="2310454"/>
            <a:ext cx="12509661" cy="4992511"/>
          </a:xfrm>
          <a:prstGeom prst="rect">
            <a:avLst/>
          </a:prstGeom>
        </p:spPr>
        <p:txBody>
          <a:bodyPr>
            <a:noAutofit/>
          </a:bodyPr>
          <a:lstStyle/>
          <a:p>
            <a:r>
              <a:rPr lang="en-US"/>
              <a:t>Click icon to add picture</a:t>
            </a:r>
            <a:endParaRPr lang="en-US" dirty="0"/>
          </a:p>
        </p:txBody>
      </p:sp>
      <p:sp>
        <p:nvSpPr>
          <p:cNvPr id="4" name="Text Placeholder 3"/>
          <p:cNvSpPr>
            <a:spLocks noGrp="1"/>
          </p:cNvSpPr>
          <p:nvPr>
            <p:ph type="body" sz="quarter" idx="14"/>
          </p:nvPr>
        </p:nvSpPr>
        <p:spPr>
          <a:xfrm>
            <a:off x="631569" y="1198325"/>
            <a:ext cx="12494716" cy="1058862"/>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5822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7388576"/>
            <a:ext cx="13817601" cy="383824"/>
          </a:xfrm>
          <a:prstGeom prst="rect">
            <a:avLst/>
          </a:prstGeom>
          <a:solidFill>
            <a:srgbClr val="42293F"/>
          </a:solidFill>
          <a:ln>
            <a:noFill/>
          </a:ln>
          <a:effectLst/>
        </p:spPr>
        <p:style>
          <a:lnRef idx="1">
            <a:schemeClr val="accent1"/>
          </a:lnRef>
          <a:fillRef idx="3">
            <a:schemeClr val="accent1"/>
          </a:fillRef>
          <a:effectRef idx="2">
            <a:schemeClr val="accent1"/>
          </a:effectRef>
          <a:fontRef idx="minor">
            <a:schemeClr val="lt1"/>
          </a:fontRef>
        </p:style>
        <p:txBody>
          <a:bodyPr lIns="139926" tIns="69963" rIns="139926" bIns="69963" rtlCol="0" anchor="ctr"/>
          <a:lstStyle/>
          <a:p>
            <a:pPr algn="ctr"/>
            <a:endParaRPr lang="en-US" sz="1648" b="0" dirty="0">
              <a:effectLst/>
            </a:endParaRPr>
          </a:p>
        </p:txBody>
      </p:sp>
      <p:sp>
        <p:nvSpPr>
          <p:cNvPr id="2" name="Title Placeholder 1"/>
          <p:cNvSpPr>
            <a:spLocks noGrp="1"/>
          </p:cNvSpPr>
          <p:nvPr>
            <p:ph type="title"/>
          </p:nvPr>
        </p:nvSpPr>
        <p:spPr>
          <a:xfrm>
            <a:off x="616624" y="311150"/>
            <a:ext cx="12509661" cy="947982"/>
          </a:xfrm>
          <a:prstGeom prst="rect">
            <a:avLst/>
          </a:prstGeom>
        </p:spPr>
        <p:txBody>
          <a:bodyPr vert="horz" lIns="91440" tIns="45720" rIns="91440" bIns="45720" rtlCol="0" anchor="t">
            <a:normAutofit/>
          </a:bodyPr>
          <a:lstStyle/>
          <a:p>
            <a:r>
              <a:rPr lang="en-US"/>
              <a:t>Click to edit Master title style</a:t>
            </a:r>
            <a:endParaRPr lang="en-US" dirty="0"/>
          </a:p>
        </p:txBody>
      </p:sp>
      <p:pic>
        <p:nvPicPr>
          <p:cNvPr id="8" name="Picture 7"/>
          <p:cNvPicPr>
            <a:picLocks noChangeAspect="1"/>
          </p:cNvPicPr>
          <p:nvPr userDrawn="1"/>
        </p:nvPicPr>
        <p:blipFill>
          <a:blip r:embed="rId25"/>
          <a:stretch>
            <a:fillRect/>
          </a:stretch>
        </p:blipFill>
        <p:spPr>
          <a:xfrm>
            <a:off x="11043454" y="7454869"/>
            <a:ext cx="2333397" cy="251236"/>
          </a:xfrm>
          <a:prstGeom prst="rect">
            <a:avLst/>
          </a:prstGeom>
        </p:spPr>
      </p:pic>
      <p:sp>
        <p:nvSpPr>
          <p:cNvPr id="3" name="TextBox 2"/>
          <p:cNvSpPr txBox="1"/>
          <p:nvPr userDrawn="1"/>
        </p:nvSpPr>
        <p:spPr>
          <a:xfrm>
            <a:off x="182835" y="7407523"/>
            <a:ext cx="866696" cy="345929"/>
          </a:xfrm>
          <a:prstGeom prst="rect">
            <a:avLst/>
          </a:prstGeom>
          <a:noFill/>
        </p:spPr>
        <p:txBody>
          <a:bodyPr wrap="square" rtlCol="0">
            <a:spAutoFit/>
          </a:bodyPr>
          <a:lstStyle/>
          <a:p>
            <a:fld id="{DE792297-50D0-4490-ABF3-AB945CF53D58}" type="slidenum">
              <a:rPr lang="en-US" sz="1648" smtClean="0">
                <a:solidFill>
                  <a:schemeClr val="bg1"/>
                </a:solidFill>
              </a:rPr>
              <a:t>‹#›</a:t>
            </a:fld>
            <a:endParaRPr lang="en-US" sz="1648" dirty="0">
              <a:solidFill>
                <a:schemeClr val="bg1"/>
              </a:solidFill>
            </a:endParaRPr>
          </a:p>
        </p:txBody>
      </p:sp>
      <p:sp>
        <p:nvSpPr>
          <p:cNvPr id="9" name="Text Placeholder 8"/>
          <p:cNvSpPr>
            <a:spLocks noGrp="1"/>
          </p:cNvSpPr>
          <p:nvPr>
            <p:ph type="body" idx="1"/>
          </p:nvPr>
        </p:nvSpPr>
        <p:spPr>
          <a:xfrm>
            <a:off x="616183" y="1361933"/>
            <a:ext cx="12510101" cy="5406615"/>
          </a:xfrm>
          <a:prstGeom prst="rect">
            <a:avLst/>
          </a:prstGeom>
        </p:spPr>
        <p:txBody>
          <a:bodyPr vert="horz" lIns="91440" tIns="45720" rIns="91440" bIns="45720" rtlCol="0">
            <a:noAutofit/>
          </a:bodyPr>
          <a:lstStyle/>
          <a:p>
            <a:pPr lvl="0"/>
            <a:r>
              <a:rPr lang="en-US" dirty="0"/>
              <a:t>Click to edit Master text styles </a:t>
            </a:r>
          </a:p>
          <a:p>
            <a:pPr lvl="1"/>
            <a:r>
              <a:rPr lang="en-US" dirty="0"/>
              <a:t>Second level</a:t>
            </a:r>
          </a:p>
          <a:p>
            <a:pPr lvl="2"/>
            <a:r>
              <a:rPr lang="en-US" dirty="0"/>
              <a:t>Third level</a:t>
            </a:r>
          </a:p>
          <a:p>
            <a:pPr lvl="3"/>
            <a:r>
              <a:rPr lang="en-US" dirty="0"/>
              <a:t>Fourth</a:t>
            </a:r>
          </a:p>
          <a:p>
            <a:pPr lvl="4"/>
            <a:r>
              <a:rPr lang="en-US" dirty="0"/>
              <a:t>Fifth</a:t>
            </a:r>
          </a:p>
        </p:txBody>
      </p:sp>
    </p:spTree>
    <p:extLst>
      <p:ext uri="{BB962C8B-B14F-4D97-AF65-F5344CB8AC3E}">
        <p14:creationId xmlns:p14="http://schemas.microsoft.com/office/powerpoint/2010/main" val="4062278370"/>
      </p:ext>
    </p:extLst>
  </p:cSld>
  <p:clrMap bg1="lt1" tx1="dk1" bg2="lt2" tx2="dk2" accent1="accent1" accent2="accent2" accent3="accent3" accent4="accent4" accent5="accent5" accent6="accent6" hlink="hlink" folHlink="folHlink"/>
  <p:sldLayoutIdLst>
    <p:sldLayoutId id="2147483649" r:id="rId1"/>
    <p:sldLayoutId id="2147483718" r:id="rId2"/>
    <p:sldLayoutId id="2147483719" r:id="rId3"/>
    <p:sldLayoutId id="2147483717" r:id="rId4"/>
    <p:sldLayoutId id="2147483715" r:id="rId5"/>
    <p:sldLayoutId id="2147483688" r:id="rId6"/>
    <p:sldLayoutId id="2147483673" r:id="rId7"/>
    <p:sldLayoutId id="2147483676" r:id="rId8"/>
    <p:sldLayoutId id="2147483687" r:id="rId9"/>
    <p:sldLayoutId id="2147483686" r:id="rId10"/>
    <p:sldLayoutId id="2147483684" r:id="rId11"/>
    <p:sldLayoutId id="2147483680" r:id="rId12"/>
    <p:sldLayoutId id="2147483681" r:id="rId13"/>
    <p:sldLayoutId id="2147483685" r:id="rId14"/>
    <p:sldLayoutId id="2147483666" r:id="rId15"/>
    <p:sldLayoutId id="2147483682" r:id="rId16"/>
    <p:sldLayoutId id="2147483667" r:id="rId17"/>
    <p:sldLayoutId id="2147483661" r:id="rId18"/>
    <p:sldLayoutId id="2147483683" r:id="rId19"/>
    <p:sldLayoutId id="2147483678" r:id="rId20"/>
    <p:sldLayoutId id="2147483674" r:id="rId21"/>
    <p:sldLayoutId id="2147483679" r:id="rId22"/>
    <p:sldLayoutId id="2147483713" r:id="rId23"/>
  </p:sldLayoutIdLst>
  <p:txStyles>
    <p:titleStyle>
      <a:lvl1pPr algn="l" defTabSz="628056" rtl="0" eaLnBrk="1" latinLnBrk="0" hangingPunct="1">
        <a:spcBef>
          <a:spcPct val="0"/>
        </a:spcBef>
        <a:buNone/>
        <a:defRPr sz="3709" b="1" kern="1200" baseline="0">
          <a:solidFill>
            <a:srgbClr val="4C0049"/>
          </a:solidFill>
          <a:latin typeface="+mj-lt"/>
          <a:ea typeface="+mj-ea"/>
          <a:cs typeface="+mj-cs"/>
        </a:defRPr>
      </a:lvl1pPr>
    </p:titleStyle>
    <p:bodyStyle>
      <a:lvl1pPr marL="82868" marR="0" indent="-82868" algn="l" defTabSz="699779" rtl="0" eaLnBrk="1" fontAlgn="auto" latinLnBrk="0" hangingPunct="1">
        <a:lnSpc>
          <a:spcPct val="100000"/>
        </a:lnSpc>
        <a:spcBef>
          <a:spcPts val="659"/>
        </a:spcBef>
        <a:spcAft>
          <a:spcPts val="0"/>
        </a:spcAft>
        <a:buClrTx/>
        <a:buSzTx/>
        <a:buFont typeface="Arial" panose="020B0604020202020204" pitchFamily="34" charset="0"/>
        <a:buChar char=" "/>
        <a:tabLst>
          <a:tab pos="82868" algn="l"/>
        </a:tabLst>
        <a:defRPr lang="en-US" sz="2747" b="0" kern="1200" baseline="0" dirty="0" smtClean="0">
          <a:solidFill>
            <a:srgbClr val="4C0049"/>
          </a:solidFill>
          <a:latin typeface="+mj-lt"/>
          <a:ea typeface="+mn-ea"/>
          <a:cs typeface="+mn-cs"/>
        </a:defRPr>
      </a:lvl1pPr>
      <a:lvl2pPr marL="477585"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948626" algn="l"/>
        </a:tabLst>
        <a:defRPr lang="en-US" sz="2747" kern="1200" baseline="0" dirty="0" smtClean="0">
          <a:solidFill>
            <a:srgbClr val="777877"/>
          </a:solidFill>
          <a:latin typeface="+mn-lt"/>
          <a:ea typeface="+mn-ea"/>
          <a:cs typeface="+mn-cs"/>
        </a:defRPr>
      </a:lvl2pPr>
      <a:lvl3pPr marL="942083"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1576682" algn="l"/>
        </a:tabLst>
        <a:defRPr lang="en-US" sz="2747" kern="1200" dirty="0" smtClean="0">
          <a:solidFill>
            <a:srgbClr val="777877"/>
          </a:solidFill>
          <a:latin typeface="+mn-lt"/>
          <a:ea typeface="+mn-ea"/>
          <a:cs typeface="+mn-cs"/>
        </a:defRPr>
      </a:lvl3pPr>
      <a:lvl4pPr marL="1570139" indent="-314028" algn="l" defTabSz="628056" rtl="0" eaLnBrk="1" latinLnBrk="0" hangingPunct="1">
        <a:spcBef>
          <a:spcPts val="659"/>
        </a:spcBef>
        <a:buFont typeface="Arial" panose="020B0604020202020204" pitchFamily="34" charset="0"/>
        <a:buChar char="̶"/>
        <a:defRPr lang="en-US" sz="2747" kern="1200" dirty="0" smtClean="0">
          <a:solidFill>
            <a:srgbClr val="777877"/>
          </a:solidFill>
          <a:latin typeface="+mn-lt"/>
          <a:ea typeface="+mn-ea"/>
          <a:cs typeface="+mn-cs"/>
        </a:defRPr>
      </a:lvl4pPr>
      <a:lvl5pPr marL="2281063" indent="-396896" algn="l" defTabSz="628056" rtl="0" eaLnBrk="1" latinLnBrk="0" hangingPunct="1">
        <a:spcBef>
          <a:spcPts val="659"/>
        </a:spcBef>
        <a:buFont typeface="Arial" panose="020B0604020202020204" pitchFamily="34" charset="0"/>
        <a:buChar char="̶"/>
        <a:defRPr sz="2747" kern="1200">
          <a:solidFill>
            <a:srgbClr val="777877"/>
          </a:solidFill>
          <a:latin typeface="+mn-lt"/>
          <a:ea typeface="+mn-ea"/>
          <a:cs typeface="+mn-cs"/>
        </a:defRPr>
      </a:lvl5pPr>
      <a:lvl6pPr marL="3454306" indent="-314028" algn="l" defTabSz="628056" rtl="0" eaLnBrk="1" latinLnBrk="0" hangingPunct="1">
        <a:spcBef>
          <a:spcPct val="20000"/>
        </a:spcBef>
        <a:buFont typeface="Arial"/>
        <a:buChar char="•"/>
        <a:defRPr sz="2747" kern="1200">
          <a:solidFill>
            <a:schemeClr val="tx1"/>
          </a:solidFill>
          <a:latin typeface="+mn-lt"/>
          <a:ea typeface="+mn-ea"/>
          <a:cs typeface="+mn-cs"/>
        </a:defRPr>
      </a:lvl6pPr>
      <a:lvl7pPr marL="4082362" indent="-314028" algn="l" defTabSz="628056" rtl="0" eaLnBrk="1" latinLnBrk="0" hangingPunct="1">
        <a:spcBef>
          <a:spcPct val="20000"/>
        </a:spcBef>
        <a:buFont typeface="Arial"/>
        <a:buChar char="•"/>
        <a:defRPr sz="2747" kern="1200">
          <a:solidFill>
            <a:schemeClr val="tx1"/>
          </a:solidFill>
          <a:latin typeface="+mn-lt"/>
          <a:ea typeface="+mn-ea"/>
          <a:cs typeface="+mn-cs"/>
        </a:defRPr>
      </a:lvl7pPr>
      <a:lvl8pPr marL="4710417" indent="-314028" algn="l" defTabSz="628056" rtl="0" eaLnBrk="1" latinLnBrk="0" hangingPunct="1">
        <a:spcBef>
          <a:spcPct val="20000"/>
        </a:spcBef>
        <a:buFont typeface="Arial"/>
        <a:buChar char="•"/>
        <a:defRPr sz="2747" kern="1200">
          <a:solidFill>
            <a:schemeClr val="tx1"/>
          </a:solidFill>
          <a:latin typeface="+mn-lt"/>
          <a:ea typeface="+mn-ea"/>
          <a:cs typeface="+mn-cs"/>
        </a:defRPr>
      </a:lvl8pPr>
      <a:lvl9pPr marL="5338473" indent="-314028" algn="l" defTabSz="628056" rtl="0" eaLnBrk="1" latinLnBrk="0" hangingPunct="1">
        <a:spcBef>
          <a:spcPct val="20000"/>
        </a:spcBef>
        <a:buFont typeface="Arial"/>
        <a:buChar char="•"/>
        <a:defRPr sz="2747" kern="1200">
          <a:solidFill>
            <a:schemeClr val="tx1"/>
          </a:solidFill>
          <a:latin typeface="+mn-lt"/>
          <a:ea typeface="+mn-ea"/>
          <a:cs typeface="+mn-cs"/>
        </a:defRPr>
      </a:lvl9pPr>
    </p:bodyStyle>
    <p:otherStyle>
      <a:defPPr>
        <a:defRPr lang="en-US"/>
      </a:defPPr>
      <a:lvl1pPr marL="0" algn="l" defTabSz="628056" rtl="0" eaLnBrk="1" latinLnBrk="0" hangingPunct="1">
        <a:defRPr sz="2473" kern="1200">
          <a:solidFill>
            <a:schemeClr val="tx1"/>
          </a:solidFill>
          <a:latin typeface="+mn-lt"/>
          <a:ea typeface="+mn-ea"/>
          <a:cs typeface="+mn-cs"/>
        </a:defRPr>
      </a:lvl1pPr>
      <a:lvl2pPr marL="628056" algn="l" defTabSz="628056" rtl="0" eaLnBrk="1" latinLnBrk="0" hangingPunct="1">
        <a:defRPr sz="2473" kern="1200">
          <a:solidFill>
            <a:schemeClr val="tx1"/>
          </a:solidFill>
          <a:latin typeface="+mn-lt"/>
          <a:ea typeface="+mn-ea"/>
          <a:cs typeface="+mn-cs"/>
        </a:defRPr>
      </a:lvl2pPr>
      <a:lvl3pPr marL="1256111" algn="l" defTabSz="628056" rtl="0" eaLnBrk="1" latinLnBrk="0" hangingPunct="1">
        <a:defRPr sz="2473" kern="1200">
          <a:solidFill>
            <a:schemeClr val="tx1"/>
          </a:solidFill>
          <a:latin typeface="+mn-lt"/>
          <a:ea typeface="+mn-ea"/>
          <a:cs typeface="+mn-cs"/>
        </a:defRPr>
      </a:lvl3pPr>
      <a:lvl4pPr marL="1884167" algn="l" defTabSz="628056" rtl="0" eaLnBrk="1" latinLnBrk="0" hangingPunct="1">
        <a:defRPr sz="2473" kern="1200">
          <a:solidFill>
            <a:schemeClr val="tx1"/>
          </a:solidFill>
          <a:latin typeface="+mn-lt"/>
          <a:ea typeface="+mn-ea"/>
          <a:cs typeface="+mn-cs"/>
        </a:defRPr>
      </a:lvl4pPr>
      <a:lvl5pPr marL="2512223" algn="l" defTabSz="628056" rtl="0" eaLnBrk="1" latinLnBrk="0" hangingPunct="1">
        <a:defRPr sz="2473" kern="1200">
          <a:solidFill>
            <a:schemeClr val="tx1"/>
          </a:solidFill>
          <a:latin typeface="+mn-lt"/>
          <a:ea typeface="+mn-ea"/>
          <a:cs typeface="+mn-cs"/>
        </a:defRPr>
      </a:lvl5pPr>
      <a:lvl6pPr marL="3140278" algn="l" defTabSz="628056" rtl="0" eaLnBrk="1" latinLnBrk="0" hangingPunct="1">
        <a:defRPr sz="2473" kern="1200">
          <a:solidFill>
            <a:schemeClr val="tx1"/>
          </a:solidFill>
          <a:latin typeface="+mn-lt"/>
          <a:ea typeface="+mn-ea"/>
          <a:cs typeface="+mn-cs"/>
        </a:defRPr>
      </a:lvl6pPr>
      <a:lvl7pPr marL="3768334" algn="l" defTabSz="628056" rtl="0" eaLnBrk="1" latinLnBrk="0" hangingPunct="1">
        <a:defRPr sz="2473" kern="1200">
          <a:solidFill>
            <a:schemeClr val="tx1"/>
          </a:solidFill>
          <a:latin typeface="+mn-lt"/>
          <a:ea typeface="+mn-ea"/>
          <a:cs typeface="+mn-cs"/>
        </a:defRPr>
      </a:lvl7pPr>
      <a:lvl8pPr marL="4396389" algn="l" defTabSz="628056" rtl="0" eaLnBrk="1" latinLnBrk="0" hangingPunct="1">
        <a:defRPr sz="2473" kern="1200">
          <a:solidFill>
            <a:schemeClr val="tx1"/>
          </a:solidFill>
          <a:latin typeface="+mn-lt"/>
          <a:ea typeface="+mn-ea"/>
          <a:cs typeface="+mn-cs"/>
        </a:defRPr>
      </a:lvl8pPr>
      <a:lvl9pPr marL="5024445" algn="l" defTabSz="628056" rtl="0" eaLnBrk="1" latinLnBrk="0" hangingPunct="1">
        <a:defRPr sz="24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mailto:jkiesel@stone-env.com"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hyperlink" Target="https://dataverse.harvard.edu/dataset.xhtml?persistentId=doi:10.7910/DVN/ZGOUED" TargetMode="External"/><Relationship Id="rId2" Type="http://schemas.openxmlformats.org/officeDocument/2006/relationships/hyperlink" Target="https://lris.scinfo.org.nz/layer/48131-nzdem-north-island-25-metre/" TargetMode="External"/><Relationship Id="rId1" Type="http://schemas.openxmlformats.org/officeDocument/2006/relationships/slideLayout" Target="../slideLayouts/slideLayout8.xml"/><Relationship Id="rId5" Type="http://schemas.openxmlformats.org/officeDocument/2006/relationships/hyperlink" Target="https://data.mfe.govt.nz/layer/52375-lucas-nz-land-use-map-1990-2008-2012-2016-v008/" TargetMode="External"/><Relationship Id="rId4" Type="http://schemas.openxmlformats.org/officeDocument/2006/relationships/hyperlink" Target="https://ecodiv.earth/post/downloading-soilgrid-data/"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dataverse.harvard.edu/dataset.xhtml?persistentId=doi:10.7910/DVN/ZGOUED" TargetMode="External"/><Relationship Id="rId2" Type="http://schemas.openxmlformats.org/officeDocument/2006/relationships/hyperlink" Target="https://lris.scinfo.org.nz/layer/48131-nzdem-north-island-25-metre/" TargetMode="External"/><Relationship Id="rId1" Type="http://schemas.openxmlformats.org/officeDocument/2006/relationships/slideLayout" Target="../slideLayouts/slideLayout8.xml"/><Relationship Id="rId5" Type="http://schemas.openxmlformats.org/officeDocument/2006/relationships/hyperlink" Target="https://data.mfe.govt.nz/layer/52375-lucas-nz-land-use-map-1990-2008-2012-2016-v008/" TargetMode="External"/><Relationship Id="rId4" Type="http://schemas.openxmlformats.org/officeDocument/2006/relationships/hyperlink" Target="https://ecodiv.earth/post/downloading-soilgrid-data/"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6320" y="3432737"/>
            <a:ext cx="11744960" cy="1666028"/>
          </a:xfrm>
        </p:spPr>
        <p:txBody>
          <a:bodyPr/>
          <a:lstStyle/>
          <a:p>
            <a:r>
              <a:rPr lang="en-US" sz="3600" dirty="0">
                <a:effectLst/>
                <a:latin typeface="Calibri" panose="020F0502020204030204" pitchFamily="34" charset="0"/>
                <a:ea typeface="Calibri" panose="020F0502020204030204" pitchFamily="34" charset="0"/>
              </a:rPr>
              <a:t>Machine Learning for Hydrology and Water Quality Assessments: Using Random Forest for Spatial Extrapolation of Streamflow Metrics</a:t>
            </a:r>
            <a:endParaRPr lang="en-US" sz="3400" dirty="0"/>
          </a:p>
        </p:txBody>
      </p:sp>
      <p:sp>
        <p:nvSpPr>
          <p:cNvPr id="3" name="Subtitle 2"/>
          <p:cNvSpPr>
            <a:spLocks noGrp="1"/>
          </p:cNvSpPr>
          <p:nvPr>
            <p:ph type="subTitle" idx="1"/>
          </p:nvPr>
        </p:nvSpPr>
        <p:spPr>
          <a:xfrm>
            <a:off x="1036320" y="5368265"/>
            <a:ext cx="11744960" cy="1895333"/>
          </a:xfrm>
        </p:spPr>
        <p:txBody>
          <a:bodyPr/>
          <a:lstStyle/>
          <a:p>
            <a:r>
              <a:rPr lang="en-US" b="1" dirty="0"/>
              <a:t>Stone Webinar Series</a:t>
            </a:r>
          </a:p>
          <a:p>
            <a:r>
              <a:rPr lang="en-DE" dirty="0"/>
              <a:t>July</a:t>
            </a:r>
            <a:r>
              <a:rPr lang="en-US" dirty="0"/>
              <a:t> </a:t>
            </a:r>
            <a:r>
              <a:rPr lang="en-DE" dirty="0"/>
              <a:t>17</a:t>
            </a:r>
            <a:r>
              <a:rPr lang="en-US" dirty="0"/>
              <a:t>, 2024</a:t>
            </a:r>
          </a:p>
          <a:p>
            <a:r>
              <a:rPr lang="en-US" dirty="0"/>
              <a:t>Jens Kiesel</a:t>
            </a:r>
          </a:p>
        </p:txBody>
      </p:sp>
    </p:spTree>
    <p:extLst>
      <p:ext uri="{BB962C8B-B14F-4D97-AF65-F5344CB8AC3E}">
        <p14:creationId xmlns:p14="http://schemas.microsoft.com/office/powerpoint/2010/main" val="281045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ardrop 112">
            <a:extLst>
              <a:ext uri="{FF2B5EF4-FFF2-40B4-BE49-F238E27FC236}">
                <a16:creationId xmlns:a16="http://schemas.microsoft.com/office/drawing/2014/main" id="{6A8AC26A-194B-281E-4E8F-0684D4251C89}"/>
              </a:ext>
            </a:extLst>
          </p:cNvPr>
          <p:cNvSpPr/>
          <p:nvPr/>
        </p:nvSpPr>
        <p:spPr>
          <a:xfrm rot="16200000">
            <a:off x="1478930" y="5933957"/>
            <a:ext cx="850937" cy="1221689"/>
          </a:xfrm>
          <a:prstGeom prst="teardrop">
            <a:avLst>
              <a:gd name="adj" fmla="val 98695"/>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4" name="Oval 13">
            <a:extLst>
              <a:ext uri="{FF2B5EF4-FFF2-40B4-BE49-F238E27FC236}">
                <a16:creationId xmlns:a16="http://schemas.microsoft.com/office/drawing/2014/main" id="{1C03E677-5429-9D92-3C88-7A59E2495BA5}"/>
              </a:ext>
            </a:extLst>
          </p:cNvPr>
          <p:cNvSpPr/>
          <p:nvPr/>
        </p:nvSpPr>
        <p:spPr>
          <a:xfrm>
            <a:off x="4203701" y="3233493"/>
            <a:ext cx="2971790" cy="1666378"/>
          </a:xfrm>
          <a:custGeom>
            <a:avLst/>
            <a:gdLst>
              <a:gd name="connsiteX0" fmla="*/ 0 w 2971790"/>
              <a:gd name="connsiteY0" fmla="*/ 833189 h 1666378"/>
              <a:gd name="connsiteX1" fmla="*/ 1485895 w 2971790"/>
              <a:gd name="connsiteY1" fmla="*/ 0 h 1666378"/>
              <a:gd name="connsiteX2" fmla="*/ 2971790 w 2971790"/>
              <a:gd name="connsiteY2" fmla="*/ 833189 h 1666378"/>
              <a:gd name="connsiteX3" fmla="*/ 1485895 w 2971790"/>
              <a:gd name="connsiteY3" fmla="*/ 1666378 h 1666378"/>
              <a:gd name="connsiteX4" fmla="*/ 0 w 2971790"/>
              <a:gd name="connsiteY4" fmla="*/ 833189 h 1666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790" h="1666378" fill="none" extrusionOk="0">
                <a:moveTo>
                  <a:pt x="0" y="833189"/>
                </a:moveTo>
                <a:cubicBezTo>
                  <a:pt x="404" y="275073"/>
                  <a:pt x="594966" y="-24213"/>
                  <a:pt x="1485895" y="0"/>
                </a:cubicBezTo>
                <a:cubicBezTo>
                  <a:pt x="2388851" y="82763"/>
                  <a:pt x="2947009" y="341521"/>
                  <a:pt x="2971790" y="833189"/>
                </a:cubicBezTo>
                <a:cubicBezTo>
                  <a:pt x="3002921" y="1211556"/>
                  <a:pt x="2509945" y="1720895"/>
                  <a:pt x="1485895" y="1666378"/>
                </a:cubicBezTo>
                <a:cubicBezTo>
                  <a:pt x="649530" y="1576988"/>
                  <a:pt x="-53427" y="1189641"/>
                  <a:pt x="0" y="833189"/>
                </a:cubicBezTo>
                <a:close/>
              </a:path>
              <a:path w="2971790" h="1666378" stroke="0" extrusionOk="0">
                <a:moveTo>
                  <a:pt x="0" y="833189"/>
                </a:moveTo>
                <a:cubicBezTo>
                  <a:pt x="-6649" y="354444"/>
                  <a:pt x="661517" y="-45397"/>
                  <a:pt x="1485895" y="0"/>
                </a:cubicBezTo>
                <a:cubicBezTo>
                  <a:pt x="2172491" y="-32465"/>
                  <a:pt x="2889703" y="388493"/>
                  <a:pt x="2971790" y="833189"/>
                </a:cubicBezTo>
                <a:cubicBezTo>
                  <a:pt x="3062382" y="1484995"/>
                  <a:pt x="2375987" y="1637526"/>
                  <a:pt x="1485895" y="1666378"/>
                </a:cubicBezTo>
                <a:cubicBezTo>
                  <a:pt x="687508" y="1667431"/>
                  <a:pt x="2541" y="1322378"/>
                  <a:pt x="0" y="833189"/>
                </a:cubicBezTo>
                <a:close/>
              </a:path>
            </a:pathLst>
          </a:custGeom>
          <a:solidFill>
            <a:srgbClr val="571054"/>
          </a:solidFill>
          <a:ln w="9525">
            <a:solidFill>
              <a:schemeClr val="bg1"/>
            </a:solidFill>
            <a:extLst>
              <a:ext uri="{C807C97D-BFC1-408E-A445-0C87EB9F89A2}">
                <ask:lineSketchStyleProps xmlns:ask="http://schemas.microsoft.com/office/drawing/2018/sketchyshapes" sd="264327539">
                  <a:prstGeom prst="ellipse">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2800" b="1" dirty="0">
                <a:ln w="0"/>
                <a:solidFill>
                  <a:schemeClr val="bg1">
                    <a:lumMod val="75000"/>
                  </a:schemeClr>
                </a:solidFill>
                <a:effectLst>
                  <a:outerShdw blurRad="38100" dist="19050" dir="2700000" algn="tl" rotWithShape="0">
                    <a:schemeClr val="dk1">
                      <a:alpha val="40000"/>
                    </a:schemeClr>
                  </a:outerShdw>
                </a:effectLst>
              </a:rPr>
              <a:t>Machine Learning</a:t>
            </a:r>
            <a:endParaRPr lang="de-DE" sz="2800" b="1" dirty="0">
              <a:ln w="0"/>
              <a:solidFill>
                <a:schemeClr val="bg1">
                  <a:lumMod val="75000"/>
                </a:schemeClr>
              </a:solidFill>
              <a:effectLst>
                <a:outerShdw blurRad="38100" dist="19050" dir="2700000" algn="tl" rotWithShape="0">
                  <a:schemeClr val="dk1">
                    <a:alpha val="40000"/>
                  </a:schemeClr>
                </a:outerShdw>
              </a:effectLst>
            </a:endParaRPr>
          </a:p>
        </p:txBody>
      </p:sp>
      <p:sp>
        <p:nvSpPr>
          <p:cNvPr id="15" name="Rectangle: Rounded Corners 14">
            <a:extLst>
              <a:ext uri="{FF2B5EF4-FFF2-40B4-BE49-F238E27FC236}">
                <a16:creationId xmlns:a16="http://schemas.microsoft.com/office/drawing/2014/main" id="{570EDB16-0B51-2C62-C3D0-1C9A5B68B848}"/>
              </a:ext>
            </a:extLst>
          </p:cNvPr>
          <p:cNvSpPr/>
          <p:nvPr/>
        </p:nvSpPr>
        <p:spPr>
          <a:xfrm>
            <a:off x="4056552" y="1948360"/>
            <a:ext cx="2092481" cy="1039468"/>
          </a:xfrm>
          <a:custGeom>
            <a:avLst/>
            <a:gdLst>
              <a:gd name="connsiteX0" fmla="*/ 0 w 2092481"/>
              <a:gd name="connsiteY0" fmla="*/ 173248 h 1039468"/>
              <a:gd name="connsiteX1" fmla="*/ 173248 w 2092481"/>
              <a:gd name="connsiteY1" fmla="*/ 0 h 1039468"/>
              <a:gd name="connsiteX2" fmla="*/ 772703 w 2092481"/>
              <a:gd name="connsiteY2" fmla="*/ 0 h 1039468"/>
              <a:gd name="connsiteX3" fmla="*/ 1302318 w 2092481"/>
              <a:gd name="connsiteY3" fmla="*/ 0 h 1039468"/>
              <a:gd name="connsiteX4" fmla="*/ 1919233 w 2092481"/>
              <a:gd name="connsiteY4" fmla="*/ 0 h 1039468"/>
              <a:gd name="connsiteX5" fmla="*/ 2092481 w 2092481"/>
              <a:gd name="connsiteY5" fmla="*/ 173248 h 1039468"/>
              <a:gd name="connsiteX6" fmla="*/ 2092481 w 2092481"/>
              <a:gd name="connsiteY6" fmla="*/ 505875 h 1039468"/>
              <a:gd name="connsiteX7" fmla="*/ 2092481 w 2092481"/>
              <a:gd name="connsiteY7" fmla="*/ 866220 h 1039468"/>
              <a:gd name="connsiteX8" fmla="*/ 1919233 w 2092481"/>
              <a:gd name="connsiteY8" fmla="*/ 1039468 h 1039468"/>
              <a:gd name="connsiteX9" fmla="*/ 1337238 w 2092481"/>
              <a:gd name="connsiteY9" fmla="*/ 1039468 h 1039468"/>
              <a:gd name="connsiteX10" fmla="*/ 737783 w 2092481"/>
              <a:gd name="connsiteY10" fmla="*/ 1039468 h 1039468"/>
              <a:gd name="connsiteX11" fmla="*/ 173248 w 2092481"/>
              <a:gd name="connsiteY11" fmla="*/ 1039468 h 1039468"/>
              <a:gd name="connsiteX12" fmla="*/ 0 w 2092481"/>
              <a:gd name="connsiteY12" fmla="*/ 866220 h 1039468"/>
              <a:gd name="connsiteX13" fmla="*/ 0 w 2092481"/>
              <a:gd name="connsiteY13" fmla="*/ 533593 h 1039468"/>
              <a:gd name="connsiteX14" fmla="*/ 0 w 2092481"/>
              <a:gd name="connsiteY14" fmla="*/ 173248 h 103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2481" h="1039468" fill="none" extrusionOk="0">
                <a:moveTo>
                  <a:pt x="0" y="173248"/>
                </a:moveTo>
                <a:cubicBezTo>
                  <a:pt x="6784" y="71152"/>
                  <a:pt x="50762" y="-1708"/>
                  <a:pt x="173248" y="0"/>
                </a:cubicBezTo>
                <a:cubicBezTo>
                  <a:pt x="313989" y="-2401"/>
                  <a:pt x="558424" y="69862"/>
                  <a:pt x="772703" y="0"/>
                </a:cubicBezTo>
                <a:cubicBezTo>
                  <a:pt x="986983" y="-69862"/>
                  <a:pt x="1195041" y="40117"/>
                  <a:pt x="1302318" y="0"/>
                </a:cubicBezTo>
                <a:cubicBezTo>
                  <a:pt x="1409595" y="-40117"/>
                  <a:pt x="1719587" y="33518"/>
                  <a:pt x="1919233" y="0"/>
                </a:cubicBezTo>
                <a:cubicBezTo>
                  <a:pt x="2039486" y="12905"/>
                  <a:pt x="2099504" y="100990"/>
                  <a:pt x="2092481" y="173248"/>
                </a:cubicBezTo>
                <a:cubicBezTo>
                  <a:pt x="2120207" y="321292"/>
                  <a:pt x="2083375" y="393887"/>
                  <a:pt x="2092481" y="505875"/>
                </a:cubicBezTo>
                <a:cubicBezTo>
                  <a:pt x="2101587" y="617863"/>
                  <a:pt x="2067523" y="717784"/>
                  <a:pt x="2092481" y="866220"/>
                </a:cubicBezTo>
                <a:cubicBezTo>
                  <a:pt x="2084809" y="972031"/>
                  <a:pt x="2033246" y="1034413"/>
                  <a:pt x="1919233" y="1039468"/>
                </a:cubicBezTo>
                <a:cubicBezTo>
                  <a:pt x="1790893" y="1102987"/>
                  <a:pt x="1597210" y="982851"/>
                  <a:pt x="1337238" y="1039468"/>
                </a:cubicBezTo>
                <a:cubicBezTo>
                  <a:pt x="1077266" y="1096085"/>
                  <a:pt x="867071" y="1038426"/>
                  <a:pt x="737783" y="1039468"/>
                </a:cubicBezTo>
                <a:cubicBezTo>
                  <a:pt x="608495" y="1040510"/>
                  <a:pt x="399069" y="996707"/>
                  <a:pt x="173248" y="1039468"/>
                </a:cubicBezTo>
                <a:cubicBezTo>
                  <a:pt x="79666" y="1043776"/>
                  <a:pt x="5824" y="965233"/>
                  <a:pt x="0" y="866220"/>
                </a:cubicBezTo>
                <a:cubicBezTo>
                  <a:pt x="-21062" y="782623"/>
                  <a:pt x="487" y="651271"/>
                  <a:pt x="0" y="533593"/>
                </a:cubicBezTo>
                <a:cubicBezTo>
                  <a:pt x="-487" y="415915"/>
                  <a:pt x="1852" y="324730"/>
                  <a:pt x="0" y="173248"/>
                </a:cubicBezTo>
                <a:close/>
              </a:path>
              <a:path w="2092481" h="1039468" stroke="0" extrusionOk="0">
                <a:moveTo>
                  <a:pt x="0" y="173248"/>
                </a:moveTo>
                <a:cubicBezTo>
                  <a:pt x="-9326" y="77399"/>
                  <a:pt x="55076" y="16247"/>
                  <a:pt x="173248" y="0"/>
                </a:cubicBezTo>
                <a:cubicBezTo>
                  <a:pt x="444762" y="-2945"/>
                  <a:pt x="516548" y="57762"/>
                  <a:pt x="772703" y="0"/>
                </a:cubicBezTo>
                <a:cubicBezTo>
                  <a:pt x="1028858" y="-57762"/>
                  <a:pt x="1116515" y="2487"/>
                  <a:pt x="1354698" y="0"/>
                </a:cubicBezTo>
                <a:cubicBezTo>
                  <a:pt x="1592882" y="-2487"/>
                  <a:pt x="1676305" y="48874"/>
                  <a:pt x="1919233" y="0"/>
                </a:cubicBezTo>
                <a:cubicBezTo>
                  <a:pt x="1998350" y="2104"/>
                  <a:pt x="2094918" y="80357"/>
                  <a:pt x="2092481" y="173248"/>
                </a:cubicBezTo>
                <a:cubicBezTo>
                  <a:pt x="2100503" y="343703"/>
                  <a:pt x="2066723" y="450851"/>
                  <a:pt x="2092481" y="533593"/>
                </a:cubicBezTo>
                <a:cubicBezTo>
                  <a:pt x="2118239" y="616336"/>
                  <a:pt x="2080495" y="743808"/>
                  <a:pt x="2092481" y="866220"/>
                </a:cubicBezTo>
                <a:cubicBezTo>
                  <a:pt x="2079384" y="969800"/>
                  <a:pt x="2000893" y="1052458"/>
                  <a:pt x="1919233" y="1039468"/>
                </a:cubicBezTo>
                <a:cubicBezTo>
                  <a:pt x="1626539" y="1103361"/>
                  <a:pt x="1496601" y="1012737"/>
                  <a:pt x="1319778" y="1039468"/>
                </a:cubicBezTo>
                <a:cubicBezTo>
                  <a:pt x="1142956" y="1066199"/>
                  <a:pt x="978566" y="1032828"/>
                  <a:pt x="720323" y="1039468"/>
                </a:cubicBezTo>
                <a:cubicBezTo>
                  <a:pt x="462080" y="1046108"/>
                  <a:pt x="356243" y="977336"/>
                  <a:pt x="173248" y="1039468"/>
                </a:cubicBezTo>
                <a:cubicBezTo>
                  <a:pt x="63128" y="1028190"/>
                  <a:pt x="-5343" y="971507"/>
                  <a:pt x="0" y="866220"/>
                </a:cubicBezTo>
                <a:cubicBezTo>
                  <a:pt x="-20873" y="732031"/>
                  <a:pt x="19937" y="673397"/>
                  <a:pt x="0" y="526664"/>
                </a:cubicBezTo>
                <a:cubicBezTo>
                  <a:pt x="-19937" y="379931"/>
                  <a:pt x="13504" y="312721"/>
                  <a:pt x="0" y="173248"/>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782587900">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b="1" dirty="0">
                <a:ln w="0"/>
                <a:solidFill>
                  <a:schemeClr val="tx1"/>
                </a:solidFill>
                <a:effectLst>
                  <a:outerShdw blurRad="38100" dist="19050" dir="2700000" algn="tl" rotWithShape="0">
                    <a:schemeClr val="dk1">
                      <a:alpha val="40000"/>
                    </a:schemeClr>
                  </a:outerShdw>
                </a:effectLst>
              </a:rPr>
              <a:t>Supervised Learning</a:t>
            </a:r>
            <a:endParaRPr lang="de-DE" b="1" dirty="0">
              <a:ln w="0"/>
              <a:solidFill>
                <a:schemeClr val="tx1"/>
              </a:solidFill>
              <a:effectLst>
                <a:outerShdw blurRad="38100" dist="19050" dir="2700000" algn="tl" rotWithShape="0">
                  <a:schemeClr val="dk1">
                    <a:alpha val="40000"/>
                  </a:schemeClr>
                </a:outerShdw>
              </a:effectLst>
            </a:endParaRPr>
          </a:p>
        </p:txBody>
      </p:sp>
      <p:sp>
        <p:nvSpPr>
          <p:cNvPr id="16" name="Rectangle: Rounded Corners 15">
            <a:extLst>
              <a:ext uri="{FF2B5EF4-FFF2-40B4-BE49-F238E27FC236}">
                <a16:creationId xmlns:a16="http://schemas.microsoft.com/office/drawing/2014/main" id="{165B7485-2C1D-226D-FEBB-23020885D5F5}"/>
              </a:ext>
            </a:extLst>
          </p:cNvPr>
          <p:cNvSpPr/>
          <p:nvPr/>
        </p:nvSpPr>
        <p:spPr>
          <a:xfrm>
            <a:off x="1787727" y="4387860"/>
            <a:ext cx="1996179" cy="808319"/>
          </a:xfrm>
          <a:custGeom>
            <a:avLst/>
            <a:gdLst>
              <a:gd name="connsiteX0" fmla="*/ 0 w 1996179"/>
              <a:gd name="connsiteY0" fmla="*/ 134723 h 808319"/>
              <a:gd name="connsiteX1" fmla="*/ 134723 w 1996179"/>
              <a:gd name="connsiteY1" fmla="*/ 0 h 808319"/>
              <a:gd name="connsiteX2" fmla="*/ 693033 w 1996179"/>
              <a:gd name="connsiteY2" fmla="*/ 0 h 808319"/>
              <a:gd name="connsiteX3" fmla="*/ 1234076 w 1996179"/>
              <a:gd name="connsiteY3" fmla="*/ 0 h 808319"/>
              <a:gd name="connsiteX4" fmla="*/ 1861456 w 1996179"/>
              <a:gd name="connsiteY4" fmla="*/ 0 h 808319"/>
              <a:gd name="connsiteX5" fmla="*/ 1996179 w 1996179"/>
              <a:gd name="connsiteY5" fmla="*/ 134723 h 808319"/>
              <a:gd name="connsiteX6" fmla="*/ 1996179 w 1996179"/>
              <a:gd name="connsiteY6" fmla="*/ 673596 h 808319"/>
              <a:gd name="connsiteX7" fmla="*/ 1861456 w 1996179"/>
              <a:gd name="connsiteY7" fmla="*/ 808319 h 808319"/>
              <a:gd name="connsiteX8" fmla="*/ 1337680 w 1996179"/>
              <a:gd name="connsiteY8" fmla="*/ 808319 h 808319"/>
              <a:gd name="connsiteX9" fmla="*/ 813905 w 1996179"/>
              <a:gd name="connsiteY9" fmla="*/ 808319 h 808319"/>
              <a:gd name="connsiteX10" fmla="*/ 134723 w 1996179"/>
              <a:gd name="connsiteY10" fmla="*/ 808319 h 808319"/>
              <a:gd name="connsiteX11" fmla="*/ 0 w 1996179"/>
              <a:gd name="connsiteY11" fmla="*/ 673596 h 808319"/>
              <a:gd name="connsiteX12" fmla="*/ 0 w 1996179"/>
              <a:gd name="connsiteY12" fmla="*/ 134723 h 80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6179" h="808319" fill="none" extrusionOk="0">
                <a:moveTo>
                  <a:pt x="0" y="134723"/>
                </a:moveTo>
                <a:cubicBezTo>
                  <a:pt x="-2177" y="58952"/>
                  <a:pt x="70544" y="-15868"/>
                  <a:pt x="134723" y="0"/>
                </a:cubicBezTo>
                <a:cubicBezTo>
                  <a:pt x="304587" y="-50585"/>
                  <a:pt x="494830" y="16910"/>
                  <a:pt x="693033" y="0"/>
                </a:cubicBezTo>
                <a:cubicBezTo>
                  <a:pt x="891236" y="-16910"/>
                  <a:pt x="979462" y="63304"/>
                  <a:pt x="1234076" y="0"/>
                </a:cubicBezTo>
                <a:cubicBezTo>
                  <a:pt x="1488690" y="-63304"/>
                  <a:pt x="1570432" y="52072"/>
                  <a:pt x="1861456" y="0"/>
                </a:cubicBezTo>
                <a:cubicBezTo>
                  <a:pt x="1933037" y="1466"/>
                  <a:pt x="1987340" y="69460"/>
                  <a:pt x="1996179" y="134723"/>
                </a:cubicBezTo>
                <a:cubicBezTo>
                  <a:pt x="2056371" y="331388"/>
                  <a:pt x="1947302" y="503551"/>
                  <a:pt x="1996179" y="673596"/>
                </a:cubicBezTo>
                <a:cubicBezTo>
                  <a:pt x="2007968" y="756952"/>
                  <a:pt x="1937752" y="796870"/>
                  <a:pt x="1861456" y="808319"/>
                </a:cubicBezTo>
                <a:cubicBezTo>
                  <a:pt x="1663121" y="838452"/>
                  <a:pt x="1550798" y="763431"/>
                  <a:pt x="1337680" y="808319"/>
                </a:cubicBezTo>
                <a:cubicBezTo>
                  <a:pt x="1124562" y="853207"/>
                  <a:pt x="931226" y="778342"/>
                  <a:pt x="813905" y="808319"/>
                </a:cubicBezTo>
                <a:cubicBezTo>
                  <a:pt x="696585" y="838296"/>
                  <a:pt x="322864" y="735884"/>
                  <a:pt x="134723" y="808319"/>
                </a:cubicBezTo>
                <a:cubicBezTo>
                  <a:pt x="58799" y="805551"/>
                  <a:pt x="1993" y="747442"/>
                  <a:pt x="0" y="673596"/>
                </a:cubicBezTo>
                <a:cubicBezTo>
                  <a:pt x="-53291" y="525421"/>
                  <a:pt x="58429" y="382611"/>
                  <a:pt x="0" y="134723"/>
                </a:cubicBezTo>
                <a:close/>
              </a:path>
              <a:path w="1996179" h="808319" stroke="0" extrusionOk="0">
                <a:moveTo>
                  <a:pt x="0" y="134723"/>
                </a:moveTo>
                <a:cubicBezTo>
                  <a:pt x="8265" y="69343"/>
                  <a:pt x="57654" y="5324"/>
                  <a:pt x="134723" y="0"/>
                </a:cubicBezTo>
                <a:cubicBezTo>
                  <a:pt x="400355" y="-52132"/>
                  <a:pt x="446550" y="19617"/>
                  <a:pt x="710301" y="0"/>
                </a:cubicBezTo>
                <a:cubicBezTo>
                  <a:pt x="974052" y="-19617"/>
                  <a:pt x="1005897" y="46623"/>
                  <a:pt x="1251344" y="0"/>
                </a:cubicBezTo>
                <a:cubicBezTo>
                  <a:pt x="1496791" y="-46623"/>
                  <a:pt x="1725666" y="43765"/>
                  <a:pt x="1861456" y="0"/>
                </a:cubicBezTo>
                <a:cubicBezTo>
                  <a:pt x="1939355" y="2223"/>
                  <a:pt x="2000215" y="54550"/>
                  <a:pt x="1996179" y="134723"/>
                </a:cubicBezTo>
                <a:cubicBezTo>
                  <a:pt x="2044420" y="250917"/>
                  <a:pt x="1984429" y="496267"/>
                  <a:pt x="1996179" y="673596"/>
                </a:cubicBezTo>
                <a:cubicBezTo>
                  <a:pt x="1975467" y="745435"/>
                  <a:pt x="1936053" y="821921"/>
                  <a:pt x="1861456" y="808319"/>
                </a:cubicBezTo>
                <a:cubicBezTo>
                  <a:pt x="1698295" y="820768"/>
                  <a:pt x="1554260" y="791838"/>
                  <a:pt x="1320413" y="808319"/>
                </a:cubicBezTo>
                <a:cubicBezTo>
                  <a:pt x="1086566" y="824800"/>
                  <a:pt x="917590" y="754245"/>
                  <a:pt x="796637" y="808319"/>
                </a:cubicBezTo>
                <a:cubicBezTo>
                  <a:pt x="675684" y="862393"/>
                  <a:pt x="362301" y="807907"/>
                  <a:pt x="134723" y="808319"/>
                </a:cubicBezTo>
                <a:cubicBezTo>
                  <a:pt x="55170" y="826215"/>
                  <a:pt x="18990" y="751378"/>
                  <a:pt x="0" y="673596"/>
                </a:cubicBezTo>
                <a:cubicBezTo>
                  <a:pt x="-15032" y="453638"/>
                  <a:pt x="55515" y="260188"/>
                  <a:pt x="0" y="134723"/>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1779020504">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b="1" dirty="0">
                <a:ln w="0"/>
                <a:solidFill>
                  <a:schemeClr val="tx1"/>
                </a:solidFill>
                <a:effectLst>
                  <a:outerShdw blurRad="38100" dist="19050" dir="2700000" algn="tl" rotWithShape="0">
                    <a:schemeClr val="dk1">
                      <a:alpha val="40000"/>
                    </a:schemeClr>
                  </a:outerShdw>
                </a:effectLst>
              </a:rPr>
              <a:t>Unsupervised Learning</a:t>
            </a:r>
            <a:endParaRPr lang="de-DE" b="1" dirty="0">
              <a:ln w="0"/>
              <a:solidFill>
                <a:schemeClr val="tx1"/>
              </a:solidFill>
              <a:effectLst>
                <a:outerShdw blurRad="38100" dist="19050" dir="2700000" algn="tl" rotWithShape="0">
                  <a:schemeClr val="dk1">
                    <a:alpha val="40000"/>
                  </a:schemeClr>
                </a:outerShdw>
              </a:effectLst>
            </a:endParaRPr>
          </a:p>
        </p:txBody>
      </p:sp>
      <p:sp>
        <p:nvSpPr>
          <p:cNvPr id="17" name="Rectangle: Rounded Corners 16">
            <a:extLst>
              <a:ext uri="{FF2B5EF4-FFF2-40B4-BE49-F238E27FC236}">
                <a16:creationId xmlns:a16="http://schemas.microsoft.com/office/drawing/2014/main" id="{721DB6C4-88F5-7096-BA32-E0026A426F99}"/>
              </a:ext>
            </a:extLst>
          </p:cNvPr>
          <p:cNvSpPr/>
          <p:nvPr/>
        </p:nvSpPr>
        <p:spPr>
          <a:xfrm>
            <a:off x="7335076" y="4719782"/>
            <a:ext cx="2387497" cy="842574"/>
          </a:xfrm>
          <a:custGeom>
            <a:avLst/>
            <a:gdLst>
              <a:gd name="connsiteX0" fmla="*/ 0 w 2387497"/>
              <a:gd name="connsiteY0" fmla="*/ 140432 h 842574"/>
              <a:gd name="connsiteX1" fmla="*/ 140432 w 2387497"/>
              <a:gd name="connsiteY1" fmla="*/ 0 h 842574"/>
              <a:gd name="connsiteX2" fmla="*/ 603891 w 2387497"/>
              <a:gd name="connsiteY2" fmla="*/ 0 h 842574"/>
              <a:gd name="connsiteX3" fmla="*/ 1151616 w 2387497"/>
              <a:gd name="connsiteY3" fmla="*/ 0 h 842574"/>
              <a:gd name="connsiteX4" fmla="*/ 1636141 w 2387497"/>
              <a:gd name="connsiteY4" fmla="*/ 0 h 842574"/>
              <a:gd name="connsiteX5" fmla="*/ 2247065 w 2387497"/>
              <a:gd name="connsiteY5" fmla="*/ 0 h 842574"/>
              <a:gd name="connsiteX6" fmla="*/ 2387497 w 2387497"/>
              <a:gd name="connsiteY6" fmla="*/ 140432 h 842574"/>
              <a:gd name="connsiteX7" fmla="*/ 2387497 w 2387497"/>
              <a:gd name="connsiteY7" fmla="*/ 702142 h 842574"/>
              <a:gd name="connsiteX8" fmla="*/ 2247065 w 2387497"/>
              <a:gd name="connsiteY8" fmla="*/ 842574 h 842574"/>
              <a:gd name="connsiteX9" fmla="*/ 1678274 w 2387497"/>
              <a:gd name="connsiteY9" fmla="*/ 842574 h 842574"/>
              <a:gd name="connsiteX10" fmla="*/ 1172682 w 2387497"/>
              <a:gd name="connsiteY10" fmla="*/ 842574 h 842574"/>
              <a:gd name="connsiteX11" fmla="*/ 603891 w 2387497"/>
              <a:gd name="connsiteY11" fmla="*/ 842574 h 842574"/>
              <a:gd name="connsiteX12" fmla="*/ 140432 w 2387497"/>
              <a:gd name="connsiteY12" fmla="*/ 842574 h 842574"/>
              <a:gd name="connsiteX13" fmla="*/ 0 w 2387497"/>
              <a:gd name="connsiteY13" fmla="*/ 702142 h 842574"/>
              <a:gd name="connsiteX14" fmla="*/ 0 w 2387497"/>
              <a:gd name="connsiteY14" fmla="*/ 140432 h 84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7497" h="842574" fill="none" extrusionOk="0">
                <a:moveTo>
                  <a:pt x="0" y="140432"/>
                </a:moveTo>
                <a:cubicBezTo>
                  <a:pt x="4307" y="59749"/>
                  <a:pt x="63785" y="5295"/>
                  <a:pt x="140432" y="0"/>
                </a:cubicBezTo>
                <a:cubicBezTo>
                  <a:pt x="289006" y="-26752"/>
                  <a:pt x="488102" y="19215"/>
                  <a:pt x="603891" y="0"/>
                </a:cubicBezTo>
                <a:cubicBezTo>
                  <a:pt x="719680" y="-19215"/>
                  <a:pt x="975337" y="50637"/>
                  <a:pt x="1151616" y="0"/>
                </a:cubicBezTo>
                <a:cubicBezTo>
                  <a:pt x="1327895" y="-50637"/>
                  <a:pt x="1479409" y="12737"/>
                  <a:pt x="1636141" y="0"/>
                </a:cubicBezTo>
                <a:cubicBezTo>
                  <a:pt x="1792874" y="-12737"/>
                  <a:pt x="2029727" y="52175"/>
                  <a:pt x="2247065" y="0"/>
                </a:cubicBezTo>
                <a:cubicBezTo>
                  <a:pt x="2338476" y="10518"/>
                  <a:pt x="2387830" y="60855"/>
                  <a:pt x="2387497" y="140432"/>
                </a:cubicBezTo>
                <a:cubicBezTo>
                  <a:pt x="2432301" y="260385"/>
                  <a:pt x="2340449" y="458196"/>
                  <a:pt x="2387497" y="702142"/>
                </a:cubicBezTo>
                <a:cubicBezTo>
                  <a:pt x="2399765" y="775293"/>
                  <a:pt x="2329615" y="834652"/>
                  <a:pt x="2247065" y="842574"/>
                </a:cubicBezTo>
                <a:cubicBezTo>
                  <a:pt x="1986255" y="894286"/>
                  <a:pt x="1865269" y="788580"/>
                  <a:pt x="1678274" y="842574"/>
                </a:cubicBezTo>
                <a:cubicBezTo>
                  <a:pt x="1491279" y="896568"/>
                  <a:pt x="1372462" y="837031"/>
                  <a:pt x="1172682" y="842574"/>
                </a:cubicBezTo>
                <a:cubicBezTo>
                  <a:pt x="972902" y="848117"/>
                  <a:pt x="754300" y="793984"/>
                  <a:pt x="603891" y="842574"/>
                </a:cubicBezTo>
                <a:cubicBezTo>
                  <a:pt x="453482" y="891164"/>
                  <a:pt x="358987" y="835463"/>
                  <a:pt x="140432" y="842574"/>
                </a:cubicBezTo>
                <a:cubicBezTo>
                  <a:pt x="41084" y="846352"/>
                  <a:pt x="528" y="785773"/>
                  <a:pt x="0" y="702142"/>
                </a:cubicBezTo>
                <a:cubicBezTo>
                  <a:pt x="-41966" y="453761"/>
                  <a:pt x="2424" y="357458"/>
                  <a:pt x="0" y="140432"/>
                </a:cubicBezTo>
                <a:close/>
              </a:path>
              <a:path w="2387497" h="842574" stroke="0" extrusionOk="0">
                <a:moveTo>
                  <a:pt x="0" y="140432"/>
                </a:moveTo>
                <a:cubicBezTo>
                  <a:pt x="13508" y="77624"/>
                  <a:pt x="56908" y="11922"/>
                  <a:pt x="140432" y="0"/>
                </a:cubicBezTo>
                <a:cubicBezTo>
                  <a:pt x="380128" y="-47080"/>
                  <a:pt x="419826" y="29754"/>
                  <a:pt x="667090" y="0"/>
                </a:cubicBezTo>
                <a:cubicBezTo>
                  <a:pt x="914354" y="-29754"/>
                  <a:pt x="960579" y="32817"/>
                  <a:pt x="1151616" y="0"/>
                </a:cubicBezTo>
                <a:cubicBezTo>
                  <a:pt x="1342653" y="-32817"/>
                  <a:pt x="1557457" y="52279"/>
                  <a:pt x="1720407" y="0"/>
                </a:cubicBezTo>
                <a:cubicBezTo>
                  <a:pt x="1883357" y="-52279"/>
                  <a:pt x="2000791" y="11609"/>
                  <a:pt x="2247065" y="0"/>
                </a:cubicBezTo>
                <a:cubicBezTo>
                  <a:pt x="2323608" y="1671"/>
                  <a:pt x="2405294" y="60160"/>
                  <a:pt x="2387497" y="140432"/>
                </a:cubicBezTo>
                <a:cubicBezTo>
                  <a:pt x="2418389" y="416673"/>
                  <a:pt x="2365505" y="588647"/>
                  <a:pt x="2387497" y="702142"/>
                </a:cubicBezTo>
                <a:cubicBezTo>
                  <a:pt x="2392846" y="778509"/>
                  <a:pt x="2315684" y="858356"/>
                  <a:pt x="2247065" y="842574"/>
                </a:cubicBezTo>
                <a:cubicBezTo>
                  <a:pt x="2023513" y="862308"/>
                  <a:pt x="1919209" y="788855"/>
                  <a:pt x="1699340" y="842574"/>
                </a:cubicBezTo>
                <a:cubicBezTo>
                  <a:pt x="1479471" y="896293"/>
                  <a:pt x="1339645" y="792880"/>
                  <a:pt x="1151616" y="842574"/>
                </a:cubicBezTo>
                <a:cubicBezTo>
                  <a:pt x="963587" y="892268"/>
                  <a:pt x="778829" y="836146"/>
                  <a:pt x="624958" y="842574"/>
                </a:cubicBezTo>
                <a:cubicBezTo>
                  <a:pt x="471087" y="849002"/>
                  <a:pt x="247239" y="794433"/>
                  <a:pt x="140432" y="842574"/>
                </a:cubicBezTo>
                <a:cubicBezTo>
                  <a:pt x="63053" y="834583"/>
                  <a:pt x="-4065" y="769634"/>
                  <a:pt x="0" y="702142"/>
                </a:cubicBezTo>
                <a:cubicBezTo>
                  <a:pt x="-31602" y="424025"/>
                  <a:pt x="51985" y="340385"/>
                  <a:pt x="0" y="140432"/>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1779020504">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b="1" dirty="0">
                <a:ln w="0"/>
                <a:solidFill>
                  <a:schemeClr val="tx1"/>
                </a:solidFill>
                <a:effectLst>
                  <a:outerShdw blurRad="38100" dist="19050" dir="2700000" algn="tl" rotWithShape="0">
                    <a:schemeClr val="dk1">
                      <a:alpha val="40000"/>
                    </a:schemeClr>
                  </a:outerShdw>
                </a:effectLst>
              </a:rPr>
              <a:t>Reinforcement Learning</a:t>
            </a:r>
            <a:endParaRPr lang="de-DE" b="1" dirty="0">
              <a:ln w="0"/>
              <a:solidFill>
                <a:schemeClr val="tx1"/>
              </a:solidFill>
              <a:effectLst>
                <a:outerShdw blurRad="38100" dist="19050" dir="2700000" algn="tl" rotWithShape="0">
                  <a:schemeClr val="dk1">
                    <a:alpha val="40000"/>
                  </a:schemeClr>
                </a:outerShdw>
              </a:effectLst>
            </a:endParaRPr>
          </a:p>
        </p:txBody>
      </p:sp>
      <p:sp>
        <p:nvSpPr>
          <p:cNvPr id="19" name="Hexagon 18">
            <a:extLst>
              <a:ext uri="{FF2B5EF4-FFF2-40B4-BE49-F238E27FC236}">
                <a16:creationId xmlns:a16="http://schemas.microsoft.com/office/drawing/2014/main" id="{7811D526-9D66-3F5F-3315-B7F20326DE1C}"/>
              </a:ext>
            </a:extLst>
          </p:cNvPr>
          <p:cNvSpPr/>
          <p:nvPr/>
        </p:nvSpPr>
        <p:spPr>
          <a:xfrm>
            <a:off x="6193942" y="1667889"/>
            <a:ext cx="1797438" cy="410284"/>
          </a:xfrm>
          <a:custGeom>
            <a:avLst/>
            <a:gdLst>
              <a:gd name="connsiteX0" fmla="*/ 0 w 1797438"/>
              <a:gd name="connsiteY0" fmla="*/ 205142 h 410284"/>
              <a:gd name="connsiteX1" fmla="*/ 102571 w 1797438"/>
              <a:gd name="connsiteY1" fmla="*/ 0 h 410284"/>
              <a:gd name="connsiteX2" fmla="*/ 585567 w 1797438"/>
              <a:gd name="connsiteY2" fmla="*/ 0 h 410284"/>
              <a:gd name="connsiteX3" fmla="*/ 1148179 w 1797438"/>
              <a:gd name="connsiteY3" fmla="*/ 0 h 410284"/>
              <a:gd name="connsiteX4" fmla="*/ 1694867 w 1797438"/>
              <a:gd name="connsiteY4" fmla="*/ 0 h 410284"/>
              <a:gd name="connsiteX5" fmla="*/ 1797438 w 1797438"/>
              <a:gd name="connsiteY5" fmla="*/ 205142 h 410284"/>
              <a:gd name="connsiteX6" fmla="*/ 1694867 w 1797438"/>
              <a:gd name="connsiteY6" fmla="*/ 410284 h 410284"/>
              <a:gd name="connsiteX7" fmla="*/ 1180025 w 1797438"/>
              <a:gd name="connsiteY7" fmla="*/ 410284 h 410284"/>
              <a:gd name="connsiteX8" fmla="*/ 649259 w 1797438"/>
              <a:gd name="connsiteY8" fmla="*/ 410284 h 410284"/>
              <a:gd name="connsiteX9" fmla="*/ 102571 w 1797438"/>
              <a:gd name="connsiteY9" fmla="*/ 410284 h 410284"/>
              <a:gd name="connsiteX10" fmla="*/ 0 w 1797438"/>
              <a:gd name="connsiteY10" fmla="*/ 205142 h 41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7438" h="410284" fill="none" extrusionOk="0">
                <a:moveTo>
                  <a:pt x="0" y="205142"/>
                </a:moveTo>
                <a:cubicBezTo>
                  <a:pt x="20365" y="126819"/>
                  <a:pt x="72386" y="80620"/>
                  <a:pt x="102571" y="0"/>
                </a:cubicBezTo>
                <a:cubicBezTo>
                  <a:pt x="338428" y="-26490"/>
                  <a:pt x="401555" y="43504"/>
                  <a:pt x="585567" y="0"/>
                </a:cubicBezTo>
                <a:cubicBezTo>
                  <a:pt x="769579" y="-43504"/>
                  <a:pt x="946866" y="15527"/>
                  <a:pt x="1148179" y="0"/>
                </a:cubicBezTo>
                <a:cubicBezTo>
                  <a:pt x="1349492" y="-15527"/>
                  <a:pt x="1473170" y="8230"/>
                  <a:pt x="1694867" y="0"/>
                </a:cubicBezTo>
                <a:cubicBezTo>
                  <a:pt x="1737325" y="56080"/>
                  <a:pt x="1729029" y="116741"/>
                  <a:pt x="1797438" y="205142"/>
                </a:cubicBezTo>
                <a:cubicBezTo>
                  <a:pt x="1779756" y="275400"/>
                  <a:pt x="1703270" y="341544"/>
                  <a:pt x="1694867" y="410284"/>
                </a:cubicBezTo>
                <a:cubicBezTo>
                  <a:pt x="1555695" y="414061"/>
                  <a:pt x="1397662" y="397163"/>
                  <a:pt x="1180025" y="410284"/>
                </a:cubicBezTo>
                <a:cubicBezTo>
                  <a:pt x="962388" y="423405"/>
                  <a:pt x="865669" y="367463"/>
                  <a:pt x="649259" y="410284"/>
                </a:cubicBezTo>
                <a:cubicBezTo>
                  <a:pt x="432849" y="453105"/>
                  <a:pt x="327064" y="409601"/>
                  <a:pt x="102571" y="410284"/>
                </a:cubicBezTo>
                <a:cubicBezTo>
                  <a:pt x="55708" y="356524"/>
                  <a:pt x="53682" y="254623"/>
                  <a:pt x="0" y="205142"/>
                </a:cubicBezTo>
                <a:close/>
              </a:path>
              <a:path w="1797438" h="410284" stroke="0" extrusionOk="0">
                <a:moveTo>
                  <a:pt x="0" y="205142"/>
                </a:moveTo>
                <a:cubicBezTo>
                  <a:pt x="29497" y="134299"/>
                  <a:pt x="86738" y="49785"/>
                  <a:pt x="102571" y="0"/>
                </a:cubicBezTo>
                <a:cubicBezTo>
                  <a:pt x="248916" y="-51908"/>
                  <a:pt x="487459" y="36922"/>
                  <a:pt x="617413" y="0"/>
                </a:cubicBezTo>
                <a:cubicBezTo>
                  <a:pt x="747367" y="-36922"/>
                  <a:pt x="977793" y="52598"/>
                  <a:pt x="1132256" y="0"/>
                </a:cubicBezTo>
                <a:cubicBezTo>
                  <a:pt x="1286719" y="-52598"/>
                  <a:pt x="1490367" y="65886"/>
                  <a:pt x="1694867" y="0"/>
                </a:cubicBezTo>
                <a:cubicBezTo>
                  <a:pt x="1736925" y="72742"/>
                  <a:pt x="1745939" y="137528"/>
                  <a:pt x="1797438" y="205142"/>
                </a:cubicBezTo>
                <a:cubicBezTo>
                  <a:pt x="1791250" y="278166"/>
                  <a:pt x="1705486" y="341036"/>
                  <a:pt x="1694867" y="410284"/>
                </a:cubicBezTo>
                <a:cubicBezTo>
                  <a:pt x="1571301" y="419169"/>
                  <a:pt x="1360103" y="372984"/>
                  <a:pt x="1180025" y="410284"/>
                </a:cubicBezTo>
                <a:cubicBezTo>
                  <a:pt x="999947" y="447584"/>
                  <a:pt x="842636" y="362847"/>
                  <a:pt x="649259" y="410284"/>
                </a:cubicBezTo>
                <a:cubicBezTo>
                  <a:pt x="455882" y="457721"/>
                  <a:pt x="247688" y="379333"/>
                  <a:pt x="102571" y="410284"/>
                </a:cubicBezTo>
                <a:cubicBezTo>
                  <a:pt x="45967" y="330892"/>
                  <a:pt x="61410" y="295703"/>
                  <a:pt x="0" y="205142"/>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Classification</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20" name="Hexagon 19">
            <a:extLst>
              <a:ext uri="{FF2B5EF4-FFF2-40B4-BE49-F238E27FC236}">
                <a16:creationId xmlns:a16="http://schemas.microsoft.com/office/drawing/2014/main" id="{5B97634D-B32A-BBEB-53D8-10486B327F1B}"/>
              </a:ext>
            </a:extLst>
          </p:cNvPr>
          <p:cNvSpPr/>
          <p:nvPr/>
        </p:nvSpPr>
        <p:spPr>
          <a:xfrm>
            <a:off x="425292" y="1795436"/>
            <a:ext cx="1797438" cy="410284"/>
          </a:xfrm>
          <a:custGeom>
            <a:avLst/>
            <a:gdLst>
              <a:gd name="connsiteX0" fmla="*/ 0 w 1797438"/>
              <a:gd name="connsiteY0" fmla="*/ 205142 h 410284"/>
              <a:gd name="connsiteX1" fmla="*/ 102571 w 1797438"/>
              <a:gd name="connsiteY1" fmla="*/ 0 h 410284"/>
              <a:gd name="connsiteX2" fmla="*/ 585567 w 1797438"/>
              <a:gd name="connsiteY2" fmla="*/ 0 h 410284"/>
              <a:gd name="connsiteX3" fmla="*/ 1148179 w 1797438"/>
              <a:gd name="connsiteY3" fmla="*/ 0 h 410284"/>
              <a:gd name="connsiteX4" fmla="*/ 1694867 w 1797438"/>
              <a:gd name="connsiteY4" fmla="*/ 0 h 410284"/>
              <a:gd name="connsiteX5" fmla="*/ 1797438 w 1797438"/>
              <a:gd name="connsiteY5" fmla="*/ 205142 h 410284"/>
              <a:gd name="connsiteX6" fmla="*/ 1694867 w 1797438"/>
              <a:gd name="connsiteY6" fmla="*/ 410284 h 410284"/>
              <a:gd name="connsiteX7" fmla="*/ 1180025 w 1797438"/>
              <a:gd name="connsiteY7" fmla="*/ 410284 h 410284"/>
              <a:gd name="connsiteX8" fmla="*/ 649259 w 1797438"/>
              <a:gd name="connsiteY8" fmla="*/ 410284 h 410284"/>
              <a:gd name="connsiteX9" fmla="*/ 102571 w 1797438"/>
              <a:gd name="connsiteY9" fmla="*/ 410284 h 410284"/>
              <a:gd name="connsiteX10" fmla="*/ 0 w 1797438"/>
              <a:gd name="connsiteY10" fmla="*/ 205142 h 41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7438" h="410284" fill="none" extrusionOk="0">
                <a:moveTo>
                  <a:pt x="0" y="205142"/>
                </a:moveTo>
                <a:cubicBezTo>
                  <a:pt x="20365" y="126819"/>
                  <a:pt x="72386" y="80620"/>
                  <a:pt x="102571" y="0"/>
                </a:cubicBezTo>
                <a:cubicBezTo>
                  <a:pt x="338428" y="-26490"/>
                  <a:pt x="401555" y="43504"/>
                  <a:pt x="585567" y="0"/>
                </a:cubicBezTo>
                <a:cubicBezTo>
                  <a:pt x="769579" y="-43504"/>
                  <a:pt x="946866" y="15527"/>
                  <a:pt x="1148179" y="0"/>
                </a:cubicBezTo>
                <a:cubicBezTo>
                  <a:pt x="1349492" y="-15527"/>
                  <a:pt x="1473170" y="8230"/>
                  <a:pt x="1694867" y="0"/>
                </a:cubicBezTo>
                <a:cubicBezTo>
                  <a:pt x="1737325" y="56080"/>
                  <a:pt x="1729029" y="116741"/>
                  <a:pt x="1797438" y="205142"/>
                </a:cubicBezTo>
                <a:cubicBezTo>
                  <a:pt x="1779756" y="275400"/>
                  <a:pt x="1703270" y="341544"/>
                  <a:pt x="1694867" y="410284"/>
                </a:cubicBezTo>
                <a:cubicBezTo>
                  <a:pt x="1555695" y="414061"/>
                  <a:pt x="1397662" y="397163"/>
                  <a:pt x="1180025" y="410284"/>
                </a:cubicBezTo>
                <a:cubicBezTo>
                  <a:pt x="962388" y="423405"/>
                  <a:pt x="865669" y="367463"/>
                  <a:pt x="649259" y="410284"/>
                </a:cubicBezTo>
                <a:cubicBezTo>
                  <a:pt x="432849" y="453105"/>
                  <a:pt x="327064" y="409601"/>
                  <a:pt x="102571" y="410284"/>
                </a:cubicBezTo>
                <a:cubicBezTo>
                  <a:pt x="55708" y="356524"/>
                  <a:pt x="53682" y="254623"/>
                  <a:pt x="0" y="205142"/>
                </a:cubicBezTo>
                <a:close/>
              </a:path>
              <a:path w="1797438" h="410284" stroke="0" extrusionOk="0">
                <a:moveTo>
                  <a:pt x="0" y="205142"/>
                </a:moveTo>
                <a:cubicBezTo>
                  <a:pt x="29497" y="134299"/>
                  <a:pt x="86738" y="49785"/>
                  <a:pt x="102571" y="0"/>
                </a:cubicBezTo>
                <a:cubicBezTo>
                  <a:pt x="248916" y="-51908"/>
                  <a:pt x="487459" y="36922"/>
                  <a:pt x="617413" y="0"/>
                </a:cubicBezTo>
                <a:cubicBezTo>
                  <a:pt x="747367" y="-36922"/>
                  <a:pt x="977793" y="52598"/>
                  <a:pt x="1132256" y="0"/>
                </a:cubicBezTo>
                <a:cubicBezTo>
                  <a:pt x="1286719" y="-52598"/>
                  <a:pt x="1490367" y="65886"/>
                  <a:pt x="1694867" y="0"/>
                </a:cubicBezTo>
                <a:cubicBezTo>
                  <a:pt x="1736925" y="72742"/>
                  <a:pt x="1745939" y="137528"/>
                  <a:pt x="1797438" y="205142"/>
                </a:cubicBezTo>
                <a:cubicBezTo>
                  <a:pt x="1791250" y="278166"/>
                  <a:pt x="1705486" y="341036"/>
                  <a:pt x="1694867" y="410284"/>
                </a:cubicBezTo>
                <a:cubicBezTo>
                  <a:pt x="1571301" y="419169"/>
                  <a:pt x="1360103" y="372984"/>
                  <a:pt x="1180025" y="410284"/>
                </a:cubicBezTo>
                <a:cubicBezTo>
                  <a:pt x="999947" y="447584"/>
                  <a:pt x="842636" y="362847"/>
                  <a:pt x="649259" y="410284"/>
                </a:cubicBezTo>
                <a:cubicBezTo>
                  <a:pt x="455882" y="457721"/>
                  <a:pt x="247688" y="379333"/>
                  <a:pt x="102571" y="410284"/>
                </a:cubicBezTo>
                <a:cubicBezTo>
                  <a:pt x="45967" y="330892"/>
                  <a:pt x="61410" y="295703"/>
                  <a:pt x="0" y="205142"/>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Regression</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18" name="Hexagon 17">
            <a:extLst>
              <a:ext uri="{FF2B5EF4-FFF2-40B4-BE49-F238E27FC236}">
                <a16:creationId xmlns:a16="http://schemas.microsoft.com/office/drawing/2014/main" id="{8EA99D7F-E4C5-93EC-E38A-AA26CF9462F8}"/>
              </a:ext>
            </a:extLst>
          </p:cNvPr>
          <p:cNvSpPr/>
          <p:nvPr/>
        </p:nvSpPr>
        <p:spPr>
          <a:xfrm>
            <a:off x="3020427" y="5330558"/>
            <a:ext cx="1553741" cy="410284"/>
          </a:xfrm>
          <a:custGeom>
            <a:avLst/>
            <a:gdLst>
              <a:gd name="connsiteX0" fmla="*/ 0 w 1553741"/>
              <a:gd name="connsiteY0" fmla="*/ 205142 h 410284"/>
              <a:gd name="connsiteX1" fmla="*/ 102571 w 1553741"/>
              <a:gd name="connsiteY1" fmla="*/ 0 h 410284"/>
              <a:gd name="connsiteX2" fmla="*/ 511646 w 1553741"/>
              <a:gd name="connsiteY2" fmla="*/ 0 h 410284"/>
              <a:gd name="connsiteX3" fmla="*/ 988151 w 1553741"/>
              <a:gd name="connsiteY3" fmla="*/ 0 h 410284"/>
              <a:gd name="connsiteX4" fmla="*/ 1451170 w 1553741"/>
              <a:gd name="connsiteY4" fmla="*/ 0 h 410284"/>
              <a:gd name="connsiteX5" fmla="*/ 1553741 w 1553741"/>
              <a:gd name="connsiteY5" fmla="*/ 205142 h 410284"/>
              <a:gd name="connsiteX6" fmla="*/ 1451170 w 1553741"/>
              <a:gd name="connsiteY6" fmla="*/ 410284 h 410284"/>
              <a:gd name="connsiteX7" fmla="*/ 1015123 w 1553741"/>
              <a:gd name="connsiteY7" fmla="*/ 410284 h 410284"/>
              <a:gd name="connsiteX8" fmla="*/ 565590 w 1553741"/>
              <a:gd name="connsiteY8" fmla="*/ 410284 h 410284"/>
              <a:gd name="connsiteX9" fmla="*/ 102571 w 1553741"/>
              <a:gd name="connsiteY9" fmla="*/ 410284 h 410284"/>
              <a:gd name="connsiteX10" fmla="*/ 0 w 1553741"/>
              <a:gd name="connsiteY10" fmla="*/ 205142 h 41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3741" h="410284" fill="none" extrusionOk="0">
                <a:moveTo>
                  <a:pt x="0" y="205142"/>
                </a:moveTo>
                <a:cubicBezTo>
                  <a:pt x="20365" y="126819"/>
                  <a:pt x="72386" y="80620"/>
                  <a:pt x="102571" y="0"/>
                </a:cubicBezTo>
                <a:cubicBezTo>
                  <a:pt x="192825" y="-41914"/>
                  <a:pt x="307154" y="17941"/>
                  <a:pt x="511646" y="0"/>
                </a:cubicBezTo>
                <a:cubicBezTo>
                  <a:pt x="716138" y="-17941"/>
                  <a:pt x="861585" y="21371"/>
                  <a:pt x="988151" y="0"/>
                </a:cubicBezTo>
                <a:cubicBezTo>
                  <a:pt x="1114717" y="-21371"/>
                  <a:pt x="1283605" y="4719"/>
                  <a:pt x="1451170" y="0"/>
                </a:cubicBezTo>
                <a:cubicBezTo>
                  <a:pt x="1493628" y="56080"/>
                  <a:pt x="1485332" y="116741"/>
                  <a:pt x="1553741" y="205142"/>
                </a:cubicBezTo>
                <a:cubicBezTo>
                  <a:pt x="1536059" y="275400"/>
                  <a:pt x="1459573" y="341544"/>
                  <a:pt x="1451170" y="410284"/>
                </a:cubicBezTo>
                <a:cubicBezTo>
                  <a:pt x="1288525" y="423883"/>
                  <a:pt x="1161809" y="358020"/>
                  <a:pt x="1015123" y="410284"/>
                </a:cubicBezTo>
                <a:cubicBezTo>
                  <a:pt x="868437" y="462548"/>
                  <a:pt x="723084" y="389995"/>
                  <a:pt x="565590" y="410284"/>
                </a:cubicBezTo>
                <a:cubicBezTo>
                  <a:pt x="408096" y="430573"/>
                  <a:pt x="247139" y="379854"/>
                  <a:pt x="102571" y="410284"/>
                </a:cubicBezTo>
                <a:cubicBezTo>
                  <a:pt x="55708" y="356524"/>
                  <a:pt x="53682" y="254623"/>
                  <a:pt x="0" y="205142"/>
                </a:cubicBezTo>
                <a:close/>
              </a:path>
              <a:path w="1553741" h="410284" stroke="0" extrusionOk="0">
                <a:moveTo>
                  <a:pt x="0" y="205142"/>
                </a:moveTo>
                <a:cubicBezTo>
                  <a:pt x="29497" y="134299"/>
                  <a:pt x="86738" y="49785"/>
                  <a:pt x="102571" y="0"/>
                </a:cubicBezTo>
                <a:cubicBezTo>
                  <a:pt x="296464" y="-14909"/>
                  <a:pt x="365476" y="866"/>
                  <a:pt x="538618" y="0"/>
                </a:cubicBezTo>
                <a:cubicBezTo>
                  <a:pt x="711760" y="-866"/>
                  <a:pt x="758778" y="41153"/>
                  <a:pt x="974665" y="0"/>
                </a:cubicBezTo>
                <a:cubicBezTo>
                  <a:pt x="1190552" y="-41153"/>
                  <a:pt x="1301680" y="17726"/>
                  <a:pt x="1451170" y="0"/>
                </a:cubicBezTo>
                <a:cubicBezTo>
                  <a:pt x="1493228" y="72742"/>
                  <a:pt x="1502242" y="137528"/>
                  <a:pt x="1553741" y="205142"/>
                </a:cubicBezTo>
                <a:cubicBezTo>
                  <a:pt x="1547553" y="278166"/>
                  <a:pt x="1461789" y="341036"/>
                  <a:pt x="1451170" y="410284"/>
                </a:cubicBezTo>
                <a:cubicBezTo>
                  <a:pt x="1343358" y="442999"/>
                  <a:pt x="1118979" y="387956"/>
                  <a:pt x="1015123" y="410284"/>
                </a:cubicBezTo>
                <a:cubicBezTo>
                  <a:pt x="911267" y="432612"/>
                  <a:pt x="775683" y="381408"/>
                  <a:pt x="565590" y="410284"/>
                </a:cubicBezTo>
                <a:cubicBezTo>
                  <a:pt x="355497" y="439160"/>
                  <a:pt x="264801" y="362397"/>
                  <a:pt x="102571" y="410284"/>
                </a:cubicBezTo>
                <a:cubicBezTo>
                  <a:pt x="45967" y="330892"/>
                  <a:pt x="61410" y="295703"/>
                  <a:pt x="0" y="205142"/>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Clustering</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21" name="Hexagon 20">
            <a:extLst>
              <a:ext uri="{FF2B5EF4-FFF2-40B4-BE49-F238E27FC236}">
                <a16:creationId xmlns:a16="http://schemas.microsoft.com/office/drawing/2014/main" id="{35B9E45C-3783-B022-9EEF-5751AB75BED4}"/>
              </a:ext>
            </a:extLst>
          </p:cNvPr>
          <p:cNvSpPr/>
          <p:nvPr/>
        </p:nvSpPr>
        <p:spPr>
          <a:xfrm>
            <a:off x="494581" y="5341759"/>
            <a:ext cx="1993471" cy="646411"/>
          </a:xfrm>
          <a:custGeom>
            <a:avLst/>
            <a:gdLst>
              <a:gd name="connsiteX0" fmla="*/ 0 w 1993471"/>
              <a:gd name="connsiteY0" fmla="*/ 323206 h 646411"/>
              <a:gd name="connsiteX1" fmla="*/ 161603 w 1993471"/>
              <a:gd name="connsiteY1" fmla="*/ 0 h 646411"/>
              <a:gd name="connsiteX2" fmla="*/ 668250 w 1993471"/>
              <a:gd name="connsiteY2" fmla="*/ 0 h 646411"/>
              <a:gd name="connsiteX3" fmla="*/ 1258410 w 1993471"/>
              <a:gd name="connsiteY3" fmla="*/ 0 h 646411"/>
              <a:gd name="connsiteX4" fmla="*/ 1831868 w 1993471"/>
              <a:gd name="connsiteY4" fmla="*/ 0 h 646411"/>
              <a:gd name="connsiteX5" fmla="*/ 1993471 w 1993471"/>
              <a:gd name="connsiteY5" fmla="*/ 323206 h 646411"/>
              <a:gd name="connsiteX6" fmla="*/ 1831868 w 1993471"/>
              <a:gd name="connsiteY6" fmla="*/ 646411 h 646411"/>
              <a:gd name="connsiteX7" fmla="*/ 1291816 w 1993471"/>
              <a:gd name="connsiteY7" fmla="*/ 646411 h 646411"/>
              <a:gd name="connsiteX8" fmla="*/ 735061 w 1993471"/>
              <a:gd name="connsiteY8" fmla="*/ 646411 h 646411"/>
              <a:gd name="connsiteX9" fmla="*/ 161603 w 1993471"/>
              <a:gd name="connsiteY9" fmla="*/ 646411 h 646411"/>
              <a:gd name="connsiteX10" fmla="*/ 0 w 1993471"/>
              <a:gd name="connsiteY10" fmla="*/ 323206 h 64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3471" h="646411" fill="none" extrusionOk="0">
                <a:moveTo>
                  <a:pt x="0" y="323206"/>
                </a:moveTo>
                <a:cubicBezTo>
                  <a:pt x="22603" y="196770"/>
                  <a:pt x="97617" y="132392"/>
                  <a:pt x="161603" y="0"/>
                </a:cubicBezTo>
                <a:cubicBezTo>
                  <a:pt x="288277" y="-39753"/>
                  <a:pt x="540222" y="29807"/>
                  <a:pt x="668250" y="0"/>
                </a:cubicBezTo>
                <a:cubicBezTo>
                  <a:pt x="796278" y="-29807"/>
                  <a:pt x="981149" y="23875"/>
                  <a:pt x="1258410" y="0"/>
                </a:cubicBezTo>
                <a:cubicBezTo>
                  <a:pt x="1535671" y="-23875"/>
                  <a:pt x="1693054" y="27505"/>
                  <a:pt x="1831868" y="0"/>
                </a:cubicBezTo>
                <a:cubicBezTo>
                  <a:pt x="1902616" y="102557"/>
                  <a:pt x="1889836" y="183482"/>
                  <a:pt x="1993471" y="323206"/>
                </a:cubicBezTo>
                <a:cubicBezTo>
                  <a:pt x="1950370" y="429606"/>
                  <a:pt x="1847792" y="556280"/>
                  <a:pt x="1831868" y="646411"/>
                </a:cubicBezTo>
                <a:cubicBezTo>
                  <a:pt x="1666912" y="670030"/>
                  <a:pt x="1403943" y="602613"/>
                  <a:pt x="1291816" y="646411"/>
                </a:cubicBezTo>
                <a:cubicBezTo>
                  <a:pt x="1179689" y="690209"/>
                  <a:pt x="906515" y="636664"/>
                  <a:pt x="735061" y="646411"/>
                </a:cubicBezTo>
                <a:cubicBezTo>
                  <a:pt x="563607" y="656158"/>
                  <a:pt x="301376" y="596215"/>
                  <a:pt x="161603" y="646411"/>
                </a:cubicBezTo>
                <a:cubicBezTo>
                  <a:pt x="104096" y="542024"/>
                  <a:pt x="64310" y="446859"/>
                  <a:pt x="0" y="323206"/>
                </a:cubicBezTo>
                <a:close/>
              </a:path>
              <a:path w="1993471" h="646411" stroke="0" extrusionOk="0">
                <a:moveTo>
                  <a:pt x="0" y="323206"/>
                </a:moveTo>
                <a:cubicBezTo>
                  <a:pt x="75609" y="162957"/>
                  <a:pt x="124954" y="124728"/>
                  <a:pt x="161603" y="0"/>
                </a:cubicBezTo>
                <a:cubicBezTo>
                  <a:pt x="331201" y="-50125"/>
                  <a:pt x="498284" y="7817"/>
                  <a:pt x="701655" y="0"/>
                </a:cubicBezTo>
                <a:cubicBezTo>
                  <a:pt x="905026" y="-7817"/>
                  <a:pt x="1043157" y="64451"/>
                  <a:pt x="1241708" y="0"/>
                </a:cubicBezTo>
                <a:cubicBezTo>
                  <a:pt x="1440259" y="-64451"/>
                  <a:pt x="1680080" y="21472"/>
                  <a:pt x="1831868" y="0"/>
                </a:cubicBezTo>
                <a:cubicBezTo>
                  <a:pt x="1913907" y="85622"/>
                  <a:pt x="1885538" y="176205"/>
                  <a:pt x="1993471" y="323206"/>
                </a:cubicBezTo>
                <a:cubicBezTo>
                  <a:pt x="1980603" y="415137"/>
                  <a:pt x="1841549" y="566529"/>
                  <a:pt x="1831868" y="646411"/>
                </a:cubicBezTo>
                <a:cubicBezTo>
                  <a:pt x="1621890" y="651709"/>
                  <a:pt x="1417976" y="590324"/>
                  <a:pt x="1291816" y="646411"/>
                </a:cubicBezTo>
                <a:cubicBezTo>
                  <a:pt x="1165656" y="702498"/>
                  <a:pt x="917856" y="619644"/>
                  <a:pt x="735061" y="646411"/>
                </a:cubicBezTo>
                <a:cubicBezTo>
                  <a:pt x="552267" y="673178"/>
                  <a:pt x="401966" y="624507"/>
                  <a:pt x="161603" y="646411"/>
                </a:cubicBezTo>
                <a:cubicBezTo>
                  <a:pt x="83107" y="552256"/>
                  <a:pt x="75241" y="399420"/>
                  <a:pt x="0" y="323206"/>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Dimensionality Reduction</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23" name="Hexagon 22">
            <a:extLst>
              <a:ext uri="{FF2B5EF4-FFF2-40B4-BE49-F238E27FC236}">
                <a16:creationId xmlns:a16="http://schemas.microsoft.com/office/drawing/2014/main" id="{52F831C4-9A24-4295-9416-8665C2FD7AA7}"/>
              </a:ext>
            </a:extLst>
          </p:cNvPr>
          <p:cNvSpPr/>
          <p:nvPr/>
        </p:nvSpPr>
        <p:spPr>
          <a:xfrm>
            <a:off x="6143408" y="5642726"/>
            <a:ext cx="2221562" cy="605531"/>
          </a:xfrm>
          <a:custGeom>
            <a:avLst/>
            <a:gdLst>
              <a:gd name="connsiteX0" fmla="*/ 0 w 2221562"/>
              <a:gd name="connsiteY0" fmla="*/ 302766 h 605531"/>
              <a:gd name="connsiteX1" fmla="*/ 151383 w 2221562"/>
              <a:gd name="connsiteY1" fmla="*/ 0 h 605531"/>
              <a:gd name="connsiteX2" fmla="*/ 650270 w 2221562"/>
              <a:gd name="connsiteY2" fmla="*/ 0 h 605531"/>
              <a:gd name="connsiteX3" fmla="*/ 1072405 w 2221562"/>
              <a:gd name="connsiteY3" fmla="*/ 0 h 605531"/>
              <a:gd name="connsiteX4" fmla="*/ 1590480 w 2221562"/>
              <a:gd name="connsiteY4" fmla="*/ 0 h 605531"/>
              <a:gd name="connsiteX5" fmla="*/ 2070179 w 2221562"/>
              <a:gd name="connsiteY5" fmla="*/ 0 h 605531"/>
              <a:gd name="connsiteX6" fmla="*/ 2221562 w 2221562"/>
              <a:gd name="connsiteY6" fmla="*/ 302766 h 605531"/>
              <a:gd name="connsiteX7" fmla="*/ 2070179 w 2221562"/>
              <a:gd name="connsiteY7" fmla="*/ 605531 h 605531"/>
              <a:gd name="connsiteX8" fmla="*/ 1571292 w 2221562"/>
              <a:gd name="connsiteY8" fmla="*/ 605531 h 605531"/>
              <a:gd name="connsiteX9" fmla="*/ 1149157 w 2221562"/>
              <a:gd name="connsiteY9" fmla="*/ 605531 h 605531"/>
              <a:gd name="connsiteX10" fmla="*/ 650270 w 2221562"/>
              <a:gd name="connsiteY10" fmla="*/ 605531 h 605531"/>
              <a:gd name="connsiteX11" fmla="*/ 151383 w 2221562"/>
              <a:gd name="connsiteY11" fmla="*/ 605531 h 605531"/>
              <a:gd name="connsiteX12" fmla="*/ 0 w 2221562"/>
              <a:gd name="connsiteY12" fmla="*/ 302766 h 60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1562" h="605531" fill="none" extrusionOk="0">
                <a:moveTo>
                  <a:pt x="0" y="302766"/>
                </a:moveTo>
                <a:cubicBezTo>
                  <a:pt x="52644" y="192344"/>
                  <a:pt x="110143" y="93141"/>
                  <a:pt x="151383" y="0"/>
                </a:cubicBezTo>
                <a:cubicBezTo>
                  <a:pt x="267997" y="-12635"/>
                  <a:pt x="401014" y="15471"/>
                  <a:pt x="650270" y="0"/>
                </a:cubicBezTo>
                <a:cubicBezTo>
                  <a:pt x="899526" y="-15471"/>
                  <a:pt x="862343" y="29501"/>
                  <a:pt x="1072405" y="0"/>
                </a:cubicBezTo>
                <a:cubicBezTo>
                  <a:pt x="1282468" y="-29501"/>
                  <a:pt x="1424123" y="11771"/>
                  <a:pt x="1590480" y="0"/>
                </a:cubicBezTo>
                <a:cubicBezTo>
                  <a:pt x="1756838" y="-11771"/>
                  <a:pt x="1956354" y="53741"/>
                  <a:pt x="2070179" y="0"/>
                </a:cubicBezTo>
                <a:cubicBezTo>
                  <a:pt x="2151205" y="129716"/>
                  <a:pt x="2147993" y="158958"/>
                  <a:pt x="2221562" y="302766"/>
                </a:cubicBezTo>
                <a:cubicBezTo>
                  <a:pt x="2201985" y="375911"/>
                  <a:pt x="2118770" y="498526"/>
                  <a:pt x="2070179" y="605531"/>
                </a:cubicBezTo>
                <a:cubicBezTo>
                  <a:pt x="1921367" y="647216"/>
                  <a:pt x="1686662" y="589101"/>
                  <a:pt x="1571292" y="605531"/>
                </a:cubicBezTo>
                <a:cubicBezTo>
                  <a:pt x="1455922" y="621961"/>
                  <a:pt x="1312642" y="560929"/>
                  <a:pt x="1149157" y="605531"/>
                </a:cubicBezTo>
                <a:cubicBezTo>
                  <a:pt x="985672" y="650133"/>
                  <a:pt x="785262" y="556351"/>
                  <a:pt x="650270" y="605531"/>
                </a:cubicBezTo>
                <a:cubicBezTo>
                  <a:pt x="515278" y="654711"/>
                  <a:pt x="388261" y="592030"/>
                  <a:pt x="151383" y="605531"/>
                </a:cubicBezTo>
                <a:cubicBezTo>
                  <a:pt x="89837" y="502444"/>
                  <a:pt x="71064" y="396128"/>
                  <a:pt x="0" y="302766"/>
                </a:cubicBezTo>
                <a:close/>
              </a:path>
              <a:path w="2221562" h="605531" stroke="0" extrusionOk="0">
                <a:moveTo>
                  <a:pt x="0" y="302766"/>
                </a:moveTo>
                <a:cubicBezTo>
                  <a:pt x="62664" y="155528"/>
                  <a:pt x="88051" y="141023"/>
                  <a:pt x="151383" y="0"/>
                </a:cubicBezTo>
                <a:cubicBezTo>
                  <a:pt x="275000" y="-43232"/>
                  <a:pt x="495101" y="3529"/>
                  <a:pt x="611894" y="0"/>
                </a:cubicBezTo>
                <a:cubicBezTo>
                  <a:pt x="728687" y="-3529"/>
                  <a:pt x="940254" y="36797"/>
                  <a:pt x="1072405" y="0"/>
                </a:cubicBezTo>
                <a:cubicBezTo>
                  <a:pt x="1204556" y="-36797"/>
                  <a:pt x="1343365" y="48698"/>
                  <a:pt x="1571292" y="0"/>
                </a:cubicBezTo>
                <a:cubicBezTo>
                  <a:pt x="1799219" y="-48698"/>
                  <a:pt x="1839160" y="29786"/>
                  <a:pt x="2070179" y="0"/>
                </a:cubicBezTo>
                <a:cubicBezTo>
                  <a:pt x="2146486" y="134871"/>
                  <a:pt x="2162890" y="252174"/>
                  <a:pt x="2221562" y="302766"/>
                </a:cubicBezTo>
                <a:cubicBezTo>
                  <a:pt x="2176646" y="393478"/>
                  <a:pt x="2103770" y="493143"/>
                  <a:pt x="2070179" y="605531"/>
                </a:cubicBezTo>
                <a:cubicBezTo>
                  <a:pt x="1930329" y="642017"/>
                  <a:pt x="1705850" y="559667"/>
                  <a:pt x="1552104" y="605531"/>
                </a:cubicBezTo>
                <a:cubicBezTo>
                  <a:pt x="1398359" y="651395"/>
                  <a:pt x="1337494" y="579030"/>
                  <a:pt x="1129969" y="605531"/>
                </a:cubicBezTo>
                <a:cubicBezTo>
                  <a:pt x="922445" y="632032"/>
                  <a:pt x="887468" y="587111"/>
                  <a:pt x="650270" y="605531"/>
                </a:cubicBezTo>
                <a:cubicBezTo>
                  <a:pt x="413072" y="623951"/>
                  <a:pt x="278740" y="551046"/>
                  <a:pt x="151383" y="605531"/>
                </a:cubicBezTo>
                <a:cubicBezTo>
                  <a:pt x="53969" y="489142"/>
                  <a:pt x="84322" y="392966"/>
                  <a:pt x="0" y="302766"/>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Markov Decision Processes</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22" name="Hexagon 21">
            <a:extLst>
              <a:ext uri="{FF2B5EF4-FFF2-40B4-BE49-F238E27FC236}">
                <a16:creationId xmlns:a16="http://schemas.microsoft.com/office/drawing/2014/main" id="{C4A2CCE3-CE0C-94E0-FE46-AABF3EAB7E03}"/>
              </a:ext>
            </a:extLst>
          </p:cNvPr>
          <p:cNvSpPr/>
          <p:nvPr/>
        </p:nvSpPr>
        <p:spPr>
          <a:xfrm>
            <a:off x="8758893" y="5843560"/>
            <a:ext cx="1755078" cy="604167"/>
          </a:xfrm>
          <a:custGeom>
            <a:avLst/>
            <a:gdLst>
              <a:gd name="connsiteX0" fmla="*/ 0 w 1755078"/>
              <a:gd name="connsiteY0" fmla="*/ 302084 h 604167"/>
              <a:gd name="connsiteX1" fmla="*/ 151042 w 1755078"/>
              <a:gd name="connsiteY1" fmla="*/ 0 h 604167"/>
              <a:gd name="connsiteX2" fmla="*/ 591784 w 1755078"/>
              <a:gd name="connsiteY2" fmla="*/ 0 h 604167"/>
              <a:gd name="connsiteX3" fmla="*/ 1105175 w 1755078"/>
              <a:gd name="connsiteY3" fmla="*/ 0 h 604167"/>
              <a:gd name="connsiteX4" fmla="*/ 1604036 w 1755078"/>
              <a:gd name="connsiteY4" fmla="*/ 0 h 604167"/>
              <a:gd name="connsiteX5" fmla="*/ 1755078 w 1755078"/>
              <a:gd name="connsiteY5" fmla="*/ 302084 h 604167"/>
              <a:gd name="connsiteX6" fmla="*/ 1604036 w 1755078"/>
              <a:gd name="connsiteY6" fmla="*/ 604167 h 604167"/>
              <a:gd name="connsiteX7" fmla="*/ 1134235 w 1755078"/>
              <a:gd name="connsiteY7" fmla="*/ 604167 h 604167"/>
              <a:gd name="connsiteX8" fmla="*/ 649903 w 1755078"/>
              <a:gd name="connsiteY8" fmla="*/ 604167 h 604167"/>
              <a:gd name="connsiteX9" fmla="*/ 151042 w 1755078"/>
              <a:gd name="connsiteY9" fmla="*/ 604167 h 604167"/>
              <a:gd name="connsiteX10" fmla="*/ 0 w 1755078"/>
              <a:gd name="connsiteY10" fmla="*/ 302084 h 60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5078" h="604167" fill="none" extrusionOk="0">
                <a:moveTo>
                  <a:pt x="0" y="302084"/>
                </a:moveTo>
                <a:cubicBezTo>
                  <a:pt x="54216" y="181774"/>
                  <a:pt x="86607" y="155186"/>
                  <a:pt x="151042" y="0"/>
                </a:cubicBezTo>
                <a:cubicBezTo>
                  <a:pt x="347961" y="-48347"/>
                  <a:pt x="468733" y="22442"/>
                  <a:pt x="591784" y="0"/>
                </a:cubicBezTo>
                <a:cubicBezTo>
                  <a:pt x="714835" y="-22442"/>
                  <a:pt x="1000045" y="51461"/>
                  <a:pt x="1105175" y="0"/>
                </a:cubicBezTo>
                <a:cubicBezTo>
                  <a:pt x="1210305" y="-51461"/>
                  <a:pt x="1416764" y="5556"/>
                  <a:pt x="1604036" y="0"/>
                </a:cubicBezTo>
                <a:cubicBezTo>
                  <a:pt x="1675745" y="61355"/>
                  <a:pt x="1645948" y="173931"/>
                  <a:pt x="1755078" y="302084"/>
                </a:cubicBezTo>
                <a:cubicBezTo>
                  <a:pt x="1688237" y="440637"/>
                  <a:pt x="1644048" y="440104"/>
                  <a:pt x="1604036" y="604167"/>
                </a:cubicBezTo>
                <a:cubicBezTo>
                  <a:pt x="1430281" y="626147"/>
                  <a:pt x="1348861" y="549962"/>
                  <a:pt x="1134235" y="604167"/>
                </a:cubicBezTo>
                <a:cubicBezTo>
                  <a:pt x="919609" y="658372"/>
                  <a:pt x="886903" y="552595"/>
                  <a:pt x="649903" y="604167"/>
                </a:cubicBezTo>
                <a:cubicBezTo>
                  <a:pt x="412903" y="655739"/>
                  <a:pt x="395556" y="550753"/>
                  <a:pt x="151042" y="604167"/>
                </a:cubicBezTo>
                <a:cubicBezTo>
                  <a:pt x="85401" y="473066"/>
                  <a:pt x="92705" y="426017"/>
                  <a:pt x="0" y="302084"/>
                </a:cubicBezTo>
                <a:close/>
              </a:path>
              <a:path w="1755078" h="604167" stroke="0" extrusionOk="0">
                <a:moveTo>
                  <a:pt x="0" y="302084"/>
                </a:moveTo>
                <a:cubicBezTo>
                  <a:pt x="41744" y="158681"/>
                  <a:pt x="122150" y="127659"/>
                  <a:pt x="151042" y="0"/>
                </a:cubicBezTo>
                <a:cubicBezTo>
                  <a:pt x="360113" y="-3916"/>
                  <a:pt x="459728" y="21684"/>
                  <a:pt x="620843" y="0"/>
                </a:cubicBezTo>
                <a:cubicBezTo>
                  <a:pt x="781958" y="-21684"/>
                  <a:pt x="901040" y="4828"/>
                  <a:pt x="1090645" y="0"/>
                </a:cubicBezTo>
                <a:cubicBezTo>
                  <a:pt x="1280250" y="-4828"/>
                  <a:pt x="1478750" y="27298"/>
                  <a:pt x="1604036" y="0"/>
                </a:cubicBezTo>
                <a:cubicBezTo>
                  <a:pt x="1674342" y="56529"/>
                  <a:pt x="1662185" y="164467"/>
                  <a:pt x="1755078" y="302084"/>
                </a:cubicBezTo>
                <a:cubicBezTo>
                  <a:pt x="1694108" y="427270"/>
                  <a:pt x="1632538" y="513712"/>
                  <a:pt x="1604036" y="604167"/>
                </a:cubicBezTo>
                <a:cubicBezTo>
                  <a:pt x="1450669" y="644933"/>
                  <a:pt x="1231185" y="548242"/>
                  <a:pt x="1134235" y="604167"/>
                </a:cubicBezTo>
                <a:cubicBezTo>
                  <a:pt x="1037285" y="660092"/>
                  <a:pt x="823288" y="593731"/>
                  <a:pt x="649903" y="604167"/>
                </a:cubicBezTo>
                <a:cubicBezTo>
                  <a:pt x="476518" y="614603"/>
                  <a:pt x="361598" y="584377"/>
                  <a:pt x="151042" y="604167"/>
                </a:cubicBezTo>
                <a:cubicBezTo>
                  <a:pt x="76461" y="521055"/>
                  <a:pt x="64497" y="371587"/>
                  <a:pt x="0" y="302084"/>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(Policy) Optimization</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31" name="Rectangle: Rounded Corners 30">
            <a:extLst>
              <a:ext uri="{FF2B5EF4-FFF2-40B4-BE49-F238E27FC236}">
                <a16:creationId xmlns:a16="http://schemas.microsoft.com/office/drawing/2014/main" id="{B82DF080-1564-8C74-6D8E-78DD79E3DB44}"/>
              </a:ext>
            </a:extLst>
          </p:cNvPr>
          <p:cNvSpPr/>
          <p:nvPr/>
        </p:nvSpPr>
        <p:spPr>
          <a:xfrm>
            <a:off x="10692362" y="100189"/>
            <a:ext cx="3069523" cy="326831"/>
          </a:xfrm>
          <a:custGeom>
            <a:avLst/>
            <a:gdLst>
              <a:gd name="connsiteX0" fmla="*/ 0 w 3069523"/>
              <a:gd name="connsiteY0" fmla="*/ 54473 h 326831"/>
              <a:gd name="connsiteX1" fmla="*/ 54473 w 3069523"/>
              <a:gd name="connsiteY1" fmla="*/ 0 h 326831"/>
              <a:gd name="connsiteX2" fmla="*/ 676194 w 3069523"/>
              <a:gd name="connsiteY2" fmla="*/ 0 h 326831"/>
              <a:gd name="connsiteX3" fmla="*/ 1297915 w 3069523"/>
              <a:gd name="connsiteY3" fmla="*/ 0 h 326831"/>
              <a:gd name="connsiteX4" fmla="*/ 1919637 w 3069523"/>
              <a:gd name="connsiteY4" fmla="*/ 0 h 326831"/>
              <a:gd name="connsiteX5" fmla="*/ 3015050 w 3069523"/>
              <a:gd name="connsiteY5" fmla="*/ 0 h 326831"/>
              <a:gd name="connsiteX6" fmla="*/ 3069523 w 3069523"/>
              <a:gd name="connsiteY6" fmla="*/ 54473 h 326831"/>
              <a:gd name="connsiteX7" fmla="*/ 3069523 w 3069523"/>
              <a:gd name="connsiteY7" fmla="*/ 272358 h 326831"/>
              <a:gd name="connsiteX8" fmla="*/ 3015050 w 3069523"/>
              <a:gd name="connsiteY8" fmla="*/ 326831 h 326831"/>
              <a:gd name="connsiteX9" fmla="*/ 2422935 w 3069523"/>
              <a:gd name="connsiteY9" fmla="*/ 326831 h 326831"/>
              <a:gd name="connsiteX10" fmla="*/ 1890031 w 3069523"/>
              <a:gd name="connsiteY10" fmla="*/ 326831 h 326831"/>
              <a:gd name="connsiteX11" fmla="*/ 1357127 w 3069523"/>
              <a:gd name="connsiteY11" fmla="*/ 326831 h 326831"/>
              <a:gd name="connsiteX12" fmla="*/ 824223 w 3069523"/>
              <a:gd name="connsiteY12" fmla="*/ 326831 h 326831"/>
              <a:gd name="connsiteX13" fmla="*/ 54473 w 3069523"/>
              <a:gd name="connsiteY13" fmla="*/ 326831 h 326831"/>
              <a:gd name="connsiteX14" fmla="*/ 0 w 3069523"/>
              <a:gd name="connsiteY14" fmla="*/ 272358 h 326831"/>
              <a:gd name="connsiteX15" fmla="*/ 0 w 3069523"/>
              <a:gd name="connsiteY15" fmla="*/ 54473 h 32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9523" h="326831" fill="none" extrusionOk="0">
                <a:moveTo>
                  <a:pt x="0" y="54473"/>
                </a:moveTo>
                <a:cubicBezTo>
                  <a:pt x="-491" y="17844"/>
                  <a:pt x="21426" y="5216"/>
                  <a:pt x="54473" y="0"/>
                </a:cubicBezTo>
                <a:cubicBezTo>
                  <a:pt x="221399" y="-63784"/>
                  <a:pt x="442878" y="14248"/>
                  <a:pt x="676194" y="0"/>
                </a:cubicBezTo>
                <a:cubicBezTo>
                  <a:pt x="909510" y="-14248"/>
                  <a:pt x="1069039" y="45122"/>
                  <a:pt x="1297915" y="0"/>
                </a:cubicBezTo>
                <a:cubicBezTo>
                  <a:pt x="1526791" y="-45122"/>
                  <a:pt x="1715594" y="42222"/>
                  <a:pt x="1919637" y="0"/>
                </a:cubicBezTo>
                <a:cubicBezTo>
                  <a:pt x="2123680" y="-42222"/>
                  <a:pt x="2600929" y="54574"/>
                  <a:pt x="3015050" y="0"/>
                </a:cubicBezTo>
                <a:cubicBezTo>
                  <a:pt x="3044791" y="-4974"/>
                  <a:pt x="3074077" y="21168"/>
                  <a:pt x="3069523" y="54473"/>
                </a:cubicBezTo>
                <a:cubicBezTo>
                  <a:pt x="3083718" y="116085"/>
                  <a:pt x="3048421" y="182206"/>
                  <a:pt x="3069523" y="272358"/>
                </a:cubicBezTo>
                <a:cubicBezTo>
                  <a:pt x="3067820" y="299341"/>
                  <a:pt x="3048431" y="325906"/>
                  <a:pt x="3015050" y="326831"/>
                </a:cubicBezTo>
                <a:cubicBezTo>
                  <a:pt x="2861627" y="389238"/>
                  <a:pt x="2672100" y="316917"/>
                  <a:pt x="2422935" y="326831"/>
                </a:cubicBezTo>
                <a:cubicBezTo>
                  <a:pt x="2173771" y="336745"/>
                  <a:pt x="2067305" y="322630"/>
                  <a:pt x="1890031" y="326831"/>
                </a:cubicBezTo>
                <a:cubicBezTo>
                  <a:pt x="1712757" y="331032"/>
                  <a:pt x="1472769" y="290515"/>
                  <a:pt x="1357127" y="326831"/>
                </a:cubicBezTo>
                <a:cubicBezTo>
                  <a:pt x="1241485" y="363147"/>
                  <a:pt x="992854" y="313696"/>
                  <a:pt x="824223" y="326831"/>
                </a:cubicBezTo>
                <a:cubicBezTo>
                  <a:pt x="655592" y="339966"/>
                  <a:pt x="360361" y="320460"/>
                  <a:pt x="54473" y="326831"/>
                </a:cubicBezTo>
                <a:cubicBezTo>
                  <a:pt x="30160" y="331159"/>
                  <a:pt x="-1562" y="296784"/>
                  <a:pt x="0" y="272358"/>
                </a:cubicBezTo>
                <a:cubicBezTo>
                  <a:pt x="-5963" y="199073"/>
                  <a:pt x="14282" y="109818"/>
                  <a:pt x="0" y="54473"/>
                </a:cubicBezTo>
                <a:close/>
              </a:path>
              <a:path w="3069523" h="326831" stroke="0" extrusionOk="0">
                <a:moveTo>
                  <a:pt x="0" y="54473"/>
                </a:moveTo>
                <a:cubicBezTo>
                  <a:pt x="5546" y="30444"/>
                  <a:pt x="21715" y="5341"/>
                  <a:pt x="54473" y="0"/>
                </a:cubicBezTo>
                <a:cubicBezTo>
                  <a:pt x="187294" y="-31177"/>
                  <a:pt x="406023" y="54536"/>
                  <a:pt x="646588" y="0"/>
                </a:cubicBezTo>
                <a:cubicBezTo>
                  <a:pt x="887154" y="-54536"/>
                  <a:pt x="1055839" y="41717"/>
                  <a:pt x="1179492" y="0"/>
                </a:cubicBezTo>
                <a:cubicBezTo>
                  <a:pt x="1303145" y="-41717"/>
                  <a:pt x="1532921" y="36794"/>
                  <a:pt x="1830819" y="0"/>
                </a:cubicBezTo>
                <a:cubicBezTo>
                  <a:pt x="2128717" y="-36794"/>
                  <a:pt x="2164547" y="24315"/>
                  <a:pt x="2334117" y="0"/>
                </a:cubicBezTo>
                <a:cubicBezTo>
                  <a:pt x="2503687" y="-24315"/>
                  <a:pt x="2758833" y="53978"/>
                  <a:pt x="3015050" y="0"/>
                </a:cubicBezTo>
                <a:cubicBezTo>
                  <a:pt x="3052962" y="-2779"/>
                  <a:pt x="3073314" y="25679"/>
                  <a:pt x="3069523" y="54473"/>
                </a:cubicBezTo>
                <a:cubicBezTo>
                  <a:pt x="3087492" y="138388"/>
                  <a:pt x="3059470" y="179667"/>
                  <a:pt x="3069523" y="272358"/>
                </a:cubicBezTo>
                <a:cubicBezTo>
                  <a:pt x="3070561" y="307053"/>
                  <a:pt x="3047337" y="329423"/>
                  <a:pt x="3015050" y="326831"/>
                </a:cubicBezTo>
                <a:cubicBezTo>
                  <a:pt x="2779871" y="376815"/>
                  <a:pt x="2569015" y="318396"/>
                  <a:pt x="2363723" y="326831"/>
                </a:cubicBezTo>
                <a:cubicBezTo>
                  <a:pt x="2158431" y="335266"/>
                  <a:pt x="2037315" y="311823"/>
                  <a:pt x="1771608" y="326831"/>
                </a:cubicBezTo>
                <a:cubicBezTo>
                  <a:pt x="1505902" y="341839"/>
                  <a:pt x="1471025" y="292784"/>
                  <a:pt x="1238704" y="326831"/>
                </a:cubicBezTo>
                <a:cubicBezTo>
                  <a:pt x="1006383" y="360878"/>
                  <a:pt x="911804" y="271131"/>
                  <a:pt x="735406" y="326831"/>
                </a:cubicBezTo>
                <a:cubicBezTo>
                  <a:pt x="559008" y="382531"/>
                  <a:pt x="237562" y="307244"/>
                  <a:pt x="54473" y="326831"/>
                </a:cubicBezTo>
                <a:cubicBezTo>
                  <a:pt x="30836" y="329523"/>
                  <a:pt x="-1992" y="304612"/>
                  <a:pt x="0" y="272358"/>
                </a:cubicBezTo>
                <a:cubicBezTo>
                  <a:pt x="-12042" y="221694"/>
                  <a:pt x="24788" y="124463"/>
                  <a:pt x="0" y="54473"/>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1779020504">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b="1" dirty="0">
                <a:ln w="0"/>
                <a:solidFill>
                  <a:schemeClr val="tx1"/>
                </a:solidFill>
                <a:effectLst>
                  <a:outerShdw blurRad="38100" dist="19050" dir="2700000" algn="tl" rotWithShape="0">
                    <a:schemeClr val="dk1">
                      <a:alpha val="40000"/>
                    </a:schemeClr>
                  </a:outerShdw>
                </a:effectLst>
              </a:rPr>
              <a:t>Machine Learning Categories</a:t>
            </a:r>
            <a:endParaRPr lang="de-DE" sz="1600" b="1" dirty="0">
              <a:ln w="0"/>
              <a:solidFill>
                <a:schemeClr val="tx1"/>
              </a:solidFill>
              <a:effectLst>
                <a:outerShdw blurRad="38100" dist="19050" dir="2700000" algn="tl" rotWithShape="0">
                  <a:schemeClr val="dk1">
                    <a:alpha val="40000"/>
                  </a:schemeClr>
                </a:outerShdw>
              </a:effectLst>
            </a:endParaRPr>
          </a:p>
        </p:txBody>
      </p:sp>
      <p:sp>
        <p:nvSpPr>
          <p:cNvPr id="32" name="Hexagon 31">
            <a:extLst>
              <a:ext uri="{FF2B5EF4-FFF2-40B4-BE49-F238E27FC236}">
                <a16:creationId xmlns:a16="http://schemas.microsoft.com/office/drawing/2014/main" id="{D733CBA7-778F-7CFE-8E89-F12691C51C92}"/>
              </a:ext>
            </a:extLst>
          </p:cNvPr>
          <p:cNvSpPr/>
          <p:nvPr/>
        </p:nvSpPr>
        <p:spPr>
          <a:xfrm>
            <a:off x="10692362" y="558674"/>
            <a:ext cx="3069523" cy="326831"/>
          </a:xfrm>
          <a:custGeom>
            <a:avLst/>
            <a:gdLst>
              <a:gd name="connsiteX0" fmla="*/ 0 w 3069523"/>
              <a:gd name="connsiteY0" fmla="*/ 163416 h 326831"/>
              <a:gd name="connsiteX1" fmla="*/ 81708 w 3069523"/>
              <a:gd name="connsiteY1" fmla="*/ 0 h 326831"/>
              <a:gd name="connsiteX2" fmla="*/ 691990 w 3069523"/>
              <a:gd name="connsiteY2" fmla="*/ 0 h 326831"/>
              <a:gd name="connsiteX3" fmla="*/ 1244151 w 3069523"/>
              <a:gd name="connsiteY3" fmla="*/ 0 h 326831"/>
              <a:gd name="connsiteX4" fmla="*/ 1825372 w 3069523"/>
              <a:gd name="connsiteY4" fmla="*/ 0 h 326831"/>
              <a:gd name="connsiteX5" fmla="*/ 2406594 w 3069523"/>
              <a:gd name="connsiteY5" fmla="*/ 0 h 326831"/>
              <a:gd name="connsiteX6" fmla="*/ 2987815 w 3069523"/>
              <a:gd name="connsiteY6" fmla="*/ 0 h 326831"/>
              <a:gd name="connsiteX7" fmla="*/ 3069523 w 3069523"/>
              <a:gd name="connsiteY7" fmla="*/ 163416 h 326831"/>
              <a:gd name="connsiteX8" fmla="*/ 2987815 w 3069523"/>
              <a:gd name="connsiteY8" fmla="*/ 326831 h 326831"/>
              <a:gd name="connsiteX9" fmla="*/ 2493777 w 3069523"/>
              <a:gd name="connsiteY9" fmla="*/ 326831 h 326831"/>
              <a:gd name="connsiteX10" fmla="*/ 1970678 w 3069523"/>
              <a:gd name="connsiteY10" fmla="*/ 326831 h 326831"/>
              <a:gd name="connsiteX11" fmla="*/ 1389456 w 3069523"/>
              <a:gd name="connsiteY11" fmla="*/ 326831 h 326831"/>
              <a:gd name="connsiteX12" fmla="*/ 866357 w 3069523"/>
              <a:gd name="connsiteY12" fmla="*/ 326831 h 326831"/>
              <a:gd name="connsiteX13" fmla="*/ 81708 w 3069523"/>
              <a:gd name="connsiteY13" fmla="*/ 326831 h 326831"/>
              <a:gd name="connsiteX14" fmla="*/ 0 w 3069523"/>
              <a:gd name="connsiteY14" fmla="*/ 163416 h 32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9523" h="326831" fill="none" extrusionOk="0">
                <a:moveTo>
                  <a:pt x="0" y="163416"/>
                </a:moveTo>
                <a:cubicBezTo>
                  <a:pt x="13059" y="99497"/>
                  <a:pt x="61442" y="46845"/>
                  <a:pt x="81708" y="0"/>
                </a:cubicBezTo>
                <a:cubicBezTo>
                  <a:pt x="383386" y="-9336"/>
                  <a:pt x="456345" y="6552"/>
                  <a:pt x="691990" y="0"/>
                </a:cubicBezTo>
                <a:cubicBezTo>
                  <a:pt x="927635" y="-6552"/>
                  <a:pt x="1030094" y="27018"/>
                  <a:pt x="1244151" y="0"/>
                </a:cubicBezTo>
                <a:cubicBezTo>
                  <a:pt x="1458208" y="-27018"/>
                  <a:pt x="1655440" y="21127"/>
                  <a:pt x="1825372" y="0"/>
                </a:cubicBezTo>
                <a:cubicBezTo>
                  <a:pt x="1995304" y="-21127"/>
                  <a:pt x="2210650" y="62285"/>
                  <a:pt x="2406594" y="0"/>
                </a:cubicBezTo>
                <a:cubicBezTo>
                  <a:pt x="2602538" y="-62285"/>
                  <a:pt x="2761407" y="56111"/>
                  <a:pt x="2987815" y="0"/>
                </a:cubicBezTo>
                <a:cubicBezTo>
                  <a:pt x="3033205" y="71263"/>
                  <a:pt x="3035823" y="103739"/>
                  <a:pt x="3069523" y="163416"/>
                </a:cubicBezTo>
                <a:cubicBezTo>
                  <a:pt x="3038738" y="225032"/>
                  <a:pt x="3005737" y="264348"/>
                  <a:pt x="2987815" y="326831"/>
                </a:cubicBezTo>
                <a:cubicBezTo>
                  <a:pt x="2776558" y="378006"/>
                  <a:pt x="2593722" y="315574"/>
                  <a:pt x="2493777" y="326831"/>
                </a:cubicBezTo>
                <a:cubicBezTo>
                  <a:pt x="2393832" y="338088"/>
                  <a:pt x="2132940" y="270637"/>
                  <a:pt x="1970678" y="326831"/>
                </a:cubicBezTo>
                <a:cubicBezTo>
                  <a:pt x="1808416" y="383025"/>
                  <a:pt x="1630975" y="268692"/>
                  <a:pt x="1389456" y="326831"/>
                </a:cubicBezTo>
                <a:cubicBezTo>
                  <a:pt x="1147937" y="384970"/>
                  <a:pt x="990171" y="310404"/>
                  <a:pt x="866357" y="326831"/>
                </a:cubicBezTo>
                <a:cubicBezTo>
                  <a:pt x="742543" y="343258"/>
                  <a:pt x="287441" y="249557"/>
                  <a:pt x="81708" y="326831"/>
                </a:cubicBezTo>
                <a:cubicBezTo>
                  <a:pt x="51302" y="294538"/>
                  <a:pt x="45176" y="238359"/>
                  <a:pt x="0" y="163416"/>
                </a:cubicBezTo>
                <a:close/>
              </a:path>
              <a:path w="3069523" h="326831" stroke="0" extrusionOk="0">
                <a:moveTo>
                  <a:pt x="0" y="163416"/>
                </a:moveTo>
                <a:cubicBezTo>
                  <a:pt x="26374" y="109738"/>
                  <a:pt x="54086" y="82835"/>
                  <a:pt x="81708" y="0"/>
                </a:cubicBezTo>
                <a:cubicBezTo>
                  <a:pt x="284871" y="-7064"/>
                  <a:pt x="408313" y="34210"/>
                  <a:pt x="633868" y="0"/>
                </a:cubicBezTo>
                <a:cubicBezTo>
                  <a:pt x="859423" y="-34210"/>
                  <a:pt x="973572" y="22361"/>
                  <a:pt x="1186029" y="0"/>
                </a:cubicBezTo>
                <a:cubicBezTo>
                  <a:pt x="1398486" y="-22361"/>
                  <a:pt x="1628415" y="73058"/>
                  <a:pt x="1796311" y="0"/>
                </a:cubicBezTo>
                <a:cubicBezTo>
                  <a:pt x="1964207" y="-73058"/>
                  <a:pt x="2188927" y="12747"/>
                  <a:pt x="2290349" y="0"/>
                </a:cubicBezTo>
                <a:cubicBezTo>
                  <a:pt x="2391771" y="-12747"/>
                  <a:pt x="2711206" y="74605"/>
                  <a:pt x="2987815" y="0"/>
                </a:cubicBezTo>
                <a:cubicBezTo>
                  <a:pt x="3029271" y="77856"/>
                  <a:pt x="3037141" y="101323"/>
                  <a:pt x="3069523" y="163416"/>
                </a:cubicBezTo>
                <a:cubicBezTo>
                  <a:pt x="3054056" y="221489"/>
                  <a:pt x="3016813" y="263145"/>
                  <a:pt x="2987815" y="326831"/>
                </a:cubicBezTo>
                <a:cubicBezTo>
                  <a:pt x="2773546" y="372262"/>
                  <a:pt x="2568133" y="274382"/>
                  <a:pt x="2406594" y="326831"/>
                </a:cubicBezTo>
                <a:cubicBezTo>
                  <a:pt x="2245055" y="379280"/>
                  <a:pt x="2002118" y="280670"/>
                  <a:pt x="1825372" y="326831"/>
                </a:cubicBezTo>
                <a:cubicBezTo>
                  <a:pt x="1648626" y="372992"/>
                  <a:pt x="1434489" y="309926"/>
                  <a:pt x="1215090" y="326831"/>
                </a:cubicBezTo>
                <a:cubicBezTo>
                  <a:pt x="995691" y="343736"/>
                  <a:pt x="805484" y="291263"/>
                  <a:pt x="633868" y="326831"/>
                </a:cubicBezTo>
                <a:cubicBezTo>
                  <a:pt x="462252" y="362399"/>
                  <a:pt x="207924" y="297256"/>
                  <a:pt x="81708" y="326831"/>
                </a:cubicBezTo>
                <a:cubicBezTo>
                  <a:pt x="59199" y="282387"/>
                  <a:pt x="40804" y="199657"/>
                  <a:pt x="0" y="163416"/>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Learning Problems</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36" name="Rectangle 8">
            <a:extLst>
              <a:ext uri="{FF2B5EF4-FFF2-40B4-BE49-F238E27FC236}">
                <a16:creationId xmlns:a16="http://schemas.microsoft.com/office/drawing/2014/main" id="{B993D039-301A-EF5E-9586-BE3719B40F0D}"/>
              </a:ext>
            </a:extLst>
          </p:cNvPr>
          <p:cNvSpPr>
            <a:spLocks noChangeArrowheads="1"/>
          </p:cNvSpPr>
          <p:nvPr/>
        </p:nvSpPr>
        <p:spPr bwMode="auto">
          <a:xfrm>
            <a:off x="11600186" y="1429260"/>
            <a:ext cx="12538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en-DE" altLang="de-DE" sz="1600" b="0" i="0" u="none" strike="noStrike" cap="none" normalizeH="0" baseline="0" dirty="0">
                <a:ln>
                  <a:noFill/>
                </a:ln>
                <a:solidFill>
                  <a:schemeClr val="tx1"/>
                </a:solidFill>
                <a:effectLst/>
                <a:latin typeface="Arial" panose="020B0604020202020204" pitchFamily="34" charset="0"/>
              </a:rPr>
              <a:t>Algorithms</a:t>
            </a:r>
            <a:endParaRPr kumimoji="0" lang="de-DE" altLang="de-DE" sz="1600" b="0" i="0" u="none" strike="noStrike" cap="none" normalizeH="0" baseline="0" dirty="0">
              <a:ln>
                <a:noFill/>
              </a:ln>
              <a:solidFill>
                <a:schemeClr val="tx1"/>
              </a:solidFill>
              <a:effectLst/>
              <a:latin typeface="Arial" panose="020B0604020202020204" pitchFamily="34" charset="0"/>
            </a:endParaRPr>
          </a:p>
        </p:txBody>
      </p:sp>
      <p:sp>
        <p:nvSpPr>
          <p:cNvPr id="81" name="Hexagon 80">
            <a:extLst>
              <a:ext uri="{FF2B5EF4-FFF2-40B4-BE49-F238E27FC236}">
                <a16:creationId xmlns:a16="http://schemas.microsoft.com/office/drawing/2014/main" id="{B6C4EEFC-EB1D-8B63-FA04-3625785F5C87}"/>
              </a:ext>
            </a:extLst>
          </p:cNvPr>
          <p:cNvSpPr/>
          <p:nvPr/>
        </p:nvSpPr>
        <p:spPr>
          <a:xfrm>
            <a:off x="3019346" y="1414060"/>
            <a:ext cx="2731854" cy="327268"/>
          </a:xfrm>
          <a:custGeom>
            <a:avLst/>
            <a:gdLst>
              <a:gd name="connsiteX0" fmla="*/ 0 w 2731854"/>
              <a:gd name="connsiteY0" fmla="*/ 163634 h 327268"/>
              <a:gd name="connsiteX1" fmla="*/ 81817 w 2731854"/>
              <a:gd name="connsiteY1" fmla="*/ 0 h 327268"/>
              <a:gd name="connsiteX2" fmla="*/ 621143 w 2731854"/>
              <a:gd name="connsiteY2" fmla="*/ 0 h 327268"/>
              <a:gd name="connsiteX3" fmla="*/ 1109105 w 2731854"/>
              <a:gd name="connsiteY3" fmla="*/ 0 h 327268"/>
              <a:gd name="connsiteX4" fmla="*/ 1622749 w 2731854"/>
              <a:gd name="connsiteY4" fmla="*/ 0 h 327268"/>
              <a:gd name="connsiteX5" fmla="*/ 2136393 w 2731854"/>
              <a:gd name="connsiteY5" fmla="*/ 0 h 327268"/>
              <a:gd name="connsiteX6" fmla="*/ 2650037 w 2731854"/>
              <a:gd name="connsiteY6" fmla="*/ 0 h 327268"/>
              <a:gd name="connsiteX7" fmla="*/ 2731854 w 2731854"/>
              <a:gd name="connsiteY7" fmla="*/ 163634 h 327268"/>
              <a:gd name="connsiteX8" fmla="*/ 2650037 w 2731854"/>
              <a:gd name="connsiteY8" fmla="*/ 327268 h 327268"/>
              <a:gd name="connsiteX9" fmla="*/ 2213440 w 2731854"/>
              <a:gd name="connsiteY9" fmla="*/ 327268 h 327268"/>
              <a:gd name="connsiteX10" fmla="*/ 1751160 w 2731854"/>
              <a:gd name="connsiteY10" fmla="*/ 327268 h 327268"/>
              <a:gd name="connsiteX11" fmla="*/ 1237516 w 2731854"/>
              <a:gd name="connsiteY11" fmla="*/ 327268 h 327268"/>
              <a:gd name="connsiteX12" fmla="*/ 775236 w 2731854"/>
              <a:gd name="connsiteY12" fmla="*/ 327268 h 327268"/>
              <a:gd name="connsiteX13" fmla="*/ 81817 w 2731854"/>
              <a:gd name="connsiteY13" fmla="*/ 327268 h 327268"/>
              <a:gd name="connsiteX14" fmla="*/ 0 w 2731854"/>
              <a:gd name="connsiteY14" fmla="*/ 163634 h 32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1854" h="327268" fill="none" extrusionOk="0">
                <a:moveTo>
                  <a:pt x="0" y="163634"/>
                </a:moveTo>
                <a:cubicBezTo>
                  <a:pt x="20264" y="121789"/>
                  <a:pt x="70795" y="59563"/>
                  <a:pt x="81817" y="0"/>
                </a:cubicBezTo>
                <a:cubicBezTo>
                  <a:pt x="340011" y="-25419"/>
                  <a:pt x="384521" y="39122"/>
                  <a:pt x="621143" y="0"/>
                </a:cubicBezTo>
                <a:cubicBezTo>
                  <a:pt x="857765" y="-39122"/>
                  <a:pt x="916526" y="19137"/>
                  <a:pt x="1109105" y="0"/>
                </a:cubicBezTo>
                <a:cubicBezTo>
                  <a:pt x="1301684" y="-19137"/>
                  <a:pt x="1408238" y="46923"/>
                  <a:pt x="1622749" y="0"/>
                </a:cubicBezTo>
                <a:cubicBezTo>
                  <a:pt x="1837260" y="-46923"/>
                  <a:pt x="1901050" y="16891"/>
                  <a:pt x="2136393" y="0"/>
                </a:cubicBezTo>
                <a:cubicBezTo>
                  <a:pt x="2371736" y="-16891"/>
                  <a:pt x="2440095" y="39844"/>
                  <a:pt x="2650037" y="0"/>
                </a:cubicBezTo>
                <a:cubicBezTo>
                  <a:pt x="2684340" y="26365"/>
                  <a:pt x="2696829" y="104849"/>
                  <a:pt x="2731854" y="163634"/>
                </a:cubicBezTo>
                <a:cubicBezTo>
                  <a:pt x="2704303" y="238800"/>
                  <a:pt x="2672246" y="247882"/>
                  <a:pt x="2650037" y="327268"/>
                </a:cubicBezTo>
                <a:cubicBezTo>
                  <a:pt x="2477360" y="375717"/>
                  <a:pt x="2323568" y="283391"/>
                  <a:pt x="2213440" y="327268"/>
                </a:cubicBezTo>
                <a:cubicBezTo>
                  <a:pt x="2103312" y="371145"/>
                  <a:pt x="1922654" y="324257"/>
                  <a:pt x="1751160" y="327268"/>
                </a:cubicBezTo>
                <a:cubicBezTo>
                  <a:pt x="1579666" y="330279"/>
                  <a:pt x="1380911" y="293510"/>
                  <a:pt x="1237516" y="327268"/>
                </a:cubicBezTo>
                <a:cubicBezTo>
                  <a:pt x="1094121" y="361026"/>
                  <a:pt x="912427" y="304586"/>
                  <a:pt x="775236" y="327268"/>
                </a:cubicBezTo>
                <a:cubicBezTo>
                  <a:pt x="638045" y="349950"/>
                  <a:pt x="281740" y="283179"/>
                  <a:pt x="81817" y="327268"/>
                </a:cubicBezTo>
                <a:cubicBezTo>
                  <a:pt x="31606" y="263549"/>
                  <a:pt x="26447" y="208177"/>
                  <a:pt x="0" y="163634"/>
                </a:cubicBezTo>
                <a:close/>
              </a:path>
              <a:path w="2731854" h="327268" stroke="0" extrusionOk="0">
                <a:moveTo>
                  <a:pt x="0" y="163634"/>
                </a:moveTo>
                <a:cubicBezTo>
                  <a:pt x="31515" y="97564"/>
                  <a:pt x="55231" y="70221"/>
                  <a:pt x="81817" y="0"/>
                </a:cubicBezTo>
                <a:cubicBezTo>
                  <a:pt x="201024" y="-53112"/>
                  <a:pt x="370317" y="23934"/>
                  <a:pt x="569779" y="0"/>
                </a:cubicBezTo>
                <a:cubicBezTo>
                  <a:pt x="769241" y="-23934"/>
                  <a:pt x="932494" y="42646"/>
                  <a:pt x="1057741" y="0"/>
                </a:cubicBezTo>
                <a:cubicBezTo>
                  <a:pt x="1182988" y="-42646"/>
                  <a:pt x="1456804" y="30796"/>
                  <a:pt x="1597067" y="0"/>
                </a:cubicBezTo>
                <a:cubicBezTo>
                  <a:pt x="1737330" y="-30796"/>
                  <a:pt x="1901452" y="13845"/>
                  <a:pt x="2033664" y="0"/>
                </a:cubicBezTo>
                <a:cubicBezTo>
                  <a:pt x="2165876" y="-13845"/>
                  <a:pt x="2517804" y="24050"/>
                  <a:pt x="2650037" y="0"/>
                </a:cubicBezTo>
                <a:cubicBezTo>
                  <a:pt x="2679215" y="26421"/>
                  <a:pt x="2683984" y="112002"/>
                  <a:pt x="2731854" y="163634"/>
                </a:cubicBezTo>
                <a:cubicBezTo>
                  <a:pt x="2710687" y="221622"/>
                  <a:pt x="2655870" y="279471"/>
                  <a:pt x="2650037" y="327268"/>
                </a:cubicBezTo>
                <a:cubicBezTo>
                  <a:pt x="2399590" y="355240"/>
                  <a:pt x="2239216" y="289780"/>
                  <a:pt x="2136393" y="327268"/>
                </a:cubicBezTo>
                <a:cubicBezTo>
                  <a:pt x="2033570" y="364756"/>
                  <a:pt x="1819763" y="279272"/>
                  <a:pt x="1622749" y="327268"/>
                </a:cubicBezTo>
                <a:cubicBezTo>
                  <a:pt x="1425735" y="375264"/>
                  <a:pt x="1284743" y="283291"/>
                  <a:pt x="1083423" y="327268"/>
                </a:cubicBezTo>
                <a:cubicBezTo>
                  <a:pt x="882103" y="371245"/>
                  <a:pt x="734927" y="300716"/>
                  <a:pt x="569779" y="327268"/>
                </a:cubicBezTo>
                <a:cubicBezTo>
                  <a:pt x="404631" y="353820"/>
                  <a:pt x="318043" y="310339"/>
                  <a:pt x="81817" y="327268"/>
                </a:cubicBezTo>
                <a:cubicBezTo>
                  <a:pt x="44121" y="262908"/>
                  <a:pt x="54720" y="232867"/>
                  <a:pt x="0" y="163634"/>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Time Series Prediction</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101" name="Teardrop 100">
            <a:extLst>
              <a:ext uri="{FF2B5EF4-FFF2-40B4-BE49-F238E27FC236}">
                <a16:creationId xmlns:a16="http://schemas.microsoft.com/office/drawing/2014/main" id="{7C122353-11C0-6C02-8D64-6589DC2E1F19}"/>
              </a:ext>
            </a:extLst>
          </p:cNvPr>
          <p:cNvSpPr/>
          <p:nvPr/>
        </p:nvSpPr>
        <p:spPr>
          <a:xfrm rot="16200000">
            <a:off x="12028823" y="-198825"/>
            <a:ext cx="381489" cy="2844281"/>
          </a:xfrm>
          <a:prstGeom prst="teardrop">
            <a:avLst/>
          </a:prstGeom>
          <a:solidFill>
            <a:schemeClr val="bg1"/>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02" name="TextBox 101">
            <a:extLst>
              <a:ext uri="{FF2B5EF4-FFF2-40B4-BE49-F238E27FC236}">
                <a16:creationId xmlns:a16="http://schemas.microsoft.com/office/drawing/2014/main" id="{D43BA5B1-2899-CEC4-A662-11661C3DF31B}"/>
              </a:ext>
            </a:extLst>
          </p:cNvPr>
          <p:cNvSpPr txBox="1"/>
          <p:nvPr/>
        </p:nvSpPr>
        <p:spPr>
          <a:xfrm>
            <a:off x="11168828" y="1039406"/>
            <a:ext cx="2141933" cy="338554"/>
          </a:xfrm>
          <a:prstGeom prst="rect">
            <a:avLst/>
          </a:prstGeom>
          <a:noFill/>
        </p:spPr>
        <p:txBody>
          <a:bodyPr wrap="none" rtlCol="0">
            <a:spAutoFit/>
          </a:bodyPr>
          <a:lstStyle/>
          <a:p>
            <a:r>
              <a:rPr lang="en-DE" sz="1600" dirty="0"/>
              <a:t>Application Examples</a:t>
            </a:r>
            <a:endParaRPr lang="de-DE" sz="1600" dirty="0"/>
          </a:p>
        </p:txBody>
      </p:sp>
      <p:sp>
        <p:nvSpPr>
          <p:cNvPr id="103" name="Teardrop 102">
            <a:extLst>
              <a:ext uri="{FF2B5EF4-FFF2-40B4-BE49-F238E27FC236}">
                <a16:creationId xmlns:a16="http://schemas.microsoft.com/office/drawing/2014/main" id="{A0451855-4C6E-AF13-FD2E-400825C34670}"/>
              </a:ext>
            </a:extLst>
          </p:cNvPr>
          <p:cNvSpPr/>
          <p:nvPr/>
        </p:nvSpPr>
        <p:spPr>
          <a:xfrm>
            <a:off x="5637220" y="6368378"/>
            <a:ext cx="1972447" cy="686585"/>
          </a:xfrm>
          <a:prstGeom prst="teardrop">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04" name="TextBox 103">
            <a:extLst>
              <a:ext uri="{FF2B5EF4-FFF2-40B4-BE49-F238E27FC236}">
                <a16:creationId xmlns:a16="http://schemas.microsoft.com/office/drawing/2014/main" id="{29E96125-F195-624E-AB62-6072DB5F8454}"/>
              </a:ext>
            </a:extLst>
          </p:cNvPr>
          <p:cNvSpPr txBox="1"/>
          <p:nvPr/>
        </p:nvSpPr>
        <p:spPr>
          <a:xfrm>
            <a:off x="5774083" y="6412860"/>
            <a:ext cx="1762021" cy="800219"/>
          </a:xfrm>
          <a:prstGeom prst="rect">
            <a:avLst/>
          </a:prstGeom>
          <a:noFill/>
        </p:spPr>
        <p:txBody>
          <a:bodyPr wrap="none" rtlCol="0">
            <a:spAutoFit/>
          </a:bodyPr>
          <a:lstStyle/>
          <a:p>
            <a:pPr algn="ctr">
              <a:spcBef>
                <a:spcPts val="600"/>
              </a:spcBef>
            </a:pPr>
            <a:r>
              <a:rPr lang="en-DE" sz="1200" dirty="0">
                <a:solidFill>
                  <a:schemeClr val="bg1">
                    <a:lumMod val="65000"/>
                  </a:schemeClr>
                </a:solidFill>
              </a:rPr>
              <a:t>Robotics Navigation</a:t>
            </a:r>
          </a:p>
          <a:p>
            <a:pPr algn="ctr">
              <a:spcBef>
                <a:spcPts val="600"/>
              </a:spcBef>
            </a:pPr>
            <a:r>
              <a:rPr lang="en-DE" sz="1200" dirty="0">
                <a:solidFill>
                  <a:schemeClr val="bg1">
                    <a:lumMod val="65000"/>
                  </a:schemeClr>
                </a:solidFill>
              </a:rPr>
              <a:t>Inventory Management</a:t>
            </a:r>
          </a:p>
          <a:p>
            <a:pPr>
              <a:spcBef>
                <a:spcPts val="600"/>
              </a:spcBef>
            </a:pPr>
            <a:endParaRPr lang="de-DE" sz="1200" dirty="0">
              <a:solidFill>
                <a:schemeClr val="bg1">
                  <a:lumMod val="65000"/>
                </a:schemeClr>
              </a:solidFill>
            </a:endParaRPr>
          </a:p>
        </p:txBody>
      </p:sp>
      <p:sp>
        <p:nvSpPr>
          <p:cNvPr id="107" name="Teardrop 106">
            <a:extLst>
              <a:ext uri="{FF2B5EF4-FFF2-40B4-BE49-F238E27FC236}">
                <a16:creationId xmlns:a16="http://schemas.microsoft.com/office/drawing/2014/main" id="{FB8D497B-1B4E-68CC-D5BD-76230BFFE068}"/>
              </a:ext>
            </a:extLst>
          </p:cNvPr>
          <p:cNvSpPr/>
          <p:nvPr/>
        </p:nvSpPr>
        <p:spPr>
          <a:xfrm>
            <a:off x="2492546" y="1830325"/>
            <a:ext cx="1258266" cy="774333"/>
          </a:xfrm>
          <a:prstGeom prst="teardrop">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08" name="TextBox 107">
            <a:extLst>
              <a:ext uri="{FF2B5EF4-FFF2-40B4-BE49-F238E27FC236}">
                <a16:creationId xmlns:a16="http://schemas.microsoft.com/office/drawing/2014/main" id="{213655ED-404D-A3C7-0987-9B09D27C2620}"/>
              </a:ext>
            </a:extLst>
          </p:cNvPr>
          <p:cNvSpPr txBox="1"/>
          <p:nvPr/>
        </p:nvSpPr>
        <p:spPr>
          <a:xfrm>
            <a:off x="2637453" y="1862529"/>
            <a:ext cx="1152961" cy="646331"/>
          </a:xfrm>
          <a:prstGeom prst="rect">
            <a:avLst/>
          </a:prstGeom>
          <a:noFill/>
        </p:spPr>
        <p:txBody>
          <a:bodyPr wrap="square" rtlCol="0">
            <a:spAutoFit/>
          </a:bodyPr>
          <a:lstStyle/>
          <a:p>
            <a:pPr algn="ctr">
              <a:spcBef>
                <a:spcPts val="1200"/>
              </a:spcBef>
            </a:pPr>
            <a:r>
              <a:rPr lang="en-DE" sz="1200" dirty="0">
                <a:solidFill>
                  <a:schemeClr val="bg1">
                    <a:lumMod val="65000"/>
                  </a:schemeClr>
                </a:solidFill>
              </a:rPr>
              <a:t>Streamflow or Weather Forecasting</a:t>
            </a:r>
          </a:p>
        </p:txBody>
      </p:sp>
      <p:sp>
        <p:nvSpPr>
          <p:cNvPr id="109" name="Teardrop 108">
            <a:extLst>
              <a:ext uri="{FF2B5EF4-FFF2-40B4-BE49-F238E27FC236}">
                <a16:creationId xmlns:a16="http://schemas.microsoft.com/office/drawing/2014/main" id="{A9A9A51B-A784-4216-BC19-EB625BD9AE9E}"/>
              </a:ext>
            </a:extLst>
          </p:cNvPr>
          <p:cNvSpPr/>
          <p:nvPr/>
        </p:nvSpPr>
        <p:spPr>
          <a:xfrm rot="10800000">
            <a:off x="8093278" y="1309424"/>
            <a:ext cx="1619175" cy="610793"/>
          </a:xfrm>
          <a:prstGeom prst="teardrop">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10" name="TextBox 109">
            <a:extLst>
              <a:ext uri="{FF2B5EF4-FFF2-40B4-BE49-F238E27FC236}">
                <a16:creationId xmlns:a16="http://schemas.microsoft.com/office/drawing/2014/main" id="{859CF778-4D66-B1A5-BDB1-72723E358107}"/>
              </a:ext>
            </a:extLst>
          </p:cNvPr>
          <p:cNvSpPr txBox="1"/>
          <p:nvPr/>
        </p:nvSpPr>
        <p:spPr>
          <a:xfrm>
            <a:off x="8095064" y="1362527"/>
            <a:ext cx="1433112" cy="538609"/>
          </a:xfrm>
          <a:prstGeom prst="rect">
            <a:avLst/>
          </a:prstGeom>
          <a:noFill/>
        </p:spPr>
        <p:txBody>
          <a:bodyPr wrap="square" rtlCol="0">
            <a:spAutoFit/>
          </a:bodyPr>
          <a:lstStyle/>
          <a:p>
            <a:pPr algn="ctr">
              <a:spcBef>
                <a:spcPts val="600"/>
              </a:spcBef>
            </a:pPr>
            <a:r>
              <a:rPr lang="en-DE" sz="1200" dirty="0">
                <a:solidFill>
                  <a:schemeClr val="bg1">
                    <a:lumMod val="65000"/>
                  </a:schemeClr>
                </a:solidFill>
              </a:rPr>
              <a:t>Spam Detection</a:t>
            </a:r>
          </a:p>
          <a:p>
            <a:pPr algn="ctr">
              <a:spcBef>
                <a:spcPts val="600"/>
              </a:spcBef>
            </a:pPr>
            <a:r>
              <a:rPr lang="en-DE" sz="1200" dirty="0">
                <a:solidFill>
                  <a:schemeClr val="bg1">
                    <a:lumMod val="65000"/>
                  </a:schemeClr>
                </a:solidFill>
              </a:rPr>
              <a:t>Medical Diagnosis</a:t>
            </a:r>
          </a:p>
        </p:txBody>
      </p:sp>
      <p:sp>
        <p:nvSpPr>
          <p:cNvPr id="112" name="TextBox 111">
            <a:extLst>
              <a:ext uri="{FF2B5EF4-FFF2-40B4-BE49-F238E27FC236}">
                <a16:creationId xmlns:a16="http://schemas.microsoft.com/office/drawing/2014/main" id="{4EC9346C-30F4-4BBB-76C0-A021B2D4D9DA}"/>
              </a:ext>
            </a:extLst>
          </p:cNvPr>
          <p:cNvSpPr txBox="1"/>
          <p:nvPr/>
        </p:nvSpPr>
        <p:spPr>
          <a:xfrm>
            <a:off x="1365427" y="6162199"/>
            <a:ext cx="1087156" cy="723275"/>
          </a:xfrm>
          <a:prstGeom prst="rect">
            <a:avLst/>
          </a:prstGeom>
          <a:noFill/>
        </p:spPr>
        <p:txBody>
          <a:bodyPr wrap="none" rtlCol="0">
            <a:spAutoFit/>
          </a:bodyPr>
          <a:lstStyle/>
          <a:p>
            <a:pPr algn="ctr">
              <a:spcBef>
                <a:spcPts val="600"/>
              </a:spcBef>
            </a:pPr>
            <a:r>
              <a:rPr lang="en-DE" sz="1200" dirty="0">
                <a:solidFill>
                  <a:schemeClr val="bg1">
                    <a:lumMod val="65000"/>
                  </a:schemeClr>
                </a:solidFill>
              </a:rPr>
              <a:t>Facial </a:t>
            </a:r>
            <a:br>
              <a:rPr lang="en-DE" sz="1200" dirty="0">
                <a:solidFill>
                  <a:schemeClr val="bg1">
                    <a:lumMod val="65000"/>
                  </a:schemeClr>
                </a:solidFill>
              </a:rPr>
            </a:br>
            <a:r>
              <a:rPr lang="en-DE" sz="1200" dirty="0">
                <a:solidFill>
                  <a:schemeClr val="bg1">
                    <a:lumMod val="65000"/>
                  </a:schemeClr>
                </a:solidFill>
              </a:rPr>
              <a:t>Recognition</a:t>
            </a:r>
          </a:p>
          <a:p>
            <a:pPr algn="ctr">
              <a:spcBef>
                <a:spcPts val="600"/>
              </a:spcBef>
            </a:pPr>
            <a:r>
              <a:rPr lang="en-DE" sz="1200" dirty="0">
                <a:solidFill>
                  <a:schemeClr val="bg1">
                    <a:lumMod val="65000"/>
                  </a:schemeClr>
                </a:solidFill>
              </a:rPr>
              <a:t>Simplification</a:t>
            </a:r>
            <a:endParaRPr lang="de-DE" sz="1200" dirty="0">
              <a:solidFill>
                <a:schemeClr val="bg1">
                  <a:lumMod val="65000"/>
                </a:schemeClr>
              </a:solidFill>
            </a:endParaRPr>
          </a:p>
        </p:txBody>
      </p:sp>
      <p:sp>
        <p:nvSpPr>
          <p:cNvPr id="114" name="Teardrop 113">
            <a:extLst>
              <a:ext uri="{FF2B5EF4-FFF2-40B4-BE49-F238E27FC236}">
                <a16:creationId xmlns:a16="http://schemas.microsoft.com/office/drawing/2014/main" id="{674A4AA7-39F9-4CE9-899F-55B18CA5F7A5}"/>
              </a:ext>
            </a:extLst>
          </p:cNvPr>
          <p:cNvSpPr/>
          <p:nvPr/>
        </p:nvSpPr>
        <p:spPr>
          <a:xfrm>
            <a:off x="8215579" y="6563668"/>
            <a:ext cx="1680961" cy="562629"/>
          </a:xfrm>
          <a:prstGeom prst="teardrop">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15" name="TextBox 114">
            <a:extLst>
              <a:ext uri="{FF2B5EF4-FFF2-40B4-BE49-F238E27FC236}">
                <a16:creationId xmlns:a16="http://schemas.microsoft.com/office/drawing/2014/main" id="{3CBC0D1F-DF6E-4481-E3B2-44B19ABA1AED}"/>
              </a:ext>
            </a:extLst>
          </p:cNvPr>
          <p:cNvSpPr txBox="1"/>
          <p:nvPr/>
        </p:nvSpPr>
        <p:spPr>
          <a:xfrm>
            <a:off x="8318247" y="6608150"/>
            <a:ext cx="1667291" cy="800219"/>
          </a:xfrm>
          <a:prstGeom prst="rect">
            <a:avLst/>
          </a:prstGeom>
          <a:noFill/>
        </p:spPr>
        <p:txBody>
          <a:bodyPr wrap="square" rtlCol="0">
            <a:spAutoFit/>
          </a:bodyPr>
          <a:lstStyle/>
          <a:p>
            <a:pPr algn="ctr">
              <a:spcBef>
                <a:spcPts val="600"/>
              </a:spcBef>
            </a:pPr>
            <a:r>
              <a:rPr lang="en-DE" sz="1200" dirty="0">
                <a:solidFill>
                  <a:schemeClr val="bg1">
                    <a:lumMod val="65000"/>
                  </a:schemeClr>
                </a:solidFill>
              </a:rPr>
              <a:t>Autonomous Driving</a:t>
            </a:r>
          </a:p>
          <a:p>
            <a:pPr algn="ctr">
              <a:spcBef>
                <a:spcPts val="600"/>
              </a:spcBef>
            </a:pPr>
            <a:r>
              <a:rPr lang="en-DE" sz="1200" dirty="0">
                <a:solidFill>
                  <a:schemeClr val="bg1">
                    <a:lumMod val="65000"/>
                  </a:schemeClr>
                </a:solidFill>
              </a:rPr>
              <a:t>Games</a:t>
            </a:r>
          </a:p>
          <a:p>
            <a:pPr>
              <a:spcBef>
                <a:spcPts val="600"/>
              </a:spcBef>
            </a:pPr>
            <a:endParaRPr lang="de-DE" sz="1200" dirty="0">
              <a:solidFill>
                <a:schemeClr val="bg1">
                  <a:lumMod val="65000"/>
                </a:schemeClr>
              </a:solidFill>
            </a:endParaRPr>
          </a:p>
        </p:txBody>
      </p:sp>
      <p:sp>
        <p:nvSpPr>
          <p:cNvPr id="116" name="Teardrop 115">
            <a:extLst>
              <a:ext uri="{FF2B5EF4-FFF2-40B4-BE49-F238E27FC236}">
                <a16:creationId xmlns:a16="http://schemas.microsoft.com/office/drawing/2014/main" id="{E6443BBE-3082-9EDD-07BE-ED988F6179F5}"/>
              </a:ext>
            </a:extLst>
          </p:cNvPr>
          <p:cNvSpPr/>
          <p:nvPr/>
        </p:nvSpPr>
        <p:spPr>
          <a:xfrm rot="16200000">
            <a:off x="3640299" y="5737522"/>
            <a:ext cx="808318" cy="1083715"/>
          </a:xfrm>
          <a:prstGeom prst="teardrop">
            <a:avLst>
              <a:gd name="adj" fmla="val 98695"/>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17" name="TextBox 116">
            <a:extLst>
              <a:ext uri="{FF2B5EF4-FFF2-40B4-BE49-F238E27FC236}">
                <a16:creationId xmlns:a16="http://schemas.microsoft.com/office/drawing/2014/main" id="{51F77B13-F621-CF61-7D03-D037C4935C32}"/>
              </a:ext>
            </a:extLst>
          </p:cNvPr>
          <p:cNvSpPr txBox="1"/>
          <p:nvPr/>
        </p:nvSpPr>
        <p:spPr>
          <a:xfrm>
            <a:off x="3476638" y="5918086"/>
            <a:ext cx="1130438" cy="646331"/>
          </a:xfrm>
          <a:prstGeom prst="rect">
            <a:avLst/>
          </a:prstGeom>
          <a:noFill/>
        </p:spPr>
        <p:txBody>
          <a:bodyPr wrap="none" rtlCol="0">
            <a:spAutoFit/>
          </a:bodyPr>
          <a:lstStyle/>
          <a:p>
            <a:pPr algn="ctr"/>
            <a:r>
              <a:rPr lang="en-DE" sz="1200" dirty="0">
                <a:solidFill>
                  <a:schemeClr val="bg1">
                    <a:lumMod val="65000"/>
                  </a:schemeClr>
                </a:solidFill>
              </a:rPr>
              <a:t>Image or </a:t>
            </a:r>
            <a:br>
              <a:rPr lang="en-DE" sz="1200" dirty="0">
                <a:solidFill>
                  <a:schemeClr val="bg1">
                    <a:lumMod val="65000"/>
                  </a:schemeClr>
                </a:solidFill>
              </a:rPr>
            </a:br>
            <a:r>
              <a:rPr lang="en-DE" sz="1200" dirty="0">
                <a:solidFill>
                  <a:schemeClr val="bg1">
                    <a:lumMod val="65000"/>
                  </a:schemeClr>
                </a:solidFill>
              </a:rPr>
              <a:t>Customer</a:t>
            </a:r>
            <a:br>
              <a:rPr lang="en-DE" sz="1200" dirty="0">
                <a:solidFill>
                  <a:schemeClr val="bg1">
                    <a:lumMod val="65000"/>
                  </a:schemeClr>
                </a:solidFill>
              </a:rPr>
            </a:br>
            <a:r>
              <a:rPr lang="en-DE" sz="1200" dirty="0">
                <a:solidFill>
                  <a:schemeClr val="bg1">
                    <a:lumMod val="65000"/>
                  </a:schemeClr>
                </a:solidFill>
              </a:rPr>
              <a:t>Segmentation</a:t>
            </a:r>
            <a:endParaRPr lang="de-DE" sz="1200" dirty="0">
              <a:solidFill>
                <a:schemeClr val="bg1">
                  <a:lumMod val="65000"/>
                </a:schemeClr>
              </a:solidFill>
            </a:endParaRPr>
          </a:p>
        </p:txBody>
      </p:sp>
      <p:sp>
        <p:nvSpPr>
          <p:cNvPr id="2" name="Hexagon 1">
            <a:extLst>
              <a:ext uri="{FF2B5EF4-FFF2-40B4-BE49-F238E27FC236}">
                <a16:creationId xmlns:a16="http://schemas.microsoft.com/office/drawing/2014/main" id="{1B2528A4-03C2-3A78-78AB-1C0A96FA4AA1}"/>
              </a:ext>
            </a:extLst>
          </p:cNvPr>
          <p:cNvSpPr/>
          <p:nvPr/>
        </p:nvSpPr>
        <p:spPr>
          <a:xfrm>
            <a:off x="6684369" y="2303718"/>
            <a:ext cx="2555582" cy="410284"/>
          </a:xfrm>
          <a:custGeom>
            <a:avLst/>
            <a:gdLst>
              <a:gd name="connsiteX0" fmla="*/ 0 w 2555582"/>
              <a:gd name="connsiteY0" fmla="*/ 205142 h 410284"/>
              <a:gd name="connsiteX1" fmla="*/ 102571 w 2555582"/>
              <a:gd name="connsiteY1" fmla="*/ 0 h 410284"/>
              <a:gd name="connsiteX2" fmla="*/ 713685 w 2555582"/>
              <a:gd name="connsiteY2" fmla="*/ 0 h 410284"/>
              <a:gd name="connsiteX3" fmla="*/ 1230782 w 2555582"/>
              <a:gd name="connsiteY3" fmla="*/ 0 h 410284"/>
              <a:gd name="connsiteX4" fmla="*/ 1865401 w 2555582"/>
              <a:gd name="connsiteY4" fmla="*/ 0 h 410284"/>
              <a:gd name="connsiteX5" fmla="*/ 2453011 w 2555582"/>
              <a:gd name="connsiteY5" fmla="*/ 0 h 410284"/>
              <a:gd name="connsiteX6" fmla="*/ 2555582 w 2555582"/>
              <a:gd name="connsiteY6" fmla="*/ 205142 h 410284"/>
              <a:gd name="connsiteX7" fmla="*/ 2453011 w 2555582"/>
              <a:gd name="connsiteY7" fmla="*/ 410284 h 410284"/>
              <a:gd name="connsiteX8" fmla="*/ 1841897 w 2555582"/>
              <a:gd name="connsiteY8" fmla="*/ 410284 h 410284"/>
              <a:gd name="connsiteX9" fmla="*/ 1324800 w 2555582"/>
              <a:gd name="connsiteY9" fmla="*/ 410284 h 410284"/>
              <a:gd name="connsiteX10" fmla="*/ 713685 w 2555582"/>
              <a:gd name="connsiteY10" fmla="*/ 410284 h 410284"/>
              <a:gd name="connsiteX11" fmla="*/ 102571 w 2555582"/>
              <a:gd name="connsiteY11" fmla="*/ 410284 h 410284"/>
              <a:gd name="connsiteX12" fmla="*/ 0 w 2555582"/>
              <a:gd name="connsiteY12" fmla="*/ 205142 h 41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55582" h="410284" fill="none" extrusionOk="0">
                <a:moveTo>
                  <a:pt x="0" y="205142"/>
                </a:moveTo>
                <a:cubicBezTo>
                  <a:pt x="20648" y="118291"/>
                  <a:pt x="91990" y="63608"/>
                  <a:pt x="102571" y="0"/>
                </a:cubicBezTo>
                <a:cubicBezTo>
                  <a:pt x="378342" y="-17186"/>
                  <a:pt x="584653" y="10021"/>
                  <a:pt x="713685" y="0"/>
                </a:cubicBezTo>
                <a:cubicBezTo>
                  <a:pt x="842717" y="-10021"/>
                  <a:pt x="1113757" y="42148"/>
                  <a:pt x="1230782" y="0"/>
                </a:cubicBezTo>
                <a:cubicBezTo>
                  <a:pt x="1347807" y="-42148"/>
                  <a:pt x="1575735" y="14864"/>
                  <a:pt x="1865401" y="0"/>
                </a:cubicBezTo>
                <a:cubicBezTo>
                  <a:pt x="2155067" y="-14864"/>
                  <a:pt x="2272310" y="32868"/>
                  <a:pt x="2453011" y="0"/>
                </a:cubicBezTo>
                <a:cubicBezTo>
                  <a:pt x="2482515" y="41559"/>
                  <a:pt x="2508367" y="145134"/>
                  <a:pt x="2555582" y="205142"/>
                </a:cubicBezTo>
                <a:cubicBezTo>
                  <a:pt x="2555941" y="261806"/>
                  <a:pt x="2485477" y="317952"/>
                  <a:pt x="2453011" y="410284"/>
                </a:cubicBezTo>
                <a:cubicBezTo>
                  <a:pt x="2285673" y="449759"/>
                  <a:pt x="1977034" y="396917"/>
                  <a:pt x="1841897" y="410284"/>
                </a:cubicBezTo>
                <a:cubicBezTo>
                  <a:pt x="1706760" y="423651"/>
                  <a:pt x="1534544" y="377136"/>
                  <a:pt x="1324800" y="410284"/>
                </a:cubicBezTo>
                <a:cubicBezTo>
                  <a:pt x="1115056" y="443432"/>
                  <a:pt x="877689" y="397988"/>
                  <a:pt x="713685" y="410284"/>
                </a:cubicBezTo>
                <a:cubicBezTo>
                  <a:pt x="549682" y="422580"/>
                  <a:pt x="302996" y="350918"/>
                  <a:pt x="102571" y="410284"/>
                </a:cubicBezTo>
                <a:cubicBezTo>
                  <a:pt x="43674" y="323282"/>
                  <a:pt x="45424" y="235760"/>
                  <a:pt x="0" y="205142"/>
                </a:cubicBezTo>
                <a:close/>
              </a:path>
              <a:path w="2555582" h="410284" stroke="0" extrusionOk="0">
                <a:moveTo>
                  <a:pt x="0" y="205142"/>
                </a:moveTo>
                <a:cubicBezTo>
                  <a:pt x="29497" y="134299"/>
                  <a:pt x="86738" y="49785"/>
                  <a:pt x="102571" y="0"/>
                </a:cubicBezTo>
                <a:cubicBezTo>
                  <a:pt x="333370" y="-63284"/>
                  <a:pt x="448067" y="20271"/>
                  <a:pt x="666677" y="0"/>
                </a:cubicBezTo>
                <a:cubicBezTo>
                  <a:pt x="885287" y="-20271"/>
                  <a:pt x="950828" y="60963"/>
                  <a:pt x="1230782" y="0"/>
                </a:cubicBezTo>
                <a:cubicBezTo>
                  <a:pt x="1510737" y="-60963"/>
                  <a:pt x="1571329" y="65608"/>
                  <a:pt x="1841897" y="0"/>
                </a:cubicBezTo>
                <a:cubicBezTo>
                  <a:pt x="2112465" y="-65608"/>
                  <a:pt x="2290674" y="45421"/>
                  <a:pt x="2453011" y="0"/>
                </a:cubicBezTo>
                <a:cubicBezTo>
                  <a:pt x="2516775" y="92579"/>
                  <a:pt x="2513871" y="122616"/>
                  <a:pt x="2555582" y="205142"/>
                </a:cubicBezTo>
                <a:cubicBezTo>
                  <a:pt x="2543350" y="274367"/>
                  <a:pt x="2476668" y="347192"/>
                  <a:pt x="2453011" y="410284"/>
                </a:cubicBezTo>
                <a:cubicBezTo>
                  <a:pt x="2262931" y="440418"/>
                  <a:pt x="2116261" y="345610"/>
                  <a:pt x="1818392" y="410284"/>
                </a:cubicBezTo>
                <a:cubicBezTo>
                  <a:pt x="1520523" y="474958"/>
                  <a:pt x="1419586" y="372076"/>
                  <a:pt x="1301295" y="410284"/>
                </a:cubicBezTo>
                <a:cubicBezTo>
                  <a:pt x="1183004" y="448492"/>
                  <a:pt x="999410" y="342493"/>
                  <a:pt x="713685" y="410284"/>
                </a:cubicBezTo>
                <a:cubicBezTo>
                  <a:pt x="427960" y="478075"/>
                  <a:pt x="398602" y="396151"/>
                  <a:pt x="102571" y="410284"/>
                </a:cubicBezTo>
                <a:cubicBezTo>
                  <a:pt x="46518" y="318697"/>
                  <a:pt x="41637" y="242191"/>
                  <a:pt x="0" y="205142"/>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Sequence Prediction</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3" name="Teardrop 2">
            <a:extLst>
              <a:ext uri="{FF2B5EF4-FFF2-40B4-BE49-F238E27FC236}">
                <a16:creationId xmlns:a16="http://schemas.microsoft.com/office/drawing/2014/main" id="{C7CFE489-45AD-64FB-0993-FAC0062E20DB}"/>
              </a:ext>
            </a:extLst>
          </p:cNvPr>
          <p:cNvSpPr/>
          <p:nvPr/>
        </p:nvSpPr>
        <p:spPr>
          <a:xfrm rot="16200000">
            <a:off x="9763115" y="2185193"/>
            <a:ext cx="452351" cy="1598617"/>
          </a:xfrm>
          <a:prstGeom prst="teardrop">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4" name="TextBox 3">
            <a:extLst>
              <a:ext uri="{FF2B5EF4-FFF2-40B4-BE49-F238E27FC236}">
                <a16:creationId xmlns:a16="http://schemas.microsoft.com/office/drawing/2014/main" id="{ED3E66C2-A4CB-91F2-2EC4-AFC80F622224}"/>
              </a:ext>
            </a:extLst>
          </p:cNvPr>
          <p:cNvSpPr txBox="1"/>
          <p:nvPr/>
        </p:nvSpPr>
        <p:spPr>
          <a:xfrm>
            <a:off x="9236622" y="2749012"/>
            <a:ext cx="1433112" cy="461665"/>
          </a:xfrm>
          <a:prstGeom prst="rect">
            <a:avLst/>
          </a:prstGeom>
          <a:noFill/>
        </p:spPr>
        <p:txBody>
          <a:bodyPr wrap="square" rtlCol="0">
            <a:spAutoFit/>
          </a:bodyPr>
          <a:lstStyle/>
          <a:p>
            <a:pPr algn="ctr">
              <a:spcBef>
                <a:spcPts val="600"/>
              </a:spcBef>
            </a:pPr>
            <a:r>
              <a:rPr lang="en-DE" sz="1200" dirty="0">
                <a:solidFill>
                  <a:schemeClr val="bg1">
                    <a:lumMod val="65000"/>
                  </a:schemeClr>
                </a:solidFill>
              </a:rPr>
              <a:t>Large Language Models</a:t>
            </a:r>
          </a:p>
        </p:txBody>
      </p:sp>
      <p:sp>
        <p:nvSpPr>
          <p:cNvPr id="6" name="Teardrop 5">
            <a:extLst>
              <a:ext uri="{FF2B5EF4-FFF2-40B4-BE49-F238E27FC236}">
                <a16:creationId xmlns:a16="http://schemas.microsoft.com/office/drawing/2014/main" id="{35E1B9D5-5A23-6013-0E51-CC4752062434}"/>
              </a:ext>
            </a:extLst>
          </p:cNvPr>
          <p:cNvSpPr/>
          <p:nvPr/>
        </p:nvSpPr>
        <p:spPr>
          <a:xfrm rot="16200000">
            <a:off x="1054518" y="2204751"/>
            <a:ext cx="1039469" cy="1258269"/>
          </a:xfrm>
          <a:prstGeom prst="teardrop">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7" name="TextBox 6">
            <a:extLst>
              <a:ext uri="{FF2B5EF4-FFF2-40B4-BE49-F238E27FC236}">
                <a16:creationId xmlns:a16="http://schemas.microsoft.com/office/drawing/2014/main" id="{416B480B-C7C1-D075-A44D-8CAFB2BEF67F}"/>
              </a:ext>
            </a:extLst>
          </p:cNvPr>
          <p:cNvSpPr txBox="1"/>
          <p:nvPr/>
        </p:nvSpPr>
        <p:spPr>
          <a:xfrm>
            <a:off x="922276" y="2279546"/>
            <a:ext cx="1258269" cy="1169551"/>
          </a:xfrm>
          <a:prstGeom prst="rect">
            <a:avLst/>
          </a:prstGeom>
          <a:noFill/>
        </p:spPr>
        <p:txBody>
          <a:bodyPr wrap="square" rtlCol="0">
            <a:spAutoFit/>
          </a:bodyPr>
          <a:lstStyle/>
          <a:p>
            <a:pPr algn="ctr">
              <a:spcBef>
                <a:spcPts val="600"/>
              </a:spcBef>
            </a:pPr>
            <a:r>
              <a:rPr lang="en-DE" sz="1200" dirty="0">
                <a:solidFill>
                  <a:schemeClr val="bg1">
                    <a:lumMod val="65000"/>
                  </a:schemeClr>
                </a:solidFill>
              </a:rPr>
              <a:t>Price Predictions</a:t>
            </a:r>
          </a:p>
          <a:p>
            <a:pPr algn="ctr">
              <a:spcBef>
                <a:spcPts val="600"/>
              </a:spcBef>
            </a:pPr>
            <a:r>
              <a:rPr lang="en-DE" sz="1200" dirty="0">
                <a:solidFill>
                  <a:schemeClr val="bg1">
                    <a:lumMod val="65000"/>
                  </a:schemeClr>
                </a:solidFill>
              </a:rPr>
              <a:t>Hydrological Statistics</a:t>
            </a:r>
          </a:p>
          <a:p>
            <a:pPr algn="ctr">
              <a:spcBef>
                <a:spcPts val="600"/>
              </a:spcBef>
            </a:pPr>
            <a:endParaRPr lang="de-DE" sz="1200" dirty="0">
              <a:solidFill>
                <a:schemeClr val="bg1">
                  <a:lumMod val="65000"/>
                </a:schemeClr>
              </a:solidFill>
            </a:endParaRPr>
          </a:p>
        </p:txBody>
      </p:sp>
      <p:sp>
        <p:nvSpPr>
          <p:cNvPr id="5" name="Text Placeholder 3">
            <a:extLst>
              <a:ext uri="{FF2B5EF4-FFF2-40B4-BE49-F238E27FC236}">
                <a16:creationId xmlns:a16="http://schemas.microsoft.com/office/drawing/2014/main" id="{0325321D-030A-C808-1784-98087267E4E4}"/>
              </a:ext>
            </a:extLst>
          </p:cNvPr>
          <p:cNvSpPr txBox="1">
            <a:spLocks/>
          </p:cNvSpPr>
          <p:nvPr/>
        </p:nvSpPr>
        <p:spPr>
          <a:xfrm>
            <a:off x="8610600" y="6566324"/>
            <a:ext cx="5207000" cy="647402"/>
          </a:xfrm>
          <a:prstGeom prst="rect">
            <a:avLst/>
          </a:prstGeom>
        </p:spPr>
        <p:txBody>
          <a:bodyPr vert="horz" lIns="91440" tIns="45720" rIns="91440" bIns="45720" rtlCol="0">
            <a:noAutofit/>
          </a:bodyPr>
          <a:lstStyle>
            <a:lvl1pPr marL="82868" marR="0" indent="-82868" algn="l" defTabSz="699779" rtl="0" eaLnBrk="1" fontAlgn="auto" latinLnBrk="0" hangingPunct="1">
              <a:lnSpc>
                <a:spcPct val="100000"/>
              </a:lnSpc>
              <a:spcBef>
                <a:spcPts val="659"/>
              </a:spcBef>
              <a:spcAft>
                <a:spcPts val="0"/>
              </a:spcAft>
              <a:buClrTx/>
              <a:buSzTx/>
              <a:buFont typeface="Arial" panose="020B0604020202020204" pitchFamily="34" charset="0"/>
              <a:buChar char=" "/>
              <a:tabLst>
                <a:tab pos="82868" algn="l"/>
              </a:tabLst>
              <a:defRPr lang="en-US" sz="2747" b="0" kern="1200" baseline="0" dirty="0" smtClean="0">
                <a:solidFill>
                  <a:srgbClr val="4C0049"/>
                </a:solidFill>
                <a:latin typeface="+mj-lt"/>
                <a:ea typeface="+mn-ea"/>
                <a:cs typeface="+mn-cs"/>
              </a:defRPr>
            </a:lvl1pPr>
            <a:lvl2pPr marL="477585"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948626" algn="l"/>
              </a:tabLst>
              <a:defRPr lang="en-US" sz="2747" kern="1200" baseline="0" dirty="0" smtClean="0">
                <a:solidFill>
                  <a:srgbClr val="777877"/>
                </a:solidFill>
                <a:latin typeface="+mn-lt"/>
                <a:ea typeface="+mn-ea"/>
                <a:cs typeface="+mn-cs"/>
              </a:defRPr>
            </a:lvl2pPr>
            <a:lvl3pPr marL="942083"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1576682" algn="l"/>
              </a:tabLst>
              <a:defRPr lang="en-US" sz="2747" kern="1200" dirty="0" smtClean="0">
                <a:solidFill>
                  <a:srgbClr val="777877"/>
                </a:solidFill>
                <a:latin typeface="+mn-lt"/>
                <a:ea typeface="+mn-ea"/>
                <a:cs typeface="+mn-cs"/>
              </a:defRPr>
            </a:lvl3pPr>
            <a:lvl4pPr marL="1570139" indent="-314028" algn="l" defTabSz="628056" rtl="0" eaLnBrk="1" latinLnBrk="0" hangingPunct="1">
              <a:spcBef>
                <a:spcPts val="659"/>
              </a:spcBef>
              <a:buFont typeface="Arial" panose="020B0604020202020204" pitchFamily="34" charset="0"/>
              <a:buChar char="̶"/>
              <a:defRPr lang="en-US" sz="2747" kern="1200" dirty="0" smtClean="0">
                <a:solidFill>
                  <a:srgbClr val="777877"/>
                </a:solidFill>
                <a:latin typeface="+mn-lt"/>
                <a:ea typeface="+mn-ea"/>
                <a:cs typeface="+mn-cs"/>
              </a:defRPr>
            </a:lvl4pPr>
            <a:lvl5pPr marL="2281063" indent="-396896" algn="l" defTabSz="628056" rtl="0" eaLnBrk="1" latinLnBrk="0" hangingPunct="1">
              <a:spcBef>
                <a:spcPts val="659"/>
              </a:spcBef>
              <a:buFont typeface="Arial" panose="020B0604020202020204" pitchFamily="34" charset="0"/>
              <a:buChar char="̶"/>
              <a:defRPr sz="2747" kern="1200">
                <a:solidFill>
                  <a:srgbClr val="777877"/>
                </a:solidFill>
                <a:latin typeface="+mn-lt"/>
                <a:ea typeface="+mn-ea"/>
                <a:cs typeface="+mn-cs"/>
              </a:defRPr>
            </a:lvl5pPr>
            <a:lvl6pPr marL="3454306" indent="-314028" algn="l" defTabSz="628056" rtl="0" eaLnBrk="1" latinLnBrk="0" hangingPunct="1">
              <a:spcBef>
                <a:spcPct val="20000"/>
              </a:spcBef>
              <a:buFont typeface="Arial"/>
              <a:buChar char="•"/>
              <a:defRPr sz="2747" kern="1200">
                <a:solidFill>
                  <a:schemeClr val="tx1"/>
                </a:solidFill>
                <a:latin typeface="+mn-lt"/>
                <a:ea typeface="+mn-ea"/>
                <a:cs typeface="+mn-cs"/>
              </a:defRPr>
            </a:lvl6pPr>
            <a:lvl7pPr marL="4082362" indent="-314028" algn="l" defTabSz="628056" rtl="0" eaLnBrk="1" latinLnBrk="0" hangingPunct="1">
              <a:spcBef>
                <a:spcPct val="20000"/>
              </a:spcBef>
              <a:buFont typeface="Arial"/>
              <a:buChar char="•"/>
              <a:defRPr sz="2747" kern="1200">
                <a:solidFill>
                  <a:schemeClr val="tx1"/>
                </a:solidFill>
                <a:latin typeface="+mn-lt"/>
                <a:ea typeface="+mn-ea"/>
                <a:cs typeface="+mn-cs"/>
              </a:defRPr>
            </a:lvl7pPr>
            <a:lvl8pPr marL="4710417" indent="-314028" algn="l" defTabSz="628056" rtl="0" eaLnBrk="1" latinLnBrk="0" hangingPunct="1">
              <a:spcBef>
                <a:spcPct val="20000"/>
              </a:spcBef>
              <a:buFont typeface="Arial"/>
              <a:buChar char="•"/>
              <a:defRPr sz="2747" kern="1200">
                <a:solidFill>
                  <a:schemeClr val="tx1"/>
                </a:solidFill>
                <a:latin typeface="+mn-lt"/>
                <a:ea typeface="+mn-ea"/>
                <a:cs typeface="+mn-cs"/>
              </a:defRPr>
            </a:lvl8pPr>
            <a:lvl9pPr marL="5338473" indent="-314028" algn="l" defTabSz="628056" rtl="0" eaLnBrk="1" latinLnBrk="0" hangingPunct="1">
              <a:spcBef>
                <a:spcPct val="20000"/>
              </a:spcBef>
              <a:buFont typeface="Arial"/>
              <a:buChar char="•"/>
              <a:defRPr sz="2747" kern="1200">
                <a:solidFill>
                  <a:schemeClr val="tx1"/>
                </a:solidFill>
                <a:latin typeface="+mn-lt"/>
                <a:ea typeface="+mn-ea"/>
                <a:cs typeface="+mn-cs"/>
              </a:defRPr>
            </a:lvl9pPr>
          </a:lstStyle>
          <a:p>
            <a:pPr marL="0" indent="0" algn="r">
              <a:spcBef>
                <a:spcPts val="0"/>
              </a:spcBef>
              <a:buFont typeface="Arial" panose="020B0604020202020204" pitchFamily="34" charset="0"/>
              <a:buNone/>
            </a:pPr>
            <a:r>
              <a:rPr lang="en-DE" sz="900" b="1" dirty="0">
                <a:solidFill>
                  <a:schemeClr val="tx1"/>
                </a:solidFill>
                <a:latin typeface="Calibri" panose="020F0502020204030204" pitchFamily="34" charset="0"/>
                <a:ea typeface="Calibri" panose="020F0502020204030204" pitchFamily="34" charset="0"/>
              </a:rPr>
              <a:t> </a:t>
            </a:r>
            <a:r>
              <a:rPr lang="de-DE" sz="900" b="1" dirty="0">
                <a:solidFill>
                  <a:schemeClr val="tx1"/>
                </a:solidFill>
                <a:latin typeface="Calibri" panose="020F0502020204030204" pitchFamily="34" charset="0"/>
                <a:ea typeface="Calibri" panose="020F0502020204030204" pitchFamily="34" charset="0"/>
              </a:rPr>
              <a:t>https://chatgpt.com</a:t>
            </a:r>
            <a:r>
              <a:rPr lang="en-DE" sz="900" b="1" dirty="0">
                <a:solidFill>
                  <a:schemeClr val="tx1"/>
                </a:solidFill>
                <a:latin typeface="Calibri" panose="020F0502020204030204" pitchFamily="34" charset="0"/>
                <a:ea typeface="Calibri" panose="020F0502020204030204" pitchFamily="34" charset="0"/>
              </a:rPr>
              <a:t> (GPT-4o)</a:t>
            </a:r>
          </a:p>
          <a:p>
            <a:pPr marL="0" indent="0" algn="r">
              <a:spcBef>
                <a:spcPts val="0"/>
              </a:spcBef>
              <a:buNone/>
            </a:pPr>
            <a:r>
              <a:rPr lang="de-DE" sz="900" b="1" dirty="0">
                <a:solidFill>
                  <a:schemeClr val="tx1"/>
                </a:solidFill>
                <a:latin typeface="Calibri" panose="020F0502020204030204" pitchFamily="34" charset="0"/>
                <a:ea typeface="Calibri" panose="020F0502020204030204" pitchFamily="34" charset="0"/>
              </a:rPr>
              <a:t>https://en.wikipedia.org/wiki/Machine_learning</a:t>
            </a:r>
          </a:p>
          <a:p>
            <a:pPr marL="0" indent="0" algn="r">
              <a:spcBef>
                <a:spcPts val="0"/>
              </a:spcBef>
              <a:buFont typeface="Arial" panose="020B0604020202020204" pitchFamily="34" charset="0"/>
              <a:buNone/>
            </a:pPr>
            <a:r>
              <a:rPr lang="de-DE" sz="900" b="1" dirty="0">
                <a:solidFill>
                  <a:schemeClr val="tx1"/>
                </a:solidFill>
                <a:latin typeface="Calibri" panose="020F0502020204030204" pitchFamily="34" charset="0"/>
                <a:ea typeface="Calibri" panose="020F0502020204030204" pitchFamily="34" charset="0"/>
              </a:rPr>
              <a:t>https://machinelearningmastery.com</a:t>
            </a:r>
            <a:endParaRPr lang="en-DE" sz="900" b="1" dirty="0">
              <a:solidFill>
                <a:schemeClr val="tx1"/>
              </a:solidFill>
              <a:latin typeface="Calibri" panose="020F0502020204030204" pitchFamily="34" charset="0"/>
              <a:ea typeface="Calibri" panose="020F0502020204030204" pitchFamily="34" charset="0"/>
            </a:endParaRPr>
          </a:p>
          <a:p>
            <a:pPr marL="0" indent="0" algn="r">
              <a:spcBef>
                <a:spcPts val="0"/>
              </a:spcBef>
              <a:buFont typeface="Arial" panose="020B0604020202020204" pitchFamily="34" charset="0"/>
              <a:buNone/>
            </a:pPr>
            <a:r>
              <a:rPr lang="de-DE" sz="900" b="1" dirty="0">
                <a:solidFill>
                  <a:schemeClr val="tx1"/>
                </a:solidFill>
                <a:latin typeface="Calibri" panose="020F0502020204030204" pitchFamily="34" charset="0"/>
                <a:ea typeface="Calibri" panose="020F0502020204030204" pitchFamily="34" charset="0"/>
              </a:rPr>
              <a:t>https://online.stanford.edu/courses/soe-ymls-machine-learning-specialization</a:t>
            </a:r>
            <a:endParaRPr lang="en-DE" sz="900" b="1" dirty="0">
              <a:solidFill>
                <a:schemeClr val="tx1"/>
              </a:solidFill>
              <a:latin typeface="Calibri" panose="020F0502020204030204" pitchFamily="34" charset="0"/>
              <a:ea typeface="Calibri" panose="020F0502020204030204" pitchFamily="34" charset="0"/>
            </a:endParaRPr>
          </a:p>
          <a:p>
            <a:pPr marL="0" indent="0" algn="r">
              <a:spcBef>
                <a:spcPts val="0"/>
              </a:spcBef>
              <a:buFont typeface="Arial" panose="020B0604020202020204" pitchFamily="34" charset="0"/>
              <a:buNone/>
            </a:pPr>
            <a:r>
              <a:rPr lang="de-DE" sz="900" b="1" dirty="0">
                <a:solidFill>
                  <a:schemeClr val="tx1"/>
                </a:solidFill>
                <a:latin typeface="Calibri" panose="020F0502020204030204" pitchFamily="34" charset="0"/>
                <a:ea typeface="Calibri" panose="020F0502020204030204" pitchFamily="34" charset="0"/>
              </a:rPr>
              <a:t>https://machinelearningmastery.com/tips-for-choosing-the-right-machine-learning-model-for-your-data</a:t>
            </a:r>
            <a:endParaRPr lang="en-DE" sz="900" b="1" dirty="0">
              <a:solidFill>
                <a:schemeClr val="tx1"/>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926238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ardrop 112">
            <a:extLst>
              <a:ext uri="{FF2B5EF4-FFF2-40B4-BE49-F238E27FC236}">
                <a16:creationId xmlns:a16="http://schemas.microsoft.com/office/drawing/2014/main" id="{6A8AC26A-194B-281E-4E8F-0684D4251C89}"/>
              </a:ext>
            </a:extLst>
          </p:cNvPr>
          <p:cNvSpPr/>
          <p:nvPr/>
        </p:nvSpPr>
        <p:spPr>
          <a:xfrm rot="16200000">
            <a:off x="1478930" y="5933957"/>
            <a:ext cx="850937" cy="1221689"/>
          </a:xfrm>
          <a:prstGeom prst="teardrop">
            <a:avLst>
              <a:gd name="adj" fmla="val 98695"/>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4" name="Oval 13">
            <a:extLst>
              <a:ext uri="{FF2B5EF4-FFF2-40B4-BE49-F238E27FC236}">
                <a16:creationId xmlns:a16="http://schemas.microsoft.com/office/drawing/2014/main" id="{1C03E677-5429-9D92-3C88-7A59E2495BA5}"/>
              </a:ext>
            </a:extLst>
          </p:cNvPr>
          <p:cNvSpPr/>
          <p:nvPr/>
        </p:nvSpPr>
        <p:spPr>
          <a:xfrm>
            <a:off x="4203701" y="3233493"/>
            <a:ext cx="2971790" cy="1666378"/>
          </a:xfrm>
          <a:custGeom>
            <a:avLst/>
            <a:gdLst>
              <a:gd name="connsiteX0" fmla="*/ 0 w 2971790"/>
              <a:gd name="connsiteY0" fmla="*/ 833189 h 1666378"/>
              <a:gd name="connsiteX1" fmla="*/ 1485895 w 2971790"/>
              <a:gd name="connsiteY1" fmla="*/ 0 h 1666378"/>
              <a:gd name="connsiteX2" fmla="*/ 2971790 w 2971790"/>
              <a:gd name="connsiteY2" fmla="*/ 833189 h 1666378"/>
              <a:gd name="connsiteX3" fmla="*/ 1485895 w 2971790"/>
              <a:gd name="connsiteY3" fmla="*/ 1666378 h 1666378"/>
              <a:gd name="connsiteX4" fmla="*/ 0 w 2971790"/>
              <a:gd name="connsiteY4" fmla="*/ 833189 h 1666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790" h="1666378" fill="none" extrusionOk="0">
                <a:moveTo>
                  <a:pt x="0" y="833189"/>
                </a:moveTo>
                <a:cubicBezTo>
                  <a:pt x="404" y="275073"/>
                  <a:pt x="594966" y="-24213"/>
                  <a:pt x="1485895" y="0"/>
                </a:cubicBezTo>
                <a:cubicBezTo>
                  <a:pt x="2388851" y="82763"/>
                  <a:pt x="2947009" y="341521"/>
                  <a:pt x="2971790" y="833189"/>
                </a:cubicBezTo>
                <a:cubicBezTo>
                  <a:pt x="3002921" y="1211556"/>
                  <a:pt x="2509945" y="1720895"/>
                  <a:pt x="1485895" y="1666378"/>
                </a:cubicBezTo>
                <a:cubicBezTo>
                  <a:pt x="649530" y="1576988"/>
                  <a:pt x="-53427" y="1189641"/>
                  <a:pt x="0" y="833189"/>
                </a:cubicBezTo>
                <a:close/>
              </a:path>
              <a:path w="2971790" h="1666378" stroke="0" extrusionOk="0">
                <a:moveTo>
                  <a:pt x="0" y="833189"/>
                </a:moveTo>
                <a:cubicBezTo>
                  <a:pt x="-6649" y="354444"/>
                  <a:pt x="661517" y="-45397"/>
                  <a:pt x="1485895" y="0"/>
                </a:cubicBezTo>
                <a:cubicBezTo>
                  <a:pt x="2172491" y="-32465"/>
                  <a:pt x="2889703" y="388493"/>
                  <a:pt x="2971790" y="833189"/>
                </a:cubicBezTo>
                <a:cubicBezTo>
                  <a:pt x="3062382" y="1484995"/>
                  <a:pt x="2375987" y="1637526"/>
                  <a:pt x="1485895" y="1666378"/>
                </a:cubicBezTo>
                <a:cubicBezTo>
                  <a:pt x="687508" y="1667431"/>
                  <a:pt x="2541" y="1322378"/>
                  <a:pt x="0" y="833189"/>
                </a:cubicBezTo>
                <a:close/>
              </a:path>
            </a:pathLst>
          </a:custGeom>
          <a:solidFill>
            <a:srgbClr val="571054"/>
          </a:solidFill>
          <a:ln w="9525">
            <a:solidFill>
              <a:schemeClr val="bg1"/>
            </a:solidFill>
            <a:extLst>
              <a:ext uri="{C807C97D-BFC1-408E-A445-0C87EB9F89A2}">
                <ask:lineSketchStyleProps xmlns:ask="http://schemas.microsoft.com/office/drawing/2018/sketchyshapes" sd="264327539">
                  <a:prstGeom prst="ellipse">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2800" b="1" dirty="0">
                <a:ln w="0"/>
                <a:solidFill>
                  <a:schemeClr val="bg1">
                    <a:lumMod val="75000"/>
                  </a:schemeClr>
                </a:solidFill>
                <a:effectLst>
                  <a:outerShdw blurRad="38100" dist="19050" dir="2700000" algn="tl" rotWithShape="0">
                    <a:schemeClr val="dk1">
                      <a:alpha val="40000"/>
                    </a:schemeClr>
                  </a:outerShdw>
                </a:effectLst>
              </a:rPr>
              <a:t>Machine Learning</a:t>
            </a:r>
            <a:endParaRPr lang="de-DE" sz="2800" b="1" dirty="0">
              <a:ln w="0"/>
              <a:solidFill>
                <a:schemeClr val="bg1">
                  <a:lumMod val="75000"/>
                </a:schemeClr>
              </a:solidFill>
              <a:effectLst>
                <a:outerShdw blurRad="38100" dist="19050" dir="2700000" algn="tl" rotWithShape="0">
                  <a:schemeClr val="dk1">
                    <a:alpha val="40000"/>
                  </a:schemeClr>
                </a:outerShdw>
              </a:effectLst>
            </a:endParaRPr>
          </a:p>
        </p:txBody>
      </p:sp>
      <p:sp>
        <p:nvSpPr>
          <p:cNvPr id="15" name="Rectangle: Rounded Corners 14">
            <a:extLst>
              <a:ext uri="{FF2B5EF4-FFF2-40B4-BE49-F238E27FC236}">
                <a16:creationId xmlns:a16="http://schemas.microsoft.com/office/drawing/2014/main" id="{570EDB16-0B51-2C62-C3D0-1C9A5B68B848}"/>
              </a:ext>
            </a:extLst>
          </p:cNvPr>
          <p:cNvSpPr/>
          <p:nvPr/>
        </p:nvSpPr>
        <p:spPr>
          <a:xfrm>
            <a:off x="4056552" y="1948360"/>
            <a:ext cx="2092481" cy="1039468"/>
          </a:xfrm>
          <a:custGeom>
            <a:avLst/>
            <a:gdLst>
              <a:gd name="connsiteX0" fmla="*/ 0 w 2092481"/>
              <a:gd name="connsiteY0" fmla="*/ 173248 h 1039468"/>
              <a:gd name="connsiteX1" fmla="*/ 173248 w 2092481"/>
              <a:gd name="connsiteY1" fmla="*/ 0 h 1039468"/>
              <a:gd name="connsiteX2" fmla="*/ 772703 w 2092481"/>
              <a:gd name="connsiteY2" fmla="*/ 0 h 1039468"/>
              <a:gd name="connsiteX3" fmla="*/ 1302318 w 2092481"/>
              <a:gd name="connsiteY3" fmla="*/ 0 h 1039468"/>
              <a:gd name="connsiteX4" fmla="*/ 1919233 w 2092481"/>
              <a:gd name="connsiteY4" fmla="*/ 0 h 1039468"/>
              <a:gd name="connsiteX5" fmla="*/ 2092481 w 2092481"/>
              <a:gd name="connsiteY5" fmla="*/ 173248 h 1039468"/>
              <a:gd name="connsiteX6" fmla="*/ 2092481 w 2092481"/>
              <a:gd name="connsiteY6" fmla="*/ 505875 h 1039468"/>
              <a:gd name="connsiteX7" fmla="*/ 2092481 w 2092481"/>
              <a:gd name="connsiteY7" fmla="*/ 866220 h 1039468"/>
              <a:gd name="connsiteX8" fmla="*/ 1919233 w 2092481"/>
              <a:gd name="connsiteY8" fmla="*/ 1039468 h 1039468"/>
              <a:gd name="connsiteX9" fmla="*/ 1337238 w 2092481"/>
              <a:gd name="connsiteY9" fmla="*/ 1039468 h 1039468"/>
              <a:gd name="connsiteX10" fmla="*/ 737783 w 2092481"/>
              <a:gd name="connsiteY10" fmla="*/ 1039468 h 1039468"/>
              <a:gd name="connsiteX11" fmla="*/ 173248 w 2092481"/>
              <a:gd name="connsiteY11" fmla="*/ 1039468 h 1039468"/>
              <a:gd name="connsiteX12" fmla="*/ 0 w 2092481"/>
              <a:gd name="connsiteY12" fmla="*/ 866220 h 1039468"/>
              <a:gd name="connsiteX13" fmla="*/ 0 w 2092481"/>
              <a:gd name="connsiteY13" fmla="*/ 533593 h 1039468"/>
              <a:gd name="connsiteX14" fmla="*/ 0 w 2092481"/>
              <a:gd name="connsiteY14" fmla="*/ 173248 h 103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2481" h="1039468" fill="none" extrusionOk="0">
                <a:moveTo>
                  <a:pt x="0" y="173248"/>
                </a:moveTo>
                <a:cubicBezTo>
                  <a:pt x="6784" y="71152"/>
                  <a:pt x="50762" y="-1708"/>
                  <a:pt x="173248" y="0"/>
                </a:cubicBezTo>
                <a:cubicBezTo>
                  <a:pt x="313989" y="-2401"/>
                  <a:pt x="558424" y="69862"/>
                  <a:pt x="772703" y="0"/>
                </a:cubicBezTo>
                <a:cubicBezTo>
                  <a:pt x="986983" y="-69862"/>
                  <a:pt x="1195041" y="40117"/>
                  <a:pt x="1302318" y="0"/>
                </a:cubicBezTo>
                <a:cubicBezTo>
                  <a:pt x="1409595" y="-40117"/>
                  <a:pt x="1719587" y="33518"/>
                  <a:pt x="1919233" y="0"/>
                </a:cubicBezTo>
                <a:cubicBezTo>
                  <a:pt x="2039486" y="12905"/>
                  <a:pt x="2099504" y="100990"/>
                  <a:pt x="2092481" y="173248"/>
                </a:cubicBezTo>
                <a:cubicBezTo>
                  <a:pt x="2120207" y="321292"/>
                  <a:pt x="2083375" y="393887"/>
                  <a:pt x="2092481" y="505875"/>
                </a:cubicBezTo>
                <a:cubicBezTo>
                  <a:pt x="2101587" y="617863"/>
                  <a:pt x="2067523" y="717784"/>
                  <a:pt x="2092481" y="866220"/>
                </a:cubicBezTo>
                <a:cubicBezTo>
                  <a:pt x="2084809" y="972031"/>
                  <a:pt x="2033246" y="1034413"/>
                  <a:pt x="1919233" y="1039468"/>
                </a:cubicBezTo>
                <a:cubicBezTo>
                  <a:pt x="1790893" y="1102987"/>
                  <a:pt x="1597210" y="982851"/>
                  <a:pt x="1337238" y="1039468"/>
                </a:cubicBezTo>
                <a:cubicBezTo>
                  <a:pt x="1077266" y="1096085"/>
                  <a:pt x="867071" y="1038426"/>
                  <a:pt x="737783" y="1039468"/>
                </a:cubicBezTo>
                <a:cubicBezTo>
                  <a:pt x="608495" y="1040510"/>
                  <a:pt x="399069" y="996707"/>
                  <a:pt x="173248" y="1039468"/>
                </a:cubicBezTo>
                <a:cubicBezTo>
                  <a:pt x="79666" y="1043776"/>
                  <a:pt x="5824" y="965233"/>
                  <a:pt x="0" y="866220"/>
                </a:cubicBezTo>
                <a:cubicBezTo>
                  <a:pt x="-21062" y="782623"/>
                  <a:pt x="487" y="651271"/>
                  <a:pt x="0" y="533593"/>
                </a:cubicBezTo>
                <a:cubicBezTo>
                  <a:pt x="-487" y="415915"/>
                  <a:pt x="1852" y="324730"/>
                  <a:pt x="0" y="173248"/>
                </a:cubicBezTo>
                <a:close/>
              </a:path>
              <a:path w="2092481" h="1039468" stroke="0" extrusionOk="0">
                <a:moveTo>
                  <a:pt x="0" y="173248"/>
                </a:moveTo>
                <a:cubicBezTo>
                  <a:pt x="-9326" y="77399"/>
                  <a:pt x="55076" y="16247"/>
                  <a:pt x="173248" y="0"/>
                </a:cubicBezTo>
                <a:cubicBezTo>
                  <a:pt x="444762" y="-2945"/>
                  <a:pt x="516548" y="57762"/>
                  <a:pt x="772703" y="0"/>
                </a:cubicBezTo>
                <a:cubicBezTo>
                  <a:pt x="1028858" y="-57762"/>
                  <a:pt x="1116515" y="2487"/>
                  <a:pt x="1354698" y="0"/>
                </a:cubicBezTo>
                <a:cubicBezTo>
                  <a:pt x="1592882" y="-2487"/>
                  <a:pt x="1676305" y="48874"/>
                  <a:pt x="1919233" y="0"/>
                </a:cubicBezTo>
                <a:cubicBezTo>
                  <a:pt x="1998350" y="2104"/>
                  <a:pt x="2094918" y="80357"/>
                  <a:pt x="2092481" y="173248"/>
                </a:cubicBezTo>
                <a:cubicBezTo>
                  <a:pt x="2100503" y="343703"/>
                  <a:pt x="2066723" y="450851"/>
                  <a:pt x="2092481" y="533593"/>
                </a:cubicBezTo>
                <a:cubicBezTo>
                  <a:pt x="2118239" y="616336"/>
                  <a:pt x="2080495" y="743808"/>
                  <a:pt x="2092481" y="866220"/>
                </a:cubicBezTo>
                <a:cubicBezTo>
                  <a:pt x="2079384" y="969800"/>
                  <a:pt x="2000893" y="1052458"/>
                  <a:pt x="1919233" y="1039468"/>
                </a:cubicBezTo>
                <a:cubicBezTo>
                  <a:pt x="1626539" y="1103361"/>
                  <a:pt x="1496601" y="1012737"/>
                  <a:pt x="1319778" y="1039468"/>
                </a:cubicBezTo>
                <a:cubicBezTo>
                  <a:pt x="1142956" y="1066199"/>
                  <a:pt x="978566" y="1032828"/>
                  <a:pt x="720323" y="1039468"/>
                </a:cubicBezTo>
                <a:cubicBezTo>
                  <a:pt x="462080" y="1046108"/>
                  <a:pt x="356243" y="977336"/>
                  <a:pt x="173248" y="1039468"/>
                </a:cubicBezTo>
                <a:cubicBezTo>
                  <a:pt x="63128" y="1028190"/>
                  <a:pt x="-5343" y="971507"/>
                  <a:pt x="0" y="866220"/>
                </a:cubicBezTo>
                <a:cubicBezTo>
                  <a:pt x="-20873" y="732031"/>
                  <a:pt x="19937" y="673397"/>
                  <a:pt x="0" y="526664"/>
                </a:cubicBezTo>
                <a:cubicBezTo>
                  <a:pt x="-19937" y="379931"/>
                  <a:pt x="13504" y="312721"/>
                  <a:pt x="0" y="173248"/>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782587900">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b="1" dirty="0">
                <a:ln w="0"/>
                <a:solidFill>
                  <a:schemeClr val="tx1"/>
                </a:solidFill>
                <a:effectLst>
                  <a:outerShdw blurRad="38100" dist="19050" dir="2700000" algn="tl" rotWithShape="0">
                    <a:schemeClr val="dk1">
                      <a:alpha val="40000"/>
                    </a:schemeClr>
                  </a:outerShdw>
                </a:effectLst>
              </a:rPr>
              <a:t>Supervised Learning</a:t>
            </a:r>
            <a:endParaRPr lang="de-DE" b="1" dirty="0">
              <a:ln w="0"/>
              <a:solidFill>
                <a:schemeClr val="tx1"/>
              </a:solidFill>
              <a:effectLst>
                <a:outerShdw blurRad="38100" dist="19050" dir="2700000" algn="tl" rotWithShape="0">
                  <a:schemeClr val="dk1">
                    <a:alpha val="40000"/>
                  </a:schemeClr>
                </a:outerShdw>
              </a:effectLst>
            </a:endParaRPr>
          </a:p>
        </p:txBody>
      </p:sp>
      <p:sp>
        <p:nvSpPr>
          <p:cNvPr id="16" name="Rectangle: Rounded Corners 15">
            <a:extLst>
              <a:ext uri="{FF2B5EF4-FFF2-40B4-BE49-F238E27FC236}">
                <a16:creationId xmlns:a16="http://schemas.microsoft.com/office/drawing/2014/main" id="{165B7485-2C1D-226D-FEBB-23020885D5F5}"/>
              </a:ext>
            </a:extLst>
          </p:cNvPr>
          <p:cNvSpPr/>
          <p:nvPr/>
        </p:nvSpPr>
        <p:spPr>
          <a:xfrm>
            <a:off x="1787727" y="4387860"/>
            <a:ext cx="1996179" cy="808319"/>
          </a:xfrm>
          <a:custGeom>
            <a:avLst/>
            <a:gdLst>
              <a:gd name="connsiteX0" fmla="*/ 0 w 1996179"/>
              <a:gd name="connsiteY0" fmla="*/ 134723 h 808319"/>
              <a:gd name="connsiteX1" fmla="*/ 134723 w 1996179"/>
              <a:gd name="connsiteY1" fmla="*/ 0 h 808319"/>
              <a:gd name="connsiteX2" fmla="*/ 693033 w 1996179"/>
              <a:gd name="connsiteY2" fmla="*/ 0 h 808319"/>
              <a:gd name="connsiteX3" fmla="*/ 1234076 w 1996179"/>
              <a:gd name="connsiteY3" fmla="*/ 0 h 808319"/>
              <a:gd name="connsiteX4" fmla="*/ 1861456 w 1996179"/>
              <a:gd name="connsiteY4" fmla="*/ 0 h 808319"/>
              <a:gd name="connsiteX5" fmla="*/ 1996179 w 1996179"/>
              <a:gd name="connsiteY5" fmla="*/ 134723 h 808319"/>
              <a:gd name="connsiteX6" fmla="*/ 1996179 w 1996179"/>
              <a:gd name="connsiteY6" fmla="*/ 673596 h 808319"/>
              <a:gd name="connsiteX7" fmla="*/ 1861456 w 1996179"/>
              <a:gd name="connsiteY7" fmla="*/ 808319 h 808319"/>
              <a:gd name="connsiteX8" fmla="*/ 1337680 w 1996179"/>
              <a:gd name="connsiteY8" fmla="*/ 808319 h 808319"/>
              <a:gd name="connsiteX9" fmla="*/ 813905 w 1996179"/>
              <a:gd name="connsiteY9" fmla="*/ 808319 h 808319"/>
              <a:gd name="connsiteX10" fmla="*/ 134723 w 1996179"/>
              <a:gd name="connsiteY10" fmla="*/ 808319 h 808319"/>
              <a:gd name="connsiteX11" fmla="*/ 0 w 1996179"/>
              <a:gd name="connsiteY11" fmla="*/ 673596 h 808319"/>
              <a:gd name="connsiteX12" fmla="*/ 0 w 1996179"/>
              <a:gd name="connsiteY12" fmla="*/ 134723 h 80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6179" h="808319" fill="none" extrusionOk="0">
                <a:moveTo>
                  <a:pt x="0" y="134723"/>
                </a:moveTo>
                <a:cubicBezTo>
                  <a:pt x="-2177" y="58952"/>
                  <a:pt x="70544" y="-15868"/>
                  <a:pt x="134723" y="0"/>
                </a:cubicBezTo>
                <a:cubicBezTo>
                  <a:pt x="304587" y="-50585"/>
                  <a:pt x="494830" y="16910"/>
                  <a:pt x="693033" y="0"/>
                </a:cubicBezTo>
                <a:cubicBezTo>
                  <a:pt x="891236" y="-16910"/>
                  <a:pt x="979462" y="63304"/>
                  <a:pt x="1234076" y="0"/>
                </a:cubicBezTo>
                <a:cubicBezTo>
                  <a:pt x="1488690" y="-63304"/>
                  <a:pt x="1570432" y="52072"/>
                  <a:pt x="1861456" y="0"/>
                </a:cubicBezTo>
                <a:cubicBezTo>
                  <a:pt x="1933037" y="1466"/>
                  <a:pt x="1987340" y="69460"/>
                  <a:pt x="1996179" y="134723"/>
                </a:cubicBezTo>
                <a:cubicBezTo>
                  <a:pt x="2056371" y="331388"/>
                  <a:pt x="1947302" y="503551"/>
                  <a:pt x="1996179" y="673596"/>
                </a:cubicBezTo>
                <a:cubicBezTo>
                  <a:pt x="2007968" y="756952"/>
                  <a:pt x="1937752" y="796870"/>
                  <a:pt x="1861456" y="808319"/>
                </a:cubicBezTo>
                <a:cubicBezTo>
                  <a:pt x="1663121" y="838452"/>
                  <a:pt x="1550798" y="763431"/>
                  <a:pt x="1337680" y="808319"/>
                </a:cubicBezTo>
                <a:cubicBezTo>
                  <a:pt x="1124562" y="853207"/>
                  <a:pt x="931226" y="778342"/>
                  <a:pt x="813905" y="808319"/>
                </a:cubicBezTo>
                <a:cubicBezTo>
                  <a:pt x="696585" y="838296"/>
                  <a:pt x="322864" y="735884"/>
                  <a:pt x="134723" y="808319"/>
                </a:cubicBezTo>
                <a:cubicBezTo>
                  <a:pt x="58799" y="805551"/>
                  <a:pt x="1993" y="747442"/>
                  <a:pt x="0" y="673596"/>
                </a:cubicBezTo>
                <a:cubicBezTo>
                  <a:pt x="-53291" y="525421"/>
                  <a:pt x="58429" y="382611"/>
                  <a:pt x="0" y="134723"/>
                </a:cubicBezTo>
                <a:close/>
              </a:path>
              <a:path w="1996179" h="808319" stroke="0" extrusionOk="0">
                <a:moveTo>
                  <a:pt x="0" y="134723"/>
                </a:moveTo>
                <a:cubicBezTo>
                  <a:pt x="8265" y="69343"/>
                  <a:pt x="57654" y="5324"/>
                  <a:pt x="134723" y="0"/>
                </a:cubicBezTo>
                <a:cubicBezTo>
                  <a:pt x="400355" y="-52132"/>
                  <a:pt x="446550" y="19617"/>
                  <a:pt x="710301" y="0"/>
                </a:cubicBezTo>
                <a:cubicBezTo>
                  <a:pt x="974052" y="-19617"/>
                  <a:pt x="1005897" y="46623"/>
                  <a:pt x="1251344" y="0"/>
                </a:cubicBezTo>
                <a:cubicBezTo>
                  <a:pt x="1496791" y="-46623"/>
                  <a:pt x="1725666" y="43765"/>
                  <a:pt x="1861456" y="0"/>
                </a:cubicBezTo>
                <a:cubicBezTo>
                  <a:pt x="1939355" y="2223"/>
                  <a:pt x="2000215" y="54550"/>
                  <a:pt x="1996179" y="134723"/>
                </a:cubicBezTo>
                <a:cubicBezTo>
                  <a:pt x="2044420" y="250917"/>
                  <a:pt x="1984429" y="496267"/>
                  <a:pt x="1996179" y="673596"/>
                </a:cubicBezTo>
                <a:cubicBezTo>
                  <a:pt x="1975467" y="745435"/>
                  <a:pt x="1936053" y="821921"/>
                  <a:pt x="1861456" y="808319"/>
                </a:cubicBezTo>
                <a:cubicBezTo>
                  <a:pt x="1698295" y="820768"/>
                  <a:pt x="1554260" y="791838"/>
                  <a:pt x="1320413" y="808319"/>
                </a:cubicBezTo>
                <a:cubicBezTo>
                  <a:pt x="1086566" y="824800"/>
                  <a:pt x="917590" y="754245"/>
                  <a:pt x="796637" y="808319"/>
                </a:cubicBezTo>
                <a:cubicBezTo>
                  <a:pt x="675684" y="862393"/>
                  <a:pt x="362301" y="807907"/>
                  <a:pt x="134723" y="808319"/>
                </a:cubicBezTo>
                <a:cubicBezTo>
                  <a:pt x="55170" y="826215"/>
                  <a:pt x="18990" y="751378"/>
                  <a:pt x="0" y="673596"/>
                </a:cubicBezTo>
                <a:cubicBezTo>
                  <a:pt x="-15032" y="453638"/>
                  <a:pt x="55515" y="260188"/>
                  <a:pt x="0" y="134723"/>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1779020504">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b="1" dirty="0">
                <a:ln w="0"/>
                <a:solidFill>
                  <a:schemeClr val="tx1"/>
                </a:solidFill>
                <a:effectLst>
                  <a:outerShdw blurRad="38100" dist="19050" dir="2700000" algn="tl" rotWithShape="0">
                    <a:schemeClr val="dk1">
                      <a:alpha val="40000"/>
                    </a:schemeClr>
                  </a:outerShdw>
                </a:effectLst>
              </a:rPr>
              <a:t>Unsupervised Learning</a:t>
            </a:r>
            <a:endParaRPr lang="de-DE" b="1" dirty="0">
              <a:ln w="0"/>
              <a:solidFill>
                <a:schemeClr val="tx1"/>
              </a:solidFill>
              <a:effectLst>
                <a:outerShdw blurRad="38100" dist="19050" dir="2700000" algn="tl" rotWithShape="0">
                  <a:schemeClr val="dk1">
                    <a:alpha val="40000"/>
                  </a:schemeClr>
                </a:outerShdw>
              </a:effectLst>
            </a:endParaRPr>
          </a:p>
        </p:txBody>
      </p:sp>
      <p:sp>
        <p:nvSpPr>
          <p:cNvPr id="17" name="Rectangle: Rounded Corners 16">
            <a:extLst>
              <a:ext uri="{FF2B5EF4-FFF2-40B4-BE49-F238E27FC236}">
                <a16:creationId xmlns:a16="http://schemas.microsoft.com/office/drawing/2014/main" id="{721DB6C4-88F5-7096-BA32-E0026A426F99}"/>
              </a:ext>
            </a:extLst>
          </p:cNvPr>
          <p:cNvSpPr/>
          <p:nvPr/>
        </p:nvSpPr>
        <p:spPr>
          <a:xfrm>
            <a:off x="7335076" y="4719782"/>
            <a:ext cx="2387497" cy="842574"/>
          </a:xfrm>
          <a:custGeom>
            <a:avLst/>
            <a:gdLst>
              <a:gd name="connsiteX0" fmla="*/ 0 w 2387497"/>
              <a:gd name="connsiteY0" fmla="*/ 140432 h 842574"/>
              <a:gd name="connsiteX1" fmla="*/ 140432 w 2387497"/>
              <a:gd name="connsiteY1" fmla="*/ 0 h 842574"/>
              <a:gd name="connsiteX2" fmla="*/ 603891 w 2387497"/>
              <a:gd name="connsiteY2" fmla="*/ 0 h 842574"/>
              <a:gd name="connsiteX3" fmla="*/ 1151616 w 2387497"/>
              <a:gd name="connsiteY3" fmla="*/ 0 h 842574"/>
              <a:gd name="connsiteX4" fmla="*/ 1636141 w 2387497"/>
              <a:gd name="connsiteY4" fmla="*/ 0 h 842574"/>
              <a:gd name="connsiteX5" fmla="*/ 2247065 w 2387497"/>
              <a:gd name="connsiteY5" fmla="*/ 0 h 842574"/>
              <a:gd name="connsiteX6" fmla="*/ 2387497 w 2387497"/>
              <a:gd name="connsiteY6" fmla="*/ 140432 h 842574"/>
              <a:gd name="connsiteX7" fmla="*/ 2387497 w 2387497"/>
              <a:gd name="connsiteY7" fmla="*/ 702142 h 842574"/>
              <a:gd name="connsiteX8" fmla="*/ 2247065 w 2387497"/>
              <a:gd name="connsiteY8" fmla="*/ 842574 h 842574"/>
              <a:gd name="connsiteX9" fmla="*/ 1678274 w 2387497"/>
              <a:gd name="connsiteY9" fmla="*/ 842574 h 842574"/>
              <a:gd name="connsiteX10" fmla="*/ 1172682 w 2387497"/>
              <a:gd name="connsiteY10" fmla="*/ 842574 h 842574"/>
              <a:gd name="connsiteX11" fmla="*/ 603891 w 2387497"/>
              <a:gd name="connsiteY11" fmla="*/ 842574 h 842574"/>
              <a:gd name="connsiteX12" fmla="*/ 140432 w 2387497"/>
              <a:gd name="connsiteY12" fmla="*/ 842574 h 842574"/>
              <a:gd name="connsiteX13" fmla="*/ 0 w 2387497"/>
              <a:gd name="connsiteY13" fmla="*/ 702142 h 842574"/>
              <a:gd name="connsiteX14" fmla="*/ 0 w 2387497"/>
              <a:gd name="connsiteY14" fmla="*/ 140432 h 84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7497" h="842574" fill="none" extrusionOk="0">
                <a:moveTo>
                  <a:pt x="0" y="140432"/>
                </a:moveTo>
                <a:cubicBezTo>
                  <a:pt x="4307" y="59749"/>
                  <a:pt x="63785" y="5295"/>
                  <a:pt x="140432" y="0"/>
                </a:cubicBezTo>
                <a:cubicBezTo>
                  <a:pt x="289006" y="-26752"/>
                  <a:pt x="488102" y="19215"/>
                  <a:pt x="603891" y="0"/>
                </a:cubicBezTo>
                <a:cubicBezTo>
                  <a:pt x="719680" y="-19215"/>
                  <a:pt x="975337" y="50637"/>
                  <a:pt x="1151616" y="0"/>
                </a:cubicBezTo>
                <a:cubicBezTo>
                  <a:pt x="1327895" y="-50637"/>
                  <a:pt x="1479409" y="12737"/>
                  <a:pt x="1636141" y="0"/>
                </a:cubicBezTo>
                <a:cubicBezTo>
                  <a:pt x="1792874" y="-12737"/>
                  <a:pt x="2029727" y="52175"/>
                  <a:pt x="2247065" y="0"/>
                </a:cubicBezTo>
                <a:cubicBezTo>
                  <a:pt x="2338476" y="10518"/>
                  <a:pt x="2387830" y="60855"/>
                  <a:pt x="2387497" y="140432"/>
                </a:cubicBezTo>
                <a:cubicBezTo>
                  <a:pt x="2432301" y="260385"/>
                  <a:pt x="2340449" y="458196"/>
                  <a:pt x="2387497" y="702142"/>
                </a:cubicBezTo>
                <a:cubicBezTo>
                  <a:pt x="2399765" y="775293"/>
                  <a:pt x="2329615" y="834652"/>
                  <a:pt x="2247065" y="842574"/>
                </a:cubicBezTo>
                <a:cubicBezTo>
                  <a:pt x="1986255" y="894286"/>
                  <a:pt x="1865269" y="788580"/>
                  <a:pt x="1678274" y="842574"/>
                </a:cubicBezTo>
                <a:cubicBezTo>
                  <a:pt x="1491279" y="896568"/>
                  <a:pt x="1372462" y="837031"/>
                  <a:pt x="1172682" y="842574"/>
                </a:cubicBezTo>
                <a:cubicBezTo>
                  <a:pt x="972902" y="848117"/>
                  <a:pt x="754300" y="793984"/>
                  <a:pt x="603891" y="842574"/>
                </a:cubicBezTo>
                <a:cubicBezTo>
                  <a:pt x="453482" y="891164"/>
                  <a:pt x="358987" y="835463"/>
                  <a:pt x="140432" y="842574"/>
                </a:cubicBezTo>
                <a:cubicBezTo>
                  <a:pt x="41084" y="846352"/>
                  <a:pt x="528" y="785773"/>
                  <a:pt x="0" y="702142"/>
                </a:cubicBezTo>
                <a:cubicBezTo>
                  <a:pt x="-41966" y="453761"/>
                  <a:pt x="2424" y="357458"/>
                  <a:pt x="0" y="140432"/>
                </a:cubicBezTo>
                <a:close/>
              </a:path>
              <a:path w="2387497" h="842574" stroke="0" extrusionOk="0">
                <a:moveTo>
                  <a:pt x="0" y="140432"/>
                </a:moveTo>
                <a:cubicBezTo>
                  <a:pt x="13508" y="77624"/>
                  <a:pt x="56908" y="11922"/>
                  <a:pt x="140432" y="0"/>
                </a:cubicBezTo>
                <a:cubicBezTo>
                  <a:pt x="380128" y="-47080"/>
                  <a:pt x="419826" y="29754"/>
                  <a:pt x="667090" y="0"/>
                </a:cubicBezTo>
                <a:cubicBezTo>
                  <a:pt x="914354" y="-29754"/>
                  <a:pt x="960579" y="32817"/>
                  <a:pt x="1151616" y="0"/>
                </a:cubicBezTo>
                <a:cubicBezTo>
                  <a:pt x="1342653" y="-32817"/>
                  <a:pt x="1557457" y="52279"/>
                  <a:pt x="1720407" y="0"/>
                </a:cubicBezTo>
                <a:cubicBezTo>
                  <a:pt x="1883357" y="-52279"/>
                  <a:pt x="2000791" y="11609"/>
                  <a:pt x="2247065" y="0"/>
                </a:cubicBezTo>
                <a:cubicBezTo>
                  <a:pt x="2323608" y="1671"/>
                  <a:pt x="2405294" y="60160"/>
                  <a:pt x="2387497" y="140432"/>
                </a:cubicBezTo>
                <a:cubicBezTo>
                  <a:pt x="2418389" y="416673"/>
                  <a:pt x="2365505" y="588647"/>
                  <a:pt x="2387497" y="702142"/>
                </a:cubicBezTo>
                <a:cubicBezTo>
                  <a:pt x="2392846" y="778509"/>
                  <a:pt x="2315684" y="858356"/>
                  <a:pt x="2247065" y="842574"/>
                </a:cubicBezTo>
                <a:cubicBezTo>
                  <a:pt x="2023513" y="862308"/>
                  <a:pt x="1919209" y="788855"/>
                  <a:pt x="1699340" y="842574"/>
                </a:cubicBezTo>
                <a:cubicBezTo>
                  <a:pt x="1479471" y="896293"/>
                  <a:pt x="1339645" y="792880"/>
                  <a:pt x="1151616" y="842574"/>
                </a:cubicBezTo>
                <a:cubicBezTo>
                  <a:pt x="963587" y="892268"/>
                  <a:pt x="778829" y="836146"/>
                  <a:pt x="624958" y="842574"/>
                </a:cubicBezTo>
                <a:cubicBezTo>
                  <a:pt x="471087" y="849002"/>
                  <a:pt x="247239" y="794433"/>
                  <a:pt x="140432" y="842574"/>
                </a:cubicBezTo>
                <a:cubicBezTo>
                  <a:pt x="63053" y="834583"/>
                  <a:pt x="-4065" y="769634"/>
                  <a:pt x="0" y="702142"/>
                </a:cubicBezTo>
                <a:cubicBezTo>
                  <a:pt x="-31602" y="424025"/>
                  <a:pt x="51985" y="340385"/>
                  <a:pt x="0" y="140432"/>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1779020504">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b="1" dirty="0">
                <a:ln w="0"/>
                <a:solidFill>
                  <a:schemeClr val="tx1"/>
                </a:solidFill>
                <a:effectLst>
                  <a:outerShdw blurRad="38100" dist="19050" dir="2700000" algn="tl" rotWithShape="0">
                    <a:schemeClr val="dk1">
                      <a:alpha val="40000"/>
                    </a:schemeClr>
                  </a:outerShdw>
                </a:effectLst>
              </a:rPr>
              <a:t>Reinforcement Learning</a:t>
            </a:r>
            <a:endParaRPr lang="de-DE" b="1" dirty="0">
              <a:ln w="0"/>
              <a:solidFill>
                <a:schemeClr val="tx1"/>
              </a:solidFill>
              <a:effectLst>
                <a:outerShdw blurRad="38100" dist="19050" dir="2700000" algn="tl" rotWithShape="0">
                  <a:schemeClr val="dk1">
                    <a:alpha val="40000"/>
                  </a:schemeClr>
                </a:outerShdw>
              </a:effectLst>
            </a:endParaRPr>
          </a:p>
        </p:txBody>
      </p:sp>
      <p:sp>
        <p:nvSpPr>
          <p:cNvPr id="19" name="Hexagon 18">
            <a:extLst>
              <a:ext uri="{FF2B5EF4-FFF2-40B4-BE49-F238E27FC236}">
                <a16:creationId xmlns:a16="http://schemas.microsoft.com/office/drawing/2014/main" id="{7811D526-9D66-3F5F-3315-B7F20326DE1C}"/>
              </a:ext>
            </a:extLst>
          </p:cNvPr>
          <p:cNvSpPr/>
          <p:nvPr/>
        </p:nvSpPr>
        <p:spPr>
          <a:xfrm>
            <a:off x="6193942" y="1667889"/>
            <a:ext cx="1797438" cy="410284"/>
          </a:xfrm>
          <a:custGeom>
            <a:avLst/>
            <a:gdLst>
              <a:gd name="connsiteX0" fmla="*/ 0 w 1797438"/>
              <a:gd name="connsiteY0" fmla="*/ 205142 h 410284"/>
              <a:gd name="connsiteX1" fmla="*/ 102571 w 1797438"/>
              <a:gd name="connsiteY1" fmla="*/ 0 h 410284"/>
              <a:gd name="connsiteX2" fmla="*/ 585567 w 1797438"/>
              <a:gd name="connsiteY2" fmla="*/ 0 h 410284"/>
              <a:gd name="connsiteX3" fmla="*/ 1148179 w 1797438"/>
              <a:gd name="connsiteY3" fmla="*/ 0 h 410284"/>
              <a:gd name="connsiteX4" fmla="*/ 1694867 w 1797438"/>
              <a:gd name="connsiteY4" fmla="*/ 0 h 410284"/>
              <a:gd name="connsiteX5" fmla="*/ 1797438 w 1797438"/>
              <a:gd name="connsiteY5" fmla="*/ 205142 h 410284"/>
              <a:gd name="connsiteX6" fmla="*/ 1694867 w 1797438"/>
              <a:gd name="connsiteY6" fmla="*/ 410284 h 410284"/>
              <a:gd name="connsiteX7" fmla="*/ 1180025 w 1797438"/>
              <a:gd name="connsiteY7" fmla="*/ 410284 h 410284"/>
              <a:gd name="connsiteX8" fmla="*/ 649259 w 1797438"/>
              <a:gd name="connsiteY8" fmla="*/ 410284 h 410284"/>
              <a:gd name="connsiteX9" fmla="*/ 102571 w 1797438"/>
              <a:gd name="connsiteY9" fmla="*/ 410284 h 410284"/>
              <a:gd name="connsiteX10" fmla="*/ 0 w 1797438"/>
              <a:gd name="connsiteY10" fmla="*/ 205142 h 41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7438" h="410284" fill="none" extrusionOk="0">
                <a:moveTo>
                  <a:pt x="0" y="205142"/>
                </a:moveTo>
                <a:cubicBezTo>
                  <a:pt x="20365" y="126819"/>
                  <a:pt x="72386" y="80620"/>
                  <a:pt x="102571" y="0"/>
                </a:cubicBezTo>
                <a:cubicBezTo>
                  <a:pt x="338428" y="-26490"/>
                  <a:pt x="401555" y="43504"/>
                  <a:pt x="585567" y="0"/>
                </a:cubicBezTo>
                <a:cubicBezTo>
                  <a:pt x="769579" y="-43504"/>
                  <a:pt x="946866" y="15527"/>
                  <a:pt x="1148179" y="0"/>
                </a:cubicBezTo>
                <a:cubicBezTo>
                  <a:pt x="1349492" y="-15527"/>
                  <a:pt x="1473170" y="8230"/>
                  <a:pt x="1694867" y="0"/>
                </a:cubicBezTo>
                <a:cubicBezTo>
                  <a:pt x="1737325" y="56080"/>
                  <a:pt x="1729029" y="116741"/>
                  <a:pt x="1797438" y="205142"/>
                </a:cubicBezTo>
                <a:cubicBezTo>
                  <a:pt x="1779756" y="275400"/>
                  <a:pt x="1703270" y="341544"/>
                  <a:pt x="1694867" y="410284"/>
                </a:cubicBezTo>
                <a:cubicBezTo>
                  <a:pt x="1555695" y="414061"/>
                  <a:pt x="1397662" y="397163"/>
                  <a:pt x="1180025" y="410284"/>
                </a:cubicBezTo>
                <a:cubicBezTo>
                  <a:pt x="962388" y="423405"/>
                  <a:pt x="865669" y="367463"/>
                  <a:pt x="649259" y="410284"/>
                </a:cubicBezTo>
                <a:cubicBezTo>
                  <a:pt x="432849" y="453105"/>
                  <a:pt x="327064" y="409601"/>
                  <a:pt x="102571" y="410284"/>
                </a:cubicBezTo>
                <a:cubicBezTo>
                  <a:pt x="55708" y="356524"/>
                  <a:pt x="53682" y="254623"/>
                  <a:pt x="0" y="205142"/>
                </a:cubicBezTo>
                <a:close/>
              </a:path>
              <a:path w="1797438" h="410284" stroke="0" extrusionOk="0">
                <a:moveTo>
                  <a:pt x="0" y="205142"/>
                </a:moveTo>
                <a:cubicBezTo>
                  <a:pt x="29497" y="134299"/>
                  <a:pt x="86738" y="49785"/>
                  <a:pt x="102571" y="0"/>
                </a:cubicBezTo>
                <a:cubicBezTo>
                  <a:pt x="248916" y="-51908"/>
                  <a:pt x="487459" y="36922"/>
                  <a:pt x="617413" y="0"/>
                </a:cubicBezTo>
                <a:cubicBezTo>
                  <a:pt x="747367" y="-36922"/>
                  <a:pt x="977793" y="52598"/>
                  <a:pt x="1132256" y="0"/>
                </a:cubicBezTo>
                <a:cubicBezTo>
                  <a:pt x="1286719" y="-52598"/>
                  <a:pt x="1490367" y="65886"/>
                  <a:pt x="1694867" y="0"/>
                </a:cubicBezTo>
                <a:cubicBezTo>
                  <a:pt x="1736925" y="72742"/>
                  <a:pt x="1745939" y="137528"/>
                  <a:pt x="1797438" y="205142"/>
                </a:cubicBezTo>
                <a:cubicBezTo>
                  <a:pt x="1791250" y="278166"/>
                  <a:pt x="1705486" y="341036"/>
                  <a:pt x="1694867" y="410284"/>
                </a:cubicBezTo>
                <a:cubicBezTo>
                  <a:pt x="1571301" y="419169"/>
                  <a:pt x="1360103" y="372984"/>
                  <a:pt x="1180025" y="410284"/>
                </a:cubicBezTo>
                <a:cubicBezTo>
                  <a:pt x="999947" y="447584"/>
                  <a:pt x="842636" y="362847"/>
                  <a:pt x="649259" y="410284"/>
                </a:cubicBezTo>
                <a:cubicBezTo>
                  <a:pt x="455882" y="457721"/>
                  <a:pt x="247688" y="379333"/>
                  <a:pt x="102571" y="410284"/>
                </a:cubicBezTo>
                <a:cubicBezTo>
                  <a:pt x="45967" y="330892"/>
                  <a:pt x="61410" y="295703"/>
                  <a:pt x="0" y="205142"/>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Classification</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25" name="Rectangle 7">
            <a:extLst>
              <a:ext uri="{FF2B5EF4-FFF2-40B4-BE49-F238E27FC236}">
                <a16:creationId xmlns:a16="http://schemas.microsoft.com/office/drawing/2014/main" id="{FF1911AD-6C7B-CD6F-766E-E6D0EF956286}"/>
              </a:ext>
            </a:extLst>
          </p:cNvPr>
          <p:cNvSpPr>
            <a:spLocks noChangeArrowheads="1"/>
          </p:cNvSpPr>
          <p:nvPr/>
        </p:nvSpPr>
        <p:spPr bwMode="auto">
          <a:xfrm>
            <a:off x="6293403" y="325135"/>
            <a:ext cx="159851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err="1">
                <a:ln>
                  <a:noFill/>
                </a:ln>
                <a:solidFill>
                  <a:schemeClr val="tx1"/>
                </a:solidFill>
                <a:effectLst/>
                <a:latin typeface="Arial" panose="020B0604020202020204" pitchFamily="34" charset="0"/>
              </a:rPr>
              <a:t>Logistic</a:t>
            </a:r>
            <a:r>
              <a:rPr kumimoji="0" lang="de-DE" altLang="de-DE" sz="1200" b="0" i="0" u="none" strike="noStrike" cap="none" normalizeH="0" baseline="0" dirty="0">
                <a:ln>
                  <a:noFill/>
                </a:ln>
                <a:solidFill>
                  <a:schemeClr val="tx1"/>
                </a:solidFill>
                <a:effectLst/>
                <a:latin typeface="Arial" panose="020B0604020202020204" pitchFamily="34" charset="0"/>
              </a:rPr>
              <a:t> Regression</a:t>
            </a:r>
          </a:p>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a:ln>
                  <a:noFill/>
                </a:ln>
                <a:solidFill>
                  <a:schemeClr val="tx1"/>
                </a:solidFill>
                <a:effectLst/>
                <a:latin typeface="Arial" panose="020B0604020202020204" pitchFamily="34" charset="0"/>
              </a:rPr>
              <a:t>SVM</a:t>
            </a:r>
          </a:p>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err="1">
                <a:ln>
                  <a:noFill/>
                </a:ln>
                <a:solidFill>
                  <a:schemeClr val="tx1"/>
                </a:solidFill>
                <a:effectLst/>
                <a:latin typeface="Arial" panose="020B0604020202020204" pitchFamily="34" charset="0"/>
              </a:rPr>
              <a:t>Decision</a:t>
            </a:r>
            <a:r>
              <a:rPr kumimoji="0" lang="de-DE" altLang="de-DE" sz="1200" b="0" i="0" u="none" strike="noStrike" cap="none" normalizeH="0" baseline="0" dirty="0">
                <a:ln>
                  <a:noFill/>
                </a:ln>
                <a:solidFill>
                  <a:schemeClr val="tx1"/>
                </a:solidFill>
                <a:effectLst/>
                <a:latin typeface="Arial" panose="020B0604020202020204" pitchFamily="34" charset="0"/>
              </a:rPr>
              <a:t> </a:t>
            </a:r>
            <a:r>
              <a:rPr kumimoji="0" lang="de-DE" altLang="de-DE" sz="1200" b="0" i="0" u="none" strike="noStrike" cap="none" normalizeH="0" baseline="0" dirty="0" err="1">
                <a:ln>
                  <a:noFill/>
                </a:ln>
                <a:solidFill>
                  <a:schemeClr val="tx1"/>
                </a:solidFill>
                <a:effectLst/>
                <a:latin typeface="Arial" panose="020B0604020202020204" pitchFamily="34" charset="0"/>
              </a:rPr>
              <a:t>Trees</a:t>
            </a:r>
            <a:endParaRPr kumimoji="0" lang="de-DE" altLang="de-DE" sz="1200" b="0" i="0" u="none" strike="noStrike" cap="none" normalizeH="0" baseline="0" dirty="0">
              <a:ln>
                <a:noFill/>
              </a:ln>
              <a:solidFill>
                <a:schemeClr val="tx1"/>
              </a:solidFill>
              <a:effectLst/>
              <a:latin typeface="Arial" panose="020B0604020202020204" pitchFamily="34" charset="0"/>
            </a:endParaRPr>
          </a:p>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a:ln>
                  <a:noFill/>
                </a:ln>
                <a:solidFill>
                  <a:schemeClr val="tx1"/>
                </a:solidFill>
                <a:effectLst/>
                <a:latin typeface="Arial" panose="020B0604020202020204" pitchFamily="34" charset="0"/>
              </a:rPr>
              <a:t>Random Forest</a:t>
            </a:r>
          </a:p>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a:ln>
                  <a:noFill/>
                </a:ln>
                <a:solidFill>
                  <a:schemeClr val="tx1"/>
                </a:solidFill>
                <a:effectLst/>
                <a:latin typeface="Arial" panose="020B0604020202020204" pitchFamily="34" charset="0"/>
              </a:rPr>
              <a:t>k-NN</a:t>
            </a:r>
          </a:p>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err="1">
                <a:ln>
                  <a:noFill/>
                </a:ln>
                <a:solidFill>
                  <a:schemeClr val="tx1"/>
                </a:solidFill>
                <a:effectLst/>
                <a:latin typeface="Arial" panose="020B0604020202020204" pitchFamily="34" charset="0"/>
              </a:rPr>
              <a:t>Neural</a:t>
            </a:r>
            <a:r>
              <a:rPr kumimoji="0" lang="de-DE" altLang="de-DE" sz="1200" b="0" i="0" u="none" strike="noStrike" cap="none" normalizeH="0" baseline="0" dirty="0">
                <a:ln>
                  <a:noFill/>
                </a:ln>
                <a:solidFill>
                  <a:schemeClr val="tx1"/>
                </a:solidFill>
                <a:effectLst/>
                <a:latin typeface="Arial" panose="020B0604020202020204" pitchFamily="34" charset="0"/>
              </a:rPr>
              <a:t> Networks</a:t>
            </a:r>
          </a:p>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a:ln>
                  <a:noFill/>
                </a:ln>
                <a:solidFill>
                  <a:schemeClr val="tx1"/>
                </a:solidFill>
                <a:effectLst/>
                <a:latin typeface="Arial" panose="020B0604020202020204" pitchFamily="34" charset="0"/>
              </a:rPr>
              <a:t>Naive Bayes </a:t>
            </a:r>
          </a:p>
        </p:txBody>
      </p:sp>
      <p:sp>
        <p:nvSpPr>
          <p:cNvPr id="20" name="Hexagon 19">
            <a:extLst>
              <a:ext uri="{FF2B5EF4-FFF2-40B4-BE49-F238E27FC236}">
                <a16:creationId xmlns:a16="http://schemas.microsoft.com/office/drawing/2014/main" id="{5B97634D-B32A-BBEB-53D8-10486B327F1B}"/>
              </a:ext>
            </a:extLst>
          </p:cNvPr>
          <p:cNvSpPr/>
          <p:nvPr/>
        </p:nvSpPr>
        <p:spPr>
          <a:xfrm>
            <a:off x="425292" y="1795436"/>
            <a:ext cx="1797438" cy="410284"/>
          </a:xfrm>
          <a:custGeom>
            <a:avLst/>
            <a:gdLst>
              <a:gd name="connsiteX0" fmla="*/ 0 w 1797438"/>
              <a:gd name="connsiteY0" fmla="*/ 205142 h 410284"/>
              <a:gd name="connsiteX1" fmla="*/ 102571 w 1797438"/>
              <a:gd name="connsiteY1" fmla="*/ 0 h 410284"/>
              <a:gd name="connsiteX2" fmla="*/ 585567 w 1797438"/>
              <a:gd name="connsiteY2" fmla="*/ 0 h 410284"/>
              <a:gd name="connsiteX3" fmla="*/ 1148179 w 1797438"/>
              <a:gd name="connsiteY3" fmla="*/ 0 h 410284"/>
              <a:gd name="connsiteX4" fmla="*/ 1694867 w 1797438"/>
              <a:gd name="connsiteY4" fmla="*/ 0 h 410284"/>
              <a:gd name="connsiteX5" fmla="*/ 1797438 w 1797438"/>
              <a:gd name="connsiteY5" fmla="*/ 205142 h 410284"/>
              <a:gd name="connsiteX6" fmla="*/ 1694867 w 1797438"/>
              <a:gd name="connsiteY6" fmla="*/ 410284 h 410284"/>
              <a:gd name="connsiteX7" fmla="*/ 1180025 w 1797438"/>
              <a:gd name="connsiteY7" fmla="*/ 410284 h 410284"/>
              <a:gd name="connsiteX8" fmla="*/ 649259 w 1797438"/>
              <a:gd name="connsiteY8" fmla="*/ 410284 h 410284"/>
              <a:gd name="connsiteX9" fmla="*/ 102571 w 1797438"/>
              <a:gd name="connsiteY9" fmla="*/ 410284 h 410284"/>
              <a:gd name="connsiteX10" fmla="*/ 0 w 1797438"/>
              <a:gd name="connsiteY10" fmla="*/ 205142 h 41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7438" h="410284" fill="none" extrusionOk="0">
                <a:moveTo>
                  <a:pt x="0" y="205142"/>
                </a:moveTo>
                <a:cubicBezTo>
                  <a:pt x="20365" y="126819"/>
                  <a:pt x="72386" y="80620"/>
                  <a:pt x="102571" y="0"/>
                </a:cubicBezTo>
                <a:cubicBezTo>
                  <a:pt x="338428" y="-26490"/>
                  <a:pt x="401555" y="43504"/>
                  <a:pt x="585567" y="0"/>
                </a:cubicBezTo>
                <a:cubicBezTo>
                  <a:pt x="769579" y="-43504"/>
                  <a:pt x="946866" y="15527"/>
                  <a:pt x="1148179" y="0"/>
                </a:cubicBezTo>
                <a:cubicBezTo>
                  <a:pt x="1349492" y="-15527"/>
                  <a:pt x="1473170" y="8230"/>
                  <a:pt x="1694867" y="0"/>
                </a:cubicBezTo>
                <a:cubicBezTo>
                  <a:pt x="1737325" y="56080"/>
                  <a:pt x="1729029" y="116741"/>
                  <a:pt x="1797438" y="205142"/>
                </a:cubicBezTo>
                <a:cubicBezTo>
                  <a:pt x="1779756" y="275400"/>
                  <a:pt x="1703270" y="341544"/>
                  <a:pt x="1694867" y="410284"/>
                </a:cubicBezTo>
                <a:cubicBezTo>
                  <a:pt x="1555695" y="414061"/>
                  <a:pt x="1397662" y="397163"/>
                  <a:pt x="1180025" y="410284"/>
                </a:cubicBezTo>
                <a:cubicBezTo>
                  <a:pt x="962388" y="423405"/>
                  <a:pt x="865669" y="367463"/>
                  <a:pt x="649259" y="410284"/>
                </a:cubicBezTo>
                <a:cubicBezTo>
                  <a:pt x="432849" y="453105"/>
                  <a:pt x="327064" y="409601"/>
                  <a:pt x="102571" y="410284"/>
                </a:cubicBezTo>
                <a:cubicBezTo>
                  <a:pt x="55708" y="356524"/>
                  <a:pt x="53682" y="254623"/>
                  <a:pt x="0" y="205142"/>
                </a:cubicBezTo>
                <a:close/>
              </a:path>
              <a:path w="1797438" h="410284" stroke="0" extrusionOk="0">
                <a:moveTo>
                  <a:pt x="0" y="205142"/>
                </a:moveTo>
                <a:cubicBezTo>
                  <a:pt x="29497" y="134299"/>
                  <a:pt x="86738" y="49785"/>
                  <a:pt x="102571" y="0"/>
                </a:cubicBezTo>
                <a:cubicBezTo>
                  <a:pt x="248916" y="-51908"/>
                  <a:pt x="487459" y="36922"/>
                  <a:pt x="617413" y="0"/>
                </a:cubicBezTo>
                <a:cubicBezTo>
                  <a:pt x="747367" y="-36922"/>
                  <a:pt x="977793" y="52598"/>
                  <a:pt x="1132256" y="0"/>
                </a:cubicBezTo>
                <a:cubicBezTo>
                  <a:pt x="1286719" y="-52598"/>
                  <a:pt x="1490367" y="65886"/>
                  <a:pt x="1694867" y="0"/>
                </a:cubicBezTo>
                <a:cubicBezTo>
                  <a:pt x="1736925" y="72742"/>
                  <a:pt x="1745939" y="137528"/>
                  <a:pt x="1797438" y="205142"/>
                </a:cubicBezTo>
                <a:cubicBezTo>
                  <a:pt x="1791250" y="278166"/>
                  <a:pt x="1705486" y="341036"/>
                  <a:pt x="1694867" y="410284"/>
                </a:cubicBezTo>
                <a:cubicBezTo>
                  <a:pt x="1571301" y="419169"/>
                  <a:pt x="1360103" y="372984"/>
                  <a:pt x="1180025" y="410284"/>
                </a:cubicBezTo>
                <a:cubicBezTo>
                  <a:pt x="999947" y="447584"/>
                  <a:pt x="842636" y="362847"/>
                  <a:pt x="649259" y="410284"/>
                </a:cubicBezTo>
                <a:cubicBezTo>
                  <a:pt x="455882" y="457721"/>
                  <a:pt x="247688" y="379333"/>
                  <a:pt x="102571" y="410284"/>
                </a:cubicBezTo>
                <a:cubicBezTo>
                  <a:pt x="45967" y="330892"/>
                  <a:pt x="61410" y="295703"/>
                  <a:pt x="0" y="205142"/>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Regression</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26" name="Rectangle 8">
            <a:extLst>
              <a:ext uri="{FF2B5EF4-FFF2-40B4-BE49-F238E27FC236}">
                <a16:creationId xmlns:a16="http://schemas.microsoft.com/office/drawing/2014/main" id="{9C8F9029-FB32-F90B-CB88-6376AFC8FD0C}"/>
              </a:ext>
            </a:extLst>
          </p:cNvPr>
          <p:cNvSpPr>
            <a:spLocks noChangeArrowheads="1"/>
          </p:cNvSpPr>
          <p:nvPr/>
        </p:nvSpPr>
        <p:spPr bwMode="auto">
          <a:xfrm>
            <a:off x="48085" y="444887"/>
            <a:ext cx="255185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a:ln>
                  <a:noFill/>
                </a:ln>
                <a:solidFill>
                  <a:schemeClr val="tx1"/>
                </a:solidFill>
                <a:effectLst/>
                <a:latin typeface="Arial" panose="020B0604020202020204" pitchFamily="34" charset="0"/>
              </a:rPr>
              <a:t>Linear Regression</a:t>
            </a:r>
          </a:p>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a:ln>
                  <a:noFill/>
                </a:ln>
                <a:solidFill>
                  <a:schemeClr val="tx1"/>
                </a:solidFill>
                <a:effectLst/>
                <a:latin typeface="Arial" panose="020B0604020202020204" pitchFamily="34" charset="0"/>
              </a:rPr>
              <a:t>Ridge Regression</a:t>
            </a:r>
          </a:p>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a:ln>
                  <a:noFill/>
                </a:ln>
                <a:solidFill>
                  <a:schemeClr val="tx1"/>
                </a:solidFill>
                <a:effectLst/>
                <a:latin typeface="Arial" panose="020B0604020202020204" pitchFamily="34" charset="0"/>
              </a:rPr>
              <a:t>Lasso Regression</a:t>
            </a:r>
          </a:p>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err="1">
                <a:ln>
                  <a:noFill/>
                </a:ln>
                <a:solidFill>
                  <a:schemeClr val="tx1"/>
                </a:solidFill>
                <a:effectLst/>
                <a:latin typeface="Arial" panose="020B0604020202020204" pitchFamily="34" charset="0"/>
              </a:rPr>
              <a:t>Decision</a:t>
            </a:r>
            <a:r>
              <a:rPr kumimoji="0" lang="de-DE" altLang="de-DE" sz="1200" b="0" i="0" u="none" strike="noStrike" cap="none" normalizeH="0" baseline="0" dirty="0">
                <a:ln>
                  <a:noFill/>
                </a:ln>
                <a:solidFill>
                  <a:schemeClr val="tx1"/>
                </a:solidFill>
                <a:effectLst/>
                <a:latin typeface="Arial" panose="020B0604020202020204" pitchFamily="34" charset="0"/>
              </a:rPr>
              <a:t> </a:t>
            </a:r>
            <a:r>
              <a:rPr kumimoji="0" lang="de-DE" altLang="de-DE" sz="1200" b="0" i="0" u="none" strike="noStrike" cap="none" normalizeH="0" baseline="0" dirty="0" err="1">
                <a:ln>
                  <a:noFill/>
                </a:ln>
                <a:solidFill>
                  <a:schemeClr val="tx1"/>
                </a:solidFill>
                <a:effectLst/>
                <a:latin typeface="Arial" panose="020B0604020202020204" pitchFamily="34" charset="0"/>
              </a:rPr>
              <a:t>Trees</a:t>
            </a:r>
            <a:endParaRPr kumimoji="0" lang="de-DE" altLang="de-DE" sz="1200" b="0" i="0" u="none" strike="noStrike" cap="none" normalizeH="0" baseline="0" dirty="0">
              <a:ln>
                <a:noFill/>
              </a:ln>
              <a:solidFill>
                <a:schemeClr val="tx1"/>
              </a:solidFill>
              <a:effectLst/>
              <a:latin typeface="Arial" panose="020B0604020202020204" pitchFamily="34" charset="0"/>
            </a:endParaRPr>
          </a:p>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a:ln>
                  <a:noFill/>
                </a:ln>
                <a:solidFill>
                  <a:schemeClr val="tx1"/>
                </a:solidFill>
                <a:effectLst/>
                <a:latin typeface="Arial" panose="020B0604020202020204" pitchFamily="34" charset="0"/>
              </a:rPr>
              <a:t>Random Forest</a:t>
            </a:r>
          </a:p>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a:ln>
                  <a:noFill/>
                </a:ln>
                <a:solidFill>
                  <a:schemeClr val="tx1"/>
                </a:solidFill>
                <a:effectLst/>
                <a:latin typeface="Arial" panose="020B0604020202020204" pitchFamily="34" charset="0"/>
              </a:rPr>
              <a:t>Support Vector Machines (SVM)</a:t>
            </a:r>
          </a:p>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err="1">
                <a:ln>
                  <a:noFill/>
                </a:ln>
                <a:solidFill>
                  <a:schemeClr val="tx1"/>
                </a:solidFill>
                <a:effectLst/>
                <a:latin typeface="Arial" panose="020B0604020202020204" pitchFamily="34" charset="0"/>
              </a:rPr>
              <a:t>Neural</a:t>
            </a:r>
            <a:r>
              <a:rPr kumimoji="0" lang="de-DE" altLang="de-DE" sz="1200" b="0" i="0" u="none" strike="noStrike" cap="none" normalizeH="0" baseline="0" dirty="0">
                <a:ln>
                  <a:noFill/>
                </a:ln>
                <a:solidFill>
                  <a:schemeClr val="tx1"/>
                </a:solidFill>
                <a:effectLst/>
                <a:latin typeface="Arial" panose="020B0604020202020204" pitchFamily="34" charset="0"/>
              </a:rPr>
              <a:t> Networks </a:t>
            </a:r>
          </a:p>
        </p:txBody>
      </p:sp>
      <p:sp>
        <p:nvSpPr>
          <p:cNvPr id="18" name="Hexagon 17">
            <a:extLst>
              <a:ext uri="{FF2B5EF4-FFF2-40B4-BE49-F238E27FC236}">
                <a16:creationId xmlns:a16="http://schemas.microsoft.com/office/drawing/2014/main" id="{8EA99D7F-E4C5-93EC-E38A-AA26CF9462F8}"/>
              </a:ext>
            </a:extLst>
          </p:cNvPr>
          <p:cNvSpPr/>
          <p:nvPr/>
        </p:nvSpPr>
        <p:spPr>
          <a:xfrm>
            <a:off x="3020427" y="5330558"/>
            <a:ext cx="1553741" cy="410284"/>
          </a:xfrm>
          <a:custGeom>
            <a:avLst/>
            <a:gdLst>
              <a:gd name="connsiteX0" fmla="*/ 0 w 1553741"/>
              <a:gd name="connsiteY0" fmla="*/ 205142 h 410284"/>
              <a:gd name="connsiteX1" fmla="*/ 102571 w 1553741"/>
              <a:gd name="connsiteY1" fmla="*/ 0 h 410284"/>
              <a:gd name="connsiteX2" fmla="*/ 511646 w 1553741"/>
              <a:gd name="connsiteY2" fmla="*/ 0 h 410284"/>
              <a:gd name="connsiteX3" fmla="*/ 988151 w 1553741"/>
              <a:gd name="connsiteY3" fmla="*/ 0 h 410284"/>
              <a:gd name="connsiteX4" fmla="*/ 1451170 w 1553741"/>
              <a:gd name="connsiteY4" fmla="*/ 0 h 410284"/>
              <a:gd name="connsiteX5" fmla="*/ 1553741 w 1553741"/>
              <a:gd name="connsiteY5" fmla="*/ 205142 h 410284"/>
              <a:gd name="connsiteX6" fmla="*/ 1451170 w 1553741"/>
              <a:gd name="connsiteY6" fmla="*/ 410284 h 410284"/>
              <a:gd name="connsiteX7" fmla="*/ 1015123 w 1553741"/>
              <a:gd name="connsiteY7" fmla="*/ 410284 h 410284"/>
              <a:gd name="connsiteX8" fmla="*/ 565590 w 1553741"/>
              <a:gd name="connsiteY8" fmla="*/ 410284 h 410284"/>
              <a:gd name="connsiteX9" fmla="*/ 102571 w 1553741"/>
              <a:gd name="connsiteY9" fmla="*/ 410284 h 410284"/>
              <a:gd name="connsiteX10" fmla="*/ 0 w 1553741"/>
              <a:gd name="connsiteY10" fmla="*/ 205142 h 41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3741" h="410284" fill="none" extrusionOk="0">
                <a:moveTo>
                  <a:pt x="0" y="205142"/>
                </a:moveTo>
                <a:cubicBezTo>
                  <a:pt x="20365" y="126819"/>
                  <a:pt x="72386" y="80620"/>
                  <a:pt x="102571" y="0"/>
                </a:cubicBezTo>
                <a:cubicBezTo>
                  <a:pt x="192825" y="-41914"/>
                  <a:pt x="307154" y="17941"/>
                  <a:pt x="511646" y="0"/>
                </a:cubicBezTo>
                <a:cubicBezTo>
                  <a:pt x="716138" y="-17941"/>
                  <a:pt x="861585" y="21371"/>
                  <a:pt x="988151" y="0"/>
                </a:cubicBezTo>
                <a:cubicBezTo>
                  <a:pt x="1114717" y="-21371"/>
                  <a:pt x="1283605" y="4719"/>
                  <a:pt x="1451170" y="0"/>
                </a:cubicBezTo>
                <a:cubicBezTo>
                  <a:pt x="1493628" y="56080"/>
                  <a:pt x="1485332" y="116741"/>
                  <a:pt x="1553741" y="205142"/>
                </a:cubicBezTo>
                <a:cubicBezTo>
                  <a:pt x="1536059" y="275400"/>
                  <a:pt x="1459573" y="341544"/>
                  <a:pt x="1451170" y="410284"/>
                </a:cubicBezTo>
                <a:cubicBezTo>
                  <a:pt x="1288525" y="423883"/>
                  <a:pt x="1161809" y="358020"/>
                  <a:pt x="1015123" y="410284"/>
                </a:cubicBezTo>
                <a:cubicBezTo>
                  <a:pt x="868437" y="462548"/>
                  <a:pt x="723084" y="389995"/>
                  <a:pt x="565590" y="410284"/>
                </a:cubicBezTo>
                <a:cubicBezTo>
                  <a:pt x="408096" y="430573"/>
                  <a:pt x="247139" y="379854"/>
                  <a:pt x="102571" y="410284"/>
                </a:cubicBezTo>
                <a:cubicBezTo>
                  <a:pt x="55708" y="356524"/>
                  <a:pt x="53682" y="254623"/>
                  <a:pt x="0" y="205142"/>
                </a:cubicBezTo>
                <a:close/>
              </a:path>
              <a:path w="1553741" h="410284" stroke="0" extrusionOk="0">
                <a:moveTo>
                  <a:pt x="0" y="205142"/>
                </a:moveTo>
                <a:cubicBezTo>
                  <a:pt x="29497" y="134299"/>
                  <a:pt x="86738" y="49785"/>
                  <a:pt x="102571" y="0"/>
                </a:cubicBezTo>
                <a:cubicBezTo>
                  <a:pt x="296464" y="-14909"/>
                  <a:pt x="365476" y="866"/>
                  <a:pt x="538618" y="0"/>
                </a:cubicBezTo>
                <a:cubicBezTo>
                  <a:pt x="711760" y="-866"/>
                  <a:pt x="758778" y="41153"/>
                  <a:pt x="974665" y="0"/>
                </a:cubicBezTo>
                <a:cubicBezTo>
                  <a:pt x="1190552" y="-41153"/>
                  <a:pt x="1301680" y="17726"/>
                  <a:pt x="1451170" y="0"/>
                </a:cubicBezTo>
                <a:cubicBezTo>
                  <a:pt x="1493228" y="72742"/>
                  <a:pt x="1502242" y="137528"/>
                  <a:pt x="1553741" y="205142"/>
                </a:cubicBezTo>
                <a:cubicBezTo>
                  <a:pt x="1547553" y="278166"/>
                  <a:pt x="1461789" y="341036"/>
                  <a:pt x="1451170" y="410284"/>
                </a:cubicBezTo>
                <a:cubicBezTo>
                  <a:pt x="1343358" y="442999"/>
                  <a:pt x="1118979" y="387956"/>
                  <a:pt x="1015123" y="410284"/>
                </a:cubicBezTo>
                <a:cubicBezTo>
                  <a:pt x="911267" y="432612"/>
                  <a:pt x="775683" y="381408"/>
                  <a:pt x="565590" y="410284"/>
                </a:cubicBezTo>
                <a:cubicBezTo>
                  <a:pt x="355497" y="439160"/>
                  <a:pt x="264801" y="362397"/>
                  <a:pt x="102571" y="410284"/>
                </a:cubicBezTo>
                <a:cubicBezTo>
                  <a:pt x="45967" y="330892"/>
                  <a:pt x="61410" y="295703"/>
                  <a:pt x="0" y="205142"/>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Clustering</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21" name="Hexagon 20">
            <a:extLst>
              <a:ext uri="{FF2B5EF4-FFF2-40B4-BE49-F238E27FC236}">
                <a16:creationId xmlns:a16="http://schemas.microsoft.com/office/drawing/2014/main" id="{35B9E45C-3783-B022-9EEF-5751AB75BED4}"/>
              </a:ext>
            </a:extLst>
          </p:cNvPr>
          <p:cNvSpPr/>
          <p:nvPr/>
        </p:nvSpPr>
        <p:spPr>
          <a:xfrm>
            <a:off x="494581" y="5341759"/>
            <a:ext cx="1993471" cy="646411"/>
          </a:xfrm>
          <a:custGeom>
            <a:avLst/>
            <a:gdLst>
              <a:gd name="connsiteX0" fmla="*/ 0 w 1993471"/>
              <a:gd name="connsiteY0" fmla="*/ 323206 h 646411"/>
              <a:gd name="connsiteX1" fmla="*/ 161603 w 1993471"/>
              <a:gd name="connsiteY1" fmla="*/ 0 h 646411"/>
              <a:gd name="connsiteX2" fmla="*/ 668250 w 1993471"/>
              <a:gd name="connsiteY2" fmla="*/ 0 h 646411"/>
              <a:gd name="connsiteX3" fmla="*/ 1258410 w 1993471"/>
              <a:gd name="connsiteY3" fmla="*/ 0 h 646411"/>
              <a:gd name="connsiteX4" fmla="*/ 1831868 w 1993471"/>
              <a:gd name="connsiteY4" fmla="*/ 0 h 646411"/>
              <a:gd name="connsiteX5" fmla="*/ 1993471 w 1993471"/>
              <a:gd name="connsiteY5" fmla="*/ 323206 h 646411"/>
              <a:gd name="connsiteX6" fmla="*/ 1831868 w 1993471"/>
              <a:gd name="connsiteY6" fmla="*/ 646411 h 646411"/>
              <a:gd name="connsiteX7" fmla="*/ 1291816 w 1993471"/>
              <a:gd name="connsiteY7" fmla="*/ 646411 h 646411"/>
              <a:gd name="connsiteX8" fmla="*/ 735061 w 1993471"/>
              <a:gd name="connsiteY8" fmla="*/ 646411 h 646411"/>
              <a:gd name="connsiteX9" fmla="*/ 161603 w 1993471"/>
              <a:gd name="connsiteY9" fmla="*/ 646411 h 646411"/>
              <a:gd name="connsiteX10" fmla="*/ 0 w 1993471"/>
              <a:gd name="connsiteY10" fmla="*/ 323206 h 64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3471" h="646411" fill="none" extrusionOk="0">
                <a:moveTo>
                  <a:pt x="0" y="323206"/>
                </a:moveTo>
                <a:cubicBezTo>
                  <a:pt x="22603" y="196770"/>
                  <a:pt x="97617" y="132392"/>
                  <a:pt x="161603" y="0"/>
                </a:cubicBezTo>
                <a:cubicBezTo>
                  <a:pt x="288277" y="-39753"/>
                  <a:pt x="540222" y="29807"/>
                  <a:pt x="668250" y="0"/>
                </a:cubicBezTo>
                <a:cubicBezTo>
                  <a:pt x="796278" y="-29807"/>
                  <a:pt x="981149" y="23875"/>
                  <a:pt x="1258410" y="0"/>
                </a:cubicBezTo>
                <a:cubicBezTo>
                  <a:pt x="1535671" y="-23875"/>
                  <a:pt x="1693054" y="27505"/>
                  <a:pt x="1831868" y="0"/>
                </a:cubicBezTo>
                <a:cubicBezTo>
                  <a:pt x="1902616" y="102557"/>
                  <a:pt x="1889836" y="183482"/>
                  <a:pt x="1993471" y="323206"/>
                </a:cubicBezTo>
                <a:cubicBezTo>
                  <a:pt x="1950370" y="429606"/>
                  <a:pt x="1847792" y="556280"/>
                  <a:pt x="1831868" y="646411"/>
                </a:cubicBezTo>
                <a:cubicBezTo>
                  <a:pt x="1666912" y="670030"/>
                  <a:pt x="1403943" y="602613"/>
                  <a:pt x="1291816" y="646411"/>
                </a:cubicBezTo>
                <a:cubicBezTo>
                  <a:pt x="1179689" y="690209"/>
                  <a:pt x="906515" y="636664"/>
                  <a:pt x="735061" y="646411"/>
                </a:cubicBezTo>
                <a:cubicBezTo>
                  <a:pt x="563607" y="656158"/>
                  <a:pt x="301376" y="596215"/>
                  <a:pt x="161603" y="646411"/>
                </a:cubicBezTo>
                <a:cubicBezTo>
                  <a:pt x="104096" y="542024"/>
                  <a:pt x="64310" y="446859"/>
                  <a:pt x="0" y="323206"/>
                </a:cubicBezTo>
                <a:close/>
              </a:path>
              <a:path w="1993471" h="646411" stroke="0" extrusionOk="0">
                <a:moveTo>
                  <a:pt x="0" y="323206"/>
                </a:moveTo>
                <a:cubicBezTo>
                  <a:pt x="75609" y="162957"/>
                  <a:pt x="124954" y="124728"/>
                  <a:pt x="161603" y="0"/>
                </a:cubicBezTo>
                <a:cubicBezTo>
                  <a:pt x="331201" y="-50125"/>
                  <a:pt x="498284" y="7817"/>
                  <a:pt x="701655" y="0"/>
                </a:cubicBezTo>
                <a:cubicBezTo>
                  <a:pt x="905026" y="-7817"/>
                  <a:pt x="1043157" y="64451"/>
                  <a:pt x="1241708" y="0"/>
                </a:cubicBezTo>
                <a:cubicBezTo>
                  <a:pt x="1440259" y="-64451"/>
                  <a:pt x="1680080" y="21472"/>
                  <a:pt x="1831868" y="0"/>
                </a:cubicBezTo>
                <a:cubicBezTo>
                  <a:pt x="1913907" y="85622"/>
                  <a:pt x="1885538" y="176205"/>
                  <a:pt x="1993471" y="323206"/>
                </a:cubicBezTo>
                <a:cubicBezTo>
                  <a:pt x="1980603" y="415137"/>
                  <a:pt x="1841549" y="566529"/>
                  <a:pt x="1831868" y="646411"/>
                </a:cubicBezTo>
                <a:cubicBezTo>
                  <a:pt x="1621890" y="651709"/>
                  <a:pt x="1417976" y="590324"/>
                  <a:pt x="1291816" y="646411"/>
                </a:cubicBezTo>
                <a:cubicBezTo>
                  <a:pt x="1165656" y="702498"/>
                  <a:pt x="917856" y="619644"/>
                  <a:pt x="735061" y="646411"/>
                </a:cubicBezTo>
                <a:cubicBezTo>
                  <a:pt x="552267" y="673178"/>
                  <a:pt x="401966" y="624507"/>
                  <a:pt x="161603" y="646411"/>
                </a:cubicBezTo>
                <a:cubicBezTo>
                  <a:pt x="83107" y="552256"/>
                  <a:pt x="75241" y="399420"/>
                  <a:pt x="0" y="323206"/>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Dimensionality Reduction</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23" name="Hexagon 22">
            <a:extLst>
              <a:ext uri="{FF2B5EF4-FFF2-40B4-BE49-F238E27FC236}">
                <a16:creationId xmlns:a16="http://schemas.microsoft.com/office/drawing/2014/main" id="{52F831C4-9A24-4295-9416-8665C2FD7AA7}"/>
              </a:ext>
            </a:extLst>
          </p:cNvPr>
          <p:cNvSpPr/>
          <p:nvPr/>
        </p:nvSpPr>
        <p:spPr>
          <a:xfrm>
            <a:off x="6143408" y="5642726"/>
            <a:ext cx="2221562" cy="605531"/>
          </a:xfrm>
          <a:custGeom>
            <a:avLst/>
            <a:gdLst>
              <a:gd name="connsiteX0" fmla="*/ 0 w 2221562"/>
              <a:gd name="connsiteY0" fmla="*/ 302766 h 605531"/>
              <a:gd name="connsiteX1" fmla="*/ 151383 w 2221562"/>
              <a:gd name="connsiteY1" fmla="*/ 0 h 605531"/>
              <a:gd name="connsiteX2" fmla="*/ 650270 w 2221562"/>
              <a:gd name="connsiteY2" fmla="*/ 0 h 605531"/>
              <a:gd name="connsiteX3" fmla="*/ 1072405 w 2221562"/>
              <a:gd name="connsiteY3" fmla="*/ 0 h 605531"/>
              <a:gd name="connsiteX4" fmla="*/ 1590480 w 2221562"/>
              <a:gd name="connsiteY4" fmla="*/ 0 h 605531"/>
              <a:gd name="connsiteX5" fmla="*/ 2070179 w 2221562"/>
              <a:gd name="connsiteY5" fmla="*/ 0 h 605531"/>
              <a:gd name="connsiteX6" fmla="*/ 2221562 w 2221562"/>
              <a:gd name="connsiteY6" fmla="*/ 302766 h 605531"/>
              <a:gd name="connsiteX7" fmla="*/ 2070179 w 2221562"/>
              <a:gd name="connsiteY7" fmla="*/ 605531 h 605531"/>
              <a:gd name="connsiteX8" fmla="*/ 1571292 w 2221562"/>
              <a:gd name="connsiteY8" fmla="*/ 605531 h 605531"/>
              <a:gd name="connsiteX9" fmla="*/ 1149157 w 2221562"/>
              <a:gd name="connsiteY9" fmla="*/ 605531 h 605531"/>
              <a:gd name="connsiteX10" fmla="*/ 650270 w 2221562"/>
              <a:gd name="connsiteY10" fmla="*/ 605531 h 605531"/>
              <a:gd name="connsiteX11" fmla="*/ 151383 w 2221562"/>
              <a:gd name="connsiteY11" fmla="*/ 605531 h 605531"/>
              <a:gd name="connsiteX12" fmla="*/ 0 w 2221562"/>
              <a:gd name="connsiteY12" fmla="*/ 302766 h 60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1562" h="605531" fill="none" extrusionOk="0">
                <a:moveTo>
                  <a:pt x="0" y="302766"/>
                </a:moveTo>
                <a:cubicBezTo>
                  <a:pt x="52644" y="192344"/>
                  <a:pt x="110143" y="93141"/>
                  <a:pt x="151383" y="0"/>
                </a:cubicBezTo>
                <a:cubicBezTo>
                  <a:pt x="267997" y="-12635"/>
                  <a:pt x="401014" y="15471"/>
                  <a:pt x="650270" y="0"/>
                </a:cubicBezTo>
                <a:cubicBezTo>
                  <a:pt x="899526" y="-15471"/>
                  <a:pt x="862343" y="29501"/>
                  <a:pt x="1072405" y="0"/>
                </a:cubicBezTo>
                <a:cubicBezTo>
                  <a:pt x="1282468" y="-29501"/>
                  <a:pt x="1424123" y="11771"/>
                  <a:pt x="1590480" y="0"/>
                </a:cubicBezTo>
                <a:cubicBezTo>
                  <a:pt x="1756838" y="-11771"/>
                  <a:pt x="1956354" y="53741"/>
                  <a:pt x="2070179" y="0"/>
                </a:cubicBezTo>
                <a:cubicBezTo>
                  <a:pt x="2151205" y="129716"/>
                  <a:pt x="2147993" y="158958"/>
                  <a:pt x="2221562" y="302766"/>
                </a:cubicBezTo>
                <a:cubicBezTo>
                  <a:pt x="2201985" y="375911"/>
                  <a:pt x="2118770" y="498526"/>
                  <a:pt x="2070179" y="605531"/>
                </a:cubicBezTo>
                <a:cubicBezTo>
                  <a:pt x="1921367" y="647216"/>
                  <a:pt x="1686662" y="589101"/>
                  <a:pt x="1571292" y="605531"/>
                </a:cubicBezTo>
                <a:cubicBezTo>
                  <a:pt x="1455922" y="621961"/>
                  <a:pt x="1312642" y="560929"/>
                  <a:pt x="1149157" y="605531"/>
                </a:cubicBezTo>
                <a:cubicBezTo>
                  <a:pt x="985672" y="650133"/>
                  <a:pt x="785262" y="556351"/>
                  <a:pt x="650270" y="605531"/>
                </a:cubicBezTo>
                <a:cubicBezTo>
                  <a:pt x="515278" y="654711"/>
                  <a:pt x="388261" y="592030"/>
                  <a:pt x="151383" y="605531"/>
                </a:cubicBezTo>
                <a:cubicBezTo>
                  <a:pt x="89837" y="502444"/>
                  <a:pt x="71064" y="396128"/>
                  <a:pt x="0" y="302766"/>
                </a:cubicBezTo>
                <a:close/>
              </a:path>
              <a:path w="2221562" h="605531" stroke="0" extrusionOk="0">
                <a:moveTo>
                  <a:pt x="0" y="302766"/>
                </a:moveTo>
                <a:cubicBezTo>
                  <a:pt x="62664" y="155528"/>
                  <a:pt x="88051" y="141023"/>
                  <a:pt x="151383" y="0"/>
                </a:cubicBezTo>
                <a:cubicBezTo>
                  <a:pt x="275000" y="-43232"/>
                  <a:pt x="495101" y="3529"/>
                  <a:pt x="611894" y="0"/>
                </a:cubicBezTo>
                <a:cubicBezTo>
                  <a:pt x="728687" y="-3529"/>
                  <a:pt x="940254" y="36797"/>
                  <a:pt x="1072405" y="0"/>
                </a:cubicBezTo>
                <a:cubicBezTo>
                  <a:pt x="1204556" y="-36797"/>
                  <a:pt x="1343365" y="48698"/>
                  <a:pt x="1571292" y="0"/>
                </a:cubicBezTo>
                <a:cubicBezTo>
                  <a:pt x="1799219" y="-48698"/>
                  <a:pt x="1839160" y="29786"/>
                  <a:pt x="2070179" y="0"/>
                </a:cubicBezTo>
                <a:cubicBezTo>
                  <a:pt x="2146486" y="134871"/>
                  <a:pt x="2162890" y="252174"/>
                  <a:pt x="2221562" y="302766"/>
                </a:cubicBezTo>
                <a:cubicBezTo>
                  <a:pt x="2176646" y="393478"/>
                  <a:pt x="2103770" y="493143"/>
                  <a:pt x="2070179" y="605531"/>
                </a:cubicBezTo>
                <a:cubicBezTo>
                  <a:pt x="1930329" y="642017"/>
                  <a:pt x="1705850" y="559667"/>
                  <a:pt x="1552104" y="605531"/>
                </a:cubicBezTo>
                <a:cubicBezTo>
                  <a:pt x="1398359" y="651395"/>
                  <a:pt x="1337494" y="579030"/>
                  <a:pt x="1129969" y="605531"/>
                </a:cubicBezTo>
                <a:cubicBezTo>
                  <a:pt x="922445" y="632032"/>
                  <a:pt x="887468" y="587111"/>
                  <a:pt x="650270" y="605531"/>
                </a:cubicBezTo>
                <a:cubicBezTo>
                  <a:pt x="413072" y="623951"/>
                  <a:pt x="278740" y="551046"/>
                  <a:pt x="151383" y="605531"/>
                </a:cubicBezTo>
                <a:cubicBezTo>
                  <a:pt x="53969" y="489142"/>
                  <a:pt x="84322" y="392966"/>
                  <a:pt x="0" y="302766"/>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Markov Decision Processes</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22" name="Hexagon 21">
            <a:extLst>
              <a:ext uri="{FF2B5EF4-FFF2-40B4-BE49-F238E27FC236}">
                <a16:creationId xmlns:a16="http://schemas.microsoft.com/office/drawing/2014/main" id="{C4A2CCE3-CE0C-94E0-FE46-AABF3EAB7E03}"/>
              </a:ext>
            </a:extLst>
          </p:cNvPr>
          <p:cNvSpPr/>
          <p:nvPr/>
        </p:nvSpPr>
        <p:spPr>
          <a:xfrm>
            <a:off x="8758893" y="5843560"/>
            <a:ext cx="1755078" cy="604167"/>
          </a:xfrm>
          <a:custGeom>
            <a:avLst/>
            <a:gdLst>
              <a:gd name="connsiteX0" fmla="*/ 0 w 1755078"/>
              <a:gd name="connsiteY0" fmla="*/ 302084 h 604167"/>
              <a:gd name="connsiteX1" fmla="*/ 151042 w 1755078"/>
              <a:gd name="connsiteY1" fmla="*/ 0 h 604167"/>
              <a:gd name="connsiteX2" fmla="*/ 591784 w 1755078"/>
              <a:gd name="connsiteY2" fmla="*/ 0 h 604167"/>
              <a:gd name="connsiteX3" fmla="*/ 1105175 w 1755078"/>
              <a:gd name="connsiteY3" fmla="*/ 0 h 604167"/>
              <a:gd name="connsiteX4" fmla="*/ 1604036 w 1755078"/>
              <a:gd name="connsiteY4" fmla="*/ 0 h 604167"/>
              <a:gd name="connsiteX5" fmla="*/ 1755078 w 1755078"/>
              <a:gd name="connsiteY5" fmla="*/ 302084 h 604167"/>
              <a:gd name="connsiteX6" fmla="*/ 1604036 w 1755078"/>
              <a:gd name="connsiteY6" fmla="*/ 604167 h 604167"/>
              <a:gd name="connsiteX7" fmla="*/ 1134235 w 1755078"/>
              <a:gd name="connsiteY7" fmla="*/ 604167 h 604167"/>
              <a:gd name="connsiteX8" fmla="*/ 649903 w 1755078"/>
              <a:gd name="connsiteY8" fmla="*/ 604167 h 604167"/>
              <a:gd name="connsiteX9" fmla="*/ 151042 w 1755078"/>
              <a:gd name="connsiteY9" fmla="*/ 604167 h 604167"/>
              <a:gd name="connsiteX10" fmla="*/ 0 w 1755078"/>
              <a:gd name="connsiteY10" fmla="*/ 302084 h 60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5078" h="604167" fill="none" extrusionOk="0">
                <a:moveTo>
                  <a:pt x="0" y="302084"/>
                </a:moveTo>
                <a:cubicBezTo>
                  <a:pt x="54216" y="181774"/>
                  <a:pt x="86607" y="155186"/>
                  <a:pt x="151042" y="0"/>
                </a:cubicBezTo>
                <a:cubicBezTo>
                  <a:pt x="347961" y="-48347"/>
                  <a:pt x="468733" y="22442"/>
                  <a:pt x="591784" y="0"/>
                </a:cubicBezTo>
                <a:cubicBezTo>
                  <a:pt x="714835" y="-22442"/>
                  <a:pt x="1000045" y="51461"/>
                  <a:pt x="1105175" y="0"/>
                </a:cubicBezTo>
                <a:cubicBezTo>
                  <a:pt x="1210305" y="-51461"/>
                  <a:pt x="1416764" y="5556"/>
                  <a:pt x="1604036" y="0"/>
                </a:cubicBezTo>
                <a:cubicBezTo>
                  <a:pt x="1675745" y="61355"/>
                  <a:pt x="1645948" y="173931"/>
                  <a:pt x="1755078" y="302084"/>
                </a:cubicBezTo>
                <a:cubicBezTo>
                  <a:pt x="1688237" y="440637"/>
                  <a:pt x="1644048" y="440104"/>
                  <a:pt x="1604036" y="604167"/>
                </a:cubicBezTo>
                <a:cubicBezTo>
                  <a:pt x="1430281" y="626147"/>
                  <a:pt x="1348861" y="549962"/>
                  <a:pt x="1134235" y="604167"/>
                </a:cubicBezTo>
                <a:cubicBezTo>
                  <a:pt x="919609" y="658372"/>
                  <a:pt x="886903" y="552595"/>
                  <a:pt x="649903" y="604167"/>
                </a:cubicBezTo>
                <a:cubicBezTo>
                  <a:pt x="412903" y="655739"/>
                  <a:pt x="395556" y="550753"/>
                  <a:pt x="151042" y="604167"/>
                </a:cubicBezTo>
                <a:cubicBezTo>
                  <a:pt x="85401" y="473066"/>
                  <a:pt x="92705" y="426017"/>
                  <a:pt x="0" y="302084"/>
                </a:cubicBezTo>
                <a:close/>
              </a:path>
              <a:path w="1755078" h="604167" stroke="0" extrusionOk="0">
                <a:moveTo>
                  <a:pt x="0" y="302084"/>
                </a:moveTo>
                <a:cubicBezTo>
                  <a:pt x="41744" y="158681"/>
                  <a:pt x="122150" y="127659"/>
                  <a:pt x="151042" y="0"/>
                </a:cubicBezTo>
                <a:cubicBezTo>
                  <a:pt x="360113" y="-3916"/>
                  <a:pt x="459728" y="21684"/>
                  <a:pt x="620843" y="0"/>
                </a:cubicBezTo>
                <a:cubicBezTo>
                  <a:pt x="781958" y="-21684"/>
                  <a:pt x="901040" y="4828"/>
                  <a:pt x="1090645" y="0"/>
                </a:cubicBezTo>
                <a:cubicBezTo>
                  <a:pt x="1280250" y="-4828"/>
                  <a:pt x="1478750" y="27298"/>
                  <a:pt x="1604036" y="0"/>
                </a:cubicBezTo>
                <a:cubicBezTo>
                  <a:pt x="1674342" y="56529"/>
                  <a:pt x="1662185" y="164467"/>
                  <a:pt x="1755078" y="302084"/>
                </a:cubicBezTo>
                <a:cubicBezTo>
                  <a:pt x="1694108" y="427270"/>
                  <a:pt x="1632538" y="513712"/>
                  <a:pt x="1604036" y="604167"/>
                </a:cubicBezTo>
                <a:cubicBezTo>
                  <a:pt x="1450669" y="644933"/>
                  <a:pt x="1231185" y="548242"/>
                  <a:pt x="1134235" y="604167"/>
                </a:cubicBezTo>
                <a:cubicBezTo>
                  <a:pt x="1037285" y="660092"/>
                  <a:pt x="823288" y="593731"/>
                  <a:pt x="649903" y="604167"/>
                </a:cubicBezTo>
                <a:cubicBezTo>
                  <a:pt x="476518" y="614603"/>
                  <a:pt x="361598" y="584377"/>
                  <a:pt x="151042" y="604167"/>
                </a:cubicBezTo>
                <a:cubicBezTo>
                  <a:pt x="76461" y="521055"/>
                  <a:pt x="64497" y="371587"/>
                  <a:pt x="0" y="302084"/>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(Policy) Optimization</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31" name="Rectangle: Rounded Corners 30">
            <a:extLst>
              <a:ext uri="{FF2B5EF4-FFF2-40B4-BE49-F238E27FC236}">
                <a16:creationId xmlns:a16="http://schemas.microsoft.com/office/drawing/2014/main" id="{B82DF080-1564-8C74-6D8E-78DD79E3DB44}"/>
              </a:ext>
            </a:extLst>
          </p:cNvPr>
          <p:cNvSpPr/>
          <p:nvPr/>
        </p:nvSpPr>
        <p:spPr>
          <a:xfrm>
            <a:off x="10692362" y="100189"/>
            <a:ext cx="3069523" cy="326831"/>
          </a:xfrm>
          <a:custGeom>
            <a:avLst/>
            <a:gdLst>
              <a:gd name="connsiteX0" fmla="*/ 0 w 3069523"/>
              <a:gd name="connsiteY0" fmla="*/ 54473 h 326831"/>
              <a:gd name="connsiteX1" fmla="*/ 54473 w 3069523"/>
              <a:gd name="connsiteY1" fmla="*/ 0 h 326831"/>
              <a:gd name="connsiteX2" fmla="*/ 676194 w 3069523"/>
              <a:gd name="connsiteY2" fmla="*/ 0 h 326831"/>
              <a:gd name="connsiteX3" fmla="*/ 1297915 w 3069523"/>
              <a:gd name="connsiteY3" fmla="*/ 0 h 326831"/>
              <a:gd name="connsiteX4" fmla="*/ 1919637 w 3069523"/>
              <a:gd name="connsiteY4" fmla="*/ 0 h 326831"/>
              <a:gd name="connsiteX5" fmla="*/ 3015050 w 3069523"/>
              <a:gd name="connsiteY5" fmla="*/ 0 h 326831"/>
              <a:gd name="connsiteX6" fmla="*/ 3069523 w 3069523"/>
              <a:gd name="connsiteY6" fmla="*/ 54473 h 326831"/>
              <a:gd name="connsiteX7" fmla="*/ 3069523 w 3069523"/>
              <a:gd name="connsiteY7" fmla="*/ 272358 h 326831"/>
              <a:gd name="connsiteX8" fmla="*/ 3015050 w 3069523"/>
              <a:gd name="connsiteY8" fmla="*/ 326831 h 326831"/>
              <a:gd name="connsiteX9" fmla="*/ 2422935 w 3069523"/>
              <a:gd name="connsiteY9" fmla="*/ 326831 h 326831"/>
              <a:gd name="connsiteX10" fmla="*/ 1890031 w 3069523"/>
              <a:gd name="connsiteY10" fmla="*/ 326831 h 326831"/>
              <a:gd name="connsiteX11" fmla="*/ 1357127 w 3069523"/>
              <a:gd name="connsiteY11" fmla="*/ 326831 h 326831"/>
              <a:gd name="connsiteX12" fmla="*/ 824223 w 3069523"/>
              <a:gd name="connsiteY12" fmla="*/ 326831 h 326831"/>
              <a:gd name="connsiteX13" fmla="*/ 54473 w 3069523"/>
              <a:gd name="connsiteY13" fmla="*/ 326831 h 326831"/>
              <a:gd name="connsiteX14" fmla="*/ 0 w 3069523"/>
              <a:gd name="connsiteY14" fmla="*/ 272358 h 326831"/>
              <a:gd name="connsiteX15" fmla="*/ 0 w 3069523"/>
              <a:gd name="connsiteY15" fmla="*/ 54473 h 32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9523" h="326831" fill="none" extrusionOk="0">
                <a:moveTo>
                  <a:pt x="0" y="54473"/>
                </a:moveTo>
                <a:cubicBezTo>
                  <a:pt x="-491" y="17844"/>
                  <a:pt x="21426" y="5216"/>
                  <a:pt x="54473" y="0"/>
                </a:cubicBezTo>
                <a:cubicBezTo>
                  <a:pt x="221399" y="-63784"/>
                  <a:pt x="442878" y="14248"/>
                  <a:pt x="676194" y="0"/>
                </a:cubicBezTo>
                <a:cubicBezTo>
                  <a:pt x="909510" y="-14248"/>
                  <a:pt x="1069039" y="45122"/>
                  <a:pt x="1297915" y="0"/>
                </a:cubicBezTo>
                <a:cubicBezTo>
                  <a:pt x="1526791" y="-45122"/>
                  <a:pt x="1715594" y="42222"/>
                  <a:pt x="1919637" y="0"/>
                </a:cubicBezTo>
                <a:cubicBezTo>
                  <a:pt x="2123680" y="-42222"/>
                  <a:pt x="2600929" y="54574"/>
                  <a:pt x="3015050" y="0"/>
                </a:cubicBezTo>
                <a:cubicBezTo>
                  <a:pt x="3044791" y="-4974"/>
                  <a:pt x="3074077" y="21168"/>
                  <a:pt x="3069523" y="54473"/>
                </a:cubicBezTo>
                <a:cubicBezTo>
                  <a:pt x="3083718" y="116085"/>
                  <a:pt x="3048421" y="182206"/>
                  <a:pt x="3069523" y="272358"/>
                </a:cubicBezTo>
                <a:cubicBezTo>
                  <a:pt x="3067820" y="299341"/>
                  <a:pt x="3048431" y="325906"/>
                  <a:pt x="3015050" y="326831"/>
                </a:cubicBezTo>
                <a:cubicBezTo>
                  <a:pt x="2861627" y="389238"/>
                  <a:pt x="2672100" y="316917"/>
                  <a:pt x="2422935" y="326831"/>
                </a:cubicBezTo>
                <a:cubicBezTo>
                  <a:pt x="2173771" y="336745"/>
                  <a:pt x="2067305" y="322630"/>
                  <a:pt x="1890031" y="326831"/>
                </a:cubicBezTo>
                <a:cubicBezTo>
                  <a:pt x="1712757" y="331032"/>
                  <a:pt x="1472769" y="290515"/>
                  <a:pt x="1357127" y="326831"/>
                </a:cubicBezTo>
                <a:cubicBezTo>
                  <a:pt x="1241485" y="363147"/>
                  <a:pt x="992854" y="313696"/>
                  <a:pt x="824223" y="326831"/>
                </a:cubicBezTo>
                <a:cubicBezTo>
                  <a:pt x="655592" y="339966"/>
                  <a:pt x="360361" y="320460"/>
                  <a:pt x="54473" y="326831"/>
                </a:cubicBezTo>
                <a:cubicBezTo>
                  <a:pt x="30160" y="331159"/>
                  <a:pt x="-1562" y="296784"/>
                  <a:pt x="0" y="272358"/>
                </a:cubicBezTo>
                <a:cubicBezTo>
                  <a:pt x="-5963" y="199073"/>
                  <a:pt x="14282" y="109818"/>
                  <a:pt x="0" y="54473"/>
                </a:cubicBezTo>
                <a:close/>
              </a:path>
              <a:path w="3069523" h="326831" stroke="0" extrusionOk="0">
                <a:moveTo>
                  <a:pt x="0" y="54473"/>
                </a:moveTo>
                <a:cubicBezTo>
                  <a:pt x="5546" y="30444"/>
                  <a:pt x="21715" y="5341"/>
                  <a:pt x="54473" y="0"/>
                </a:cubicBezTo>
                <a:cubicBezTo>
                  <a:pt x="187294" y="-31177"/>
                  <a:pt x="406023" y="54536"/>
                  <a:pt x="646588" y="0"/>
                </a:cubicBezTo>
                <a:cubicBezTo>
                  <a:pt x="887154" y="-54536"/>
                  <a:pt x="1055839" y="41717"/>
                  <a:pt x="1179492" y="0"/>
                </a:cubicBezTo>
                <a:cubicBezTo>
                  <a:pt x="1303145" y="-41717"/>
                  <a:pt x="1532921" y="36794"/>
                  <a:pt x="1830819" y="0"/>
                </a:cubicBezTo>
                <a:cubicBezTo>
                  <a:pt x="2128717" y="-36794"/>
                  <a:pt x="2164547" y="24315"/>
                  <a:pt x="2334117" y="0"/>
                </a:cubicBezTo>
                <a:cubicBezTo>
                  <a:pt x="2503687" y="-24315"/>
                  <a:pt x="2758833" y="53978"/>
                  <a:pt x="3015050" y="0"/>
                </a:cubicBezTo>
                <a:cubicBezTo>
                  <a:pt x="3052962" y="-2779"/>
                  <a:pt x="3073314" y="25679"/>
                  <a:pt x="3069523" y="54473"/>
                </a:cubicBezTo>
                <a:cubicBezTo>
                  <a:pt x="3087492" y="138388"/>
                  <a:pt x="3059470" y="179667"/>
                  <a:pt x="3069523" y="272358"/>
                </a:cubicBezTo>
                <a:cubicBezTo>
                  <a:pt x="3070561" y="307053"/>
                  <a:pt x="3047337" y="329423"/>
                  <a:pt x="3015050" y="326831"/>
                </a:cubicBezTo>
                <a:cubicBezTo>
                  <a:pt x="2779871" y="376815"/>
                  <a:pt x="2569015" y="318396"/>
                  <a:pt x="2363723" y="326831"/>
                </a:cubicBezTo>
                <a:cubicBezTo>
                  <a:pt x="2158431" y="335266"/>
                  <a:pt x="2037315" y="311823"/>
                  <a:pt x="1771608" y="326831"/>
                </a:cubicBezTo>
                <a:cubicBezTo>
                  <a:pt x="1505902" y="341839"/>
                  <a:pt x="1471025" y="292784"/>
                  <a:pt x="1238704" y="326831"/>
                </a:cubicBezTo>
                <a:cubicBezTo>
                  <a:pt x="1006383" y="360878"/>
                  <a:pt x="911804" y="271131"/>
                  <a:pt x="735406" y="326831"/>
                </a:cubicBezTo>
                <a:cubicBezTo>
                  <a:pt x="559008" y="382531"/>
                  <a:pt x="237562" y="307244"/>
                  <a:pt x="54473" y="326831"/>
                </a:cubicBezTo>
                <a:cubicBezTo>
                  <a:pt x="30836" y="329523"/>
                  <a:pt x="-1992" y="304612"/>
                  <a:pt x="0" y="272358"/>
                </a:cubicBezTo>
                <a:cubicBezTo>
                  <a:pt x="-12042" y="221694"/>
                  <a:pt x="24788" y="124463"/>
                  <a:pt x="0" y="54473"/>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1779020504">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b="1" dirty="0">
                <a:ln w="0"/>
                <a:solidFill>
                  <a:schemeClr val="tx1"/>
                </a:solidFill>
                <a:effectLst>
                  <a:outerShdw blurRad="38100" dist="19050" dir="2700000" algn="tl" rotWithShape="0">
                    <a:schemeClr val="dk1">
                      <a:alpha val="40000"/>
                    </a:schemeClr>
                  </a:outerShdw>
                </a:effectLst>
              </a:rPr>
              <a:t>Machine Learning Categories</a:t>
            </a:r>
            <a:endParaRPr lang="de-DE" sz="1600" b="1" dirty="0">
              <a:ln w="0"/>
              <a:solidFill>
                <a:schemeClr val="tx1"/>
              </a:solidFill>
              <a:effectLst>
                <a:outerShdw blurRad="38100" dist="19050" dir="2700000" algn="tl" rotWithShape="0">
                  <a:schemeClr val="dk1">
                    <a:alpha val="40000"/>
                  </a:schemeClr>
                </a:outerShdw>
              </a:effectLst>
            </a:endParaRPr>
          </a:p>
        </p:txBody>
      </p:sp>
      <p:sp>
        <p:nvSpPr>
          <p:cNvPr id="32" name="Hexagon 31">
            <a:extLst>
              <a:ext uri="{FF2B5EF4-FFF2-40B4-BE49-F238E27FC236}">
                <a16:creationId xmlns:a16="http://schemas.microsoft.com/office/drawing/2014/main" id="{D733CBA7-778F-7CFE-8E89-F12691C51C92}"/>
              </a:ext>
            </a:extLst>
          </p:cNvPr>
          <p:cNvSpPr/>
          <p:nvPr/>
        </p:nvSpPr>
        <p:spPr>
          <a:xfrm>
            <a:off x="10692362" y="558674"/>
            <a:ext cx="3069523" cy="326831"/>
          </a:xfrm>
          <a:custGeom>
            <a:avLst/>
            <a:gdLst>
              <a:gd name="connsiteX0" fmla="*/ 0 w 3069523"/>
              <a:gd name="connsiteY0" fmla="*/ 163416 h 326831"/>
              <a:gd name="connsiteX1" fmla="*/ 81708 w 3069523"/>
              <a:gd name="connsiteY1" fmla="*/ 0 h 326831"/>
              <a:gd name="connsiteX2" fmla="*/ 691990 w 3069523"/>
              <a:gd name="connsiteY2" fmla="*/ 0 h 326831"/>
              <a:gd name="connsiteX3" fmla="*/ 1244151 w 3069523"/>
              <a:gd name="connsiteY3" fmla="*/ 0 h 326831"/>
              <a:gd name="connsiteX4" fmla="*/ 1825372 w 3069523"/>
              <a:gd name="connsiteY4" fmla="*/ 0 h 326831"/>
              <a:gd name="connsiteX5" fmla="*/ 2406594 w 3069523"/>
              <a:gd name="connsiteY5" fmla="*/ 0 h 326831"/>
              <a:gd name="connsiteX6" fmla="*/ 2987815 w 3069523"/>
              <a:gd name="connsiteY6" fmla="*/ 0 h 326831"/>
              <a:gd name="connsiteX7" fmla="*/ 3069523 w 3069523"/>
              <a:gd name="connsiteY7" fmla="*/ 163416 h 326831"/>
              <a:gd name="connsiteX8" fmla="*/ 2987815 w 3069523"/>
              <a:gd name="connsiteY8" fmla="*/ 326831 h 326831"/>
              <a:gd name="connsiteX9" fmla="*/ 2493777 w 3069523"/>
              <a:gd name="connsiteY9" fmla="*/ 326831 h 326831"/>
              <a:gd name="connsiteX10" fmla="*/ 1970678 w 3069523"/>
              <a:gd name="connsiteY10" fmla="*/ 326831 h 326831"/>
              <a:gd name="connsiteX11" fmla="*/ 1389456 w 3069523"/>
              <a:gd name="connsiteY11" fmla="*/ 326831 h 326831"/>
              <a:gd name="connsiteX12" fmla="*/ 866357 w 3069523"/>
              <a:gd name="connsiteY12" fmla="*/ 326831 h 326831"/>
              <a:gd name="connsiteX13" fmla="*/ 81708 w 3069523"/>
              <a:gd name="connsiteY13" fmla="*/ 326831 h 326831"/>
              <a:gd name="connsiteX14" fmla="*/ 0 w 3069523"/>
              <a:gd name="connsiteY14" fmla="*/ 163416 h 32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9523" h="326831" fill="none" extrusionOk="0">
                <a:moveTo>
                  <a:pt x="0" y="163416"/>
                </a:moveTo>
                <a:cubicBezTo>
                  <a:pt x="13059" y="99497"/>
                  <a:pt x="61442" y="46845"/>
                  <a:pt x="81708" y="0"/>
                </a:cubicBezTo>
                <a:cubicBezTo>
                  <a:pt x="383386" y="-9336"/>
                  <a:pt x="456345" y="6552"/>
                  <a:pt x="691990" y="0"/>
                </a:cubicBezTo>
                <a:cubicBezTo>
                  <a:pt x="927635" y="-6552"/>
                  <a:pt x="1030094" y="27018"/>
                  <a:pt x="1244151" y="0"/>
                </a:cubicBezTo>
                <a:cubicBezTo>
                  <a:pt x="1458208" y="-27018"/>
                  <a:pt x="1655440" y="21127"/>
                  <a:pt x="1825372" y="0"/>
                </a:cubicBezTo>
                <a:cubicBezTo>
                  <a:pt x="1995304" y="-21127"/>
                  <a:pt x="2210650" y="62285"/>
                  <a:pt x="2406594" y="0"/>
                </a:cubicBezTo>
                <a:cubicBezTo>
                  <a:pt x="2602538" y="-62285"/>
                  <a:pt x="2761407" y="56111"/>
                  <a:pt x="2987815" y="0"/>
                </a:cubicBezTo>
                <a:cubicBezTo>
                  <a:pt x="3033205" y="71263"/>
                  <a:pt x="3035823" y="103739"/>
                  <a:pt x="3069523" y="163416"/>
                </a:cubicBezTo>
                <a:cubicBezTo>
                  <a:pt x="3038738" y="225032"/>
                  <a:pt x="3005737" y="264348"/>
                  <a:pt x="2987815" y="326831"/>
                </a:cubicBezTo>
                <a:cubicBezTo>
                  <a:pt x="2776558" y="378006"/>
                  <a:pt x="2593722" y="315574"/>
                  <a:pt x="2493777" y="326831"/>
                </a:cubicBezTo>
                <a:cubicBezTo>
                  <a:pt x="2393832" y="338088"/>
                  <a:pt x="2132940" y="270637"/>
                  <a:pt x="1970678" y="326831"/>
                </a:cubicBezTo>
                <a:cubicBezTo>
                  <a:pt x="1808416" y="383025"/>
                  <a:pt x="1630975" y="268692"/>
                  <a:pt x="1389456" y="326831"/>
                </a:cubicBezTo>
                <a:cubicBezTo>
                  <a:pt x="1147937" y="384970"/>
                  <a:pt x="990171" y="310404"/>
                  <a:pt x="866357" y="326831"/>
                </a:cubicBezTo>
                <a:cubicBezTo>
                  <a:pt x="742543" y="343258"/>
                  <a:pt x="287441" y="249557"/>
                  <a:pt x="81708" y="326831"/>
                </a:cubicBezTo>
                <a:cubicBezTo>
                  <a:pt x="51302" y="294538"/>
                  <a:pt x="45176" y="238359"/>
                  <a:pt x="0" y="163416"/>
                </a:cubicBezTo>
                <a:close/>
              </a:path>
              <a:path w="3069523" h="326831" stroke="0" extrusionOk="0">
                <a:moveTo>
                  <a:pt x="0" y="163416"/>
                </a:moveTo>
                <a:cubicBezTo>
                  <a:pt x="26374" y="109738"/>
                  <a:pt x="54086" y="82835"/>
                  <a:pt x="81708" y="0"/>
                </a:cubicBezTo>
                <a:cubicBezTo>
                  <a:pt x="284871" y="-7064"/>
                  <a:pt x="408313" y="34210"/>
                  <a:pt x="633868" y="0"/>
                </a:cubicBezTo>
                <a:cubicBezTo>
                  <a:pt x="859423" y="-34210"/>
                  <a:pt x="973572" y="22361"/>
                  <a:pt x="1186029" y="0"/>
                </a:cubicBezTo>
                <a:cubicBezTo>
                  <a:pt x="1398486" y="-22361"/>
                  <a:pt x="1628415" y="73058"/>
                  <a:pt x="1796311" y="0"/>
                </a:cubicBezTo>
                <a:cubicBezTo>
                  <a:pt x="1964207" y="-73058"/>
                  <a:pt x="2188927" y="12747"/>
                  <a:pt x="2290349" y="0"/>
                </a:cubicBezTo>
                <a:cubicBezTo>
                  <a:pt x="2391771" y="-12747"/>
                  <a:pt x="2711206" y="74605"/>
                  <a:pt x="2987815" y="0"/>
                </a:cubicBezTo>
                <a:cubicBezTo>
                  <a:pt x="3029271" y="77856"/>
                  <a:pt x="3037141" y="101323"/>
                  <a:pt x="3069523" y="163416"/>
                </a:cubicBezTo>
                <a:cubicBezTo>
                  <a:pt x="3054056" y="221489"/>
                  <a:pt x="3016813" y="263145"/>
                  <a:pt x="2987815" y="326831"/>
                </a:cubicBezTo>
                <a:cubicBezTo>
                  <a:pt x="2773546" y="372262"/>
                  <a:pt x="2568133" y="274382"/>
                  <a:pt x="2406594" y="326831"/>
                </a:cubicBezTo>
                <a:cubicBezTo>
                  <a:pt x="2245055" y="379280"/>
                  <a:pt x="2002118" y="280670"/>
                  <a:pt x="1825372" y="326831"/>
                </a:cubicBezTo>
                <a:cubicBezTo>
                  <a:pt x="1648626" y="372992"/>
                  <a:pt x="1434489" y="309926"/>
                  <a:pt x="1215090" y="326831"/>
                </a:cubicBezTo>
                <a:cubicBezTo>
                  <a:pt x="995691" y="343736"/>
                  <a:pt x="805484" y="291263"/>
                  <a:pt x="633868" y="326831"/>
                </a:cubicBezTo>
                <a:cubicBezTo>
                  <a:pt x="462252" y="362399"/>
                  <a:pt x="207924" y="297256"/>
                  <a:pt x="81708" y="326831"/>
                </a:cubicBezTo>
                <a:cubicBezTo>
                  <a:pt x="59199" y="282387"/>
                  <a:pt x="40804" y="199657"/>
                  <a:pt x="0" y="163416"/>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Learning Problems</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36" name="Rectangle 8">
            <a:extLst>
              <a:ext uri="{FF2B5EF4-FFF2-40B4-BE49-F238E27FC236}">
                <a16:creationId xmlns:a16="http://schemas.microsoft.com/office/drawing/2014/main" id="{B993D039-301A-EF5E-9586-BE3719B40F0D}"/>
              </a:ext>
            </a:extLst>
          </p:cNvPr>
          <p:cNvSpPr>
            <a:spLocks noChangeArrowheads="1"/>
          </p:cNvSpPr>
          <p:nvPr/>
        </p:nvSpPr>
        <p:spPr bwMode="auto">
          <a:xfrm>
            <a:off x="11600186" y="1429260"/>
            <a:ext cx="12538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en-DE" altLang="de-DE" sz="1600" b="0" i="0" u="none" strike="noStrike" cap="none" normalizeH="0" baseline="0" dirty="0">
                <a:ln>
                  <a:noFill/>
                </a:ln>
                <a:solidFill>
                  <a:schemeClr val="tx1"/>
                </a:solidFill>
                <a:effectLst/>
                <a:latin typeface="Arial" panose="020B0604020202020204" pitchFamily="34" charset="0"/>
              </a:rPr>
              <a:t>Algorithms</a:t>
            </a:r>
            <a:endParaRPr kumimoji="0" lang="de-DE" altLang="de-DE" sz="1600" b="0" i="0" u="none" strike="noStrike" cap="none" normalizeH="0" baseline="0" dirty="0">
              <a:ln>
                <a:noFill/>
              </a:ln>
              <a:solidFill>
                <a:schemeClr val="tx1"/>
              </a:solidFill>
              <a:effectLst/>
              <a:latin typeface="Arial" panose="020B0604020202020204" pitchFamily="34" charset="0"/>
            </a:endParaRPr>
          </a:p>
        </p:txBody>
      </p:sp>
      <p:sp>
        <p:nvSpPr>
          <p:cNvPr id="81" name="Hexagon 80">
            <a:extLst>
              <a:ext uri="{FF2B5EF4-FFF2-40B4-BE49-F238E27FC236}">
                <a16:creationId xmlns:a16="http://schemas.microsoft.com/office/drawing/2014/main" id="{B6C4EEFC-EB1D-8B63-FA04-3625785F5C87}"/>
              </a:ext>
            </a:extLst>
          </p:cNvPr>
          <p:cNvSpPr/>
          <p:nvPr/>
        </p:nvSpPr>
        <p:spPr>
          <a:xfrm>
            <a:off x="3019346" y="1414060"/>
            <a:ext cx="2731854" cy="327268"/>
          </a:xfrm>
          <a:custGeom>
            <a:avLst/>
            <a:gdLst>
              <a:gd name="connsiteX0" fmla="*/ 0 w 2731854"/>
              <a:gd name="connsiteY0" fmla="*/ 163634 h 327268"/>
              <a:gd name="connsiteX1" fmla="*/ 81817 w 2731854"/>
              <a:gd name="connsiteY1" fmla="*/ 0 h 327268"/>
              <a:gd name="connsiteX2" fmla="*/ 621143 w 2731854"/>
              <a:gd name="connsiteY2" fmla="*/ 0 h 327268"/>
              <a:gd name="connsiteX3" fmla="*/ 1109105 w 2731854"/>
              <a:gd name="connsiteY3" fmla="*/ 0 h 327268"/>
              <a:gd name="connsiteX4" fmla="*/ 1622749 w 2731854"/>
              <a:gd name="connsiteY4" fmla="*/ 0 h 327268"/>
              <a:gd name="connsiteX5" fmla="*/ 2136393 w 2731854"/>
              <a:gd name="connsiteY5" fmla="*/ 0 h 327268"/>
              <a:gd name="connsiteX6" fmla="*/ 2650037 w 2731854"/>
              <a:gd name="connsiteY6" fmla="*/ 0 h 327268"/>
              <a:gd name="connsiteX7" fmla="*/ 2731854 w 2731854"/>
              <a:gd name="connsiteY7" fmla="*/ 163634 h 327268"/>
              <a:gd name="connsiteX8" fmla="*/ 2650037 w 2731854"/>
              <a:gd name="connsiteY8" fmla="*/ 327268 h 327268"/>
              <a:gd name="connsiteX9" fmla="*/ 2213440 w 2731854"/>
              <a:gd name="connsiteY9" fmla="*/ 327268 h 327268"/>
              <a:gd name="connsiteX10" fmla="*/ 1751160 w 2731854"/>
              <a:gd name="connsiteY10" fmla="*/ 327268 h 327268"/>
              <a:gd name="connsiteX11" fmla="*/ 1237516 w 2731854"/>
              <a:gd name="connsiteY11" fmla="*/ 327268 h 327268"/>
              <a:gd name="connsiteX12" fmla="*/ 775236 w 2731854"/>
              <a:gd name="connsiteY12" fmla="*/ 327268 h 327268"/>
              <a:gd name="connsiteX13" fmla="*/ 81817 w 2731854"/>
              <a:gd name="connsiteY13" fmla="*/ 327268 h 327268"/>
              <a:gd name="connsiteX14" fmla="*/ 0 w 2731854"/>
              <a:gd name="connsiteY14" fmla="*/ 163634 h 32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1854" h="327268" fill="none" extrusionOk="0">
                <a:moveTo>
                  <a:pt x="0" y="163634"/>
                </a:moveTo>
                <a:cubicBezTo>
                  <a:pt x="20264" y="121789"/>
                  <a:pt x="70795" y="59563"/>
                  <a:pt x="81817" y="0"/>
                </a:cubicBezTo>
                <a:cubicBezTo>
                  <a:pt x="340011" y="-25419"/>
                  <a:pt x="384521" y="39122"/>
                  <a:pt x="621143" y="0"/>
                </a:cubicBezTo>
                <a:cubicBezTo>
                  <a:pt x="857765" y="-39122"/>
                  <a:pt x="916526" y="19137"/>
                  <a:pt x="1109105" y="0"/>
                </a:cubicBezTo>
                <a:cubicBezTo>
                  <a:pt x="1301684" y="-19137"/>
                  <a:pt x="1408238" y="46923"/>
                  <a:pt x="1622749" y="0"/>
                </a:cubicBezTo>
                <a:cubicBezTo>
                  <a:pt x="1837260" y="-46923"/>
                  <a:pt x="1901050" y="16891"/>
                  <a:pt x="2136393" y="0"/>
                </a:cubicBezTo>
                <a:cubicBezTo>
                  <a:pt x="2371736" y="-16891"/>
                  <a:pt x="2440095" y="39844"/>
                  <a:pt x="2650037" y="0"/>
                </a:cubicBezTo>
                <a:cubicBezTo>
                  <a:pt x="2684340" y="26365"/>
                  <a:pt x="2696829" y="104849"/>
                  <a:pt x="2731854" y="163634"/>
                </a:cubicBezTo>
                <a:cubicBezTo>
                  <a:pt x="2704303" y="238800"/>
                  <a:pt x="2672246" y="247882"/>
                  <a:pt x="2650037" y="327268"/>
                </a:cubicBezTo>
                <a:cubicBezTo>
                  <a:pt x="2477360" y="375717"/>
                  <a:pt x="2323568" y="283391"/>
                  <a:pt x="2213440" y="327268"/>
                </a:cubicBezTo>
                <a:cubicBezTo>
                  <a:pt x="2103312" y="371145"/>
                  <a:pt x="1922654" y="324257"/>
                  <a:pt x="1751160" y="327268"/>
                </a:cubicBezTo>
                <a:cubicBezTo>
                  <a:pt x="1579666" y="330279"/>
                  <a:pt x="1380911" y="293510"/>
                  <a:pt x="1237516" y="327268"/>
                </a:cubicBezTo>
                <a:cubicBezTo>
                  <a:pt x="1094121" y="361026"/>
                  <a:pt x="912427" y="304586"/>
                  <a:pt x="775236" y="327268"/>
                </a:cubicBezTo>
                <a:cubicBezTo>
                  <a:pt x="638045" y="349950"/>
                  <a:pt x="281740" y="283179"/>
                  <a:pt x="81817" y="327268"/>
                </a:cubicBezTo>
                <a:cubicBezTo>
                  <a:pt x="31606" y="263549"/>
                  <a:pt x="26447" y="208177"/>
                  <a:pt x="0" y="163634"/>
                </a:cubicBezTo>
                <a:close/>
              </a:path>
              <a:path w="2731854" h="327268" stroke="0" extrusionOk="0">
                <a:moveTo>
                  <a:pt x="0" y="163634"/>
                </a:moveTo>
                <a:cubicBezTo>
                  <a:pt x="31515" y="97564"/>
                  <a:pt x="55231" y="70221"/>
                  <a:pt x="81817" y="0"/>
                </a:cubicBezTo>
                <a:cubicBezTo>
                  <a:pt x="201024" y="-53112"/>
                  <a:pt x="370317" y="23934"/>
                  <a:pt x="569779" y="0"/>
                </a:cubicBezTo>
                <a:cubicBezTo>
                  <a:pt x="769241" y="-23934"/>
                  <a:pt x="932494" y="42646"/>
                  <a:pt x="1057741" y="0"/>
                </a:cubicBezTo>
                <a:cubicBezTo>
                  <a:pt x="1182988" y="-42646"/>
                  <a:pt x="1456804" y="30796"/>
                  <a:pt x="1597067" y="0"/>
                </a:cubicBezTo>
                <a:cubicBezTo>
                  <a:pt x="1737330" y="-30796"/>
                  <a:pt x="1901452" y="13845"/>
                  <a:pt x="2033664" y="0"/>
                </a:cubicBezTo>
                <a:cubicBezTo>
                  <a:pt x="2165876" y="-13845"/>
                  <a:pt x="2517804" y="24050"/>
                  <a:pt x="2650037" y="0"/>
                </a:cubicBezTo>
                <a:cubicBezTo>
                  <a:pt x="2679215" y="26421"/>
                  <a:pt x="2683984" y="112002"/>
                  <a:pt x="2731854" y="163634"/>
                </a:cubicBezTo>
                <a:cubicBezTo>
                  <a:pt x="2710687" y="221622"/>
                  <a:pt x="2655870" y="279471"/>
                  <a:pt x="2650037" y="327268"/>
                </a:cubicBezTo>
                <a:cubicBezTo>
                  <a:pt x="2399590" y="355240"/>
                  <a:pt x="2239216" y="289780"/>
                  <a:pt x="2136393" y="327268"/>
                </a:cubicBezTo>
                <a:cubicBezTo>
                  <a:pt x="2033570" y="364756"/>
                  <a:pt x="1819763" y="279272"/>
                  <a:pt x="1622749" y="327268"/>
                </a:cubicBezTo>
                <a:cubicBezTo>
                  <a:pt x="1425735" y="375264"/>
                  <a:pt x="1284743" y="283291"/>
                  <a:pt x="1083423" y="327268"/>
                </a:cubicBezTo>
                <a:cubicBezTo>
                  <a:pt x="882103" y="371245"/>
                  <a:pt x="734927" y="300716"/>
                  <a:pt x="569779" y="327268"/>
                </a:cubicBezTo>
                <a:cubicBezTo>
                  <a:pt x="404631" y="353820"/>
                  <a:pt x="318043" y="310339"/>
                  <a:pt x="81817" y="327268"/>
                </a:cubicBezTo>
                <a:cubicBezTo>
                  <a:pt x="44121" y="262908"/>
                  <a:pt x="54720" y="232867"/>
                  <a:pt x="0" y="163634"/>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Time Series Prediction</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83" name="Rectangle 1">
            <a:extLst>
              <a:ext uri="{FF2B5EF4-FFF2-40B4-BE49-F238E27FC236}">
                <a16:creationId xmlns:a16="http://schemas.microsoft.com/office/drawing/2014/main" id="{13928A1D-0016-98F3-D734-82EC6E10F432}"/>
              </a:ext>
            </a:extLst>
          </p:cNvPr>
          <p:cNvSpPr>
            <a:spLocks noChangeArrowheads="1"/>
          </p:cNvSpPr>
          <p:nvPr/>
        </p:nvSpPr>
        <p:spPr bwMode="auto">
          <a:xfrm>
            <a:off x="2753625" y="235539"/>
            <a:ext cx="319020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buClr>
                <a:srgbClr val="571054"/>
              </a:buClr>
              <a:buSzPct val="50000"/>
              <a:buFont typeface="Arial" panose="020B0604020202020204" pitchFamily="34" charset="0"/>
              <a:buChar char="►"/>
            </a:pPr>
            <a:r>
              <a:rPr lang="de-DE" altLang="de-DE" sz="1200" dirty="0">
                <a:latin typeface="Arial" panose="020B0604020202020204" pitchFamily="34" charset="0"/>
              </a:rPr>
              <a:t>Linear Regression</a:t>
            </a:r>
          </a:p>
          <a:p>
            <a:pPr algn="ctr" defTabSz="914400" eaLnBrk="0" fontAlgn="base" hangingPunct="0">
              <a:spcBef>
                <a:spcPct val="0"/>
              </a:spcBef>
              <a:spcAft>
                <a:spcPct val="0"/>
              </a:spcAft>
              <a:buClr>
                <a:srgbClr val="571054"/>
              </a:buClr>
              <a:buSzPct val="50000"/>
              <a:buFont typeface="Arial" panose="020B0604020202020204" pitchFamily="34" charset="0"/>
              <a:buChar char="►"/>
            </a:pPr>
            <a:r>
              <a:rPr lang="de-DE" altLang="de-DE" sz="1200" dirty="0">
                <a:latin typeface="Arial" panose="020B0604020202020204" pitchFamily="34" charset="0"/>
              </a:rPr>
              <a:t>ARIMA </a:t>
            </a:r>
            <a:endParaRPr lang="en-DE" altLang="de-DE" sz="1200" dirty="0">
              <a:latin typeface="Arial" panose="020B0604020202020204" pitchFamily="34" charset="0"/>
            </a:endParaRPr>
          </a:p>
          <a:p>
            <a:pPr algn="ctr" defTabSz="914400" eaLnBrk="0" fontAlgn="base" hangingPunct="0">
              <a:spcBef>
                <a:spcPct val="0"/>
              </a:spcBef>
              <a:spcAft>
                <a:spcPct val="0"/>
              </a:spcAft>
              <a:buClr>
                <a:srgbClr val="571054"/>
              </a:buClr>
              <a:buSzPct val="50000"/>
              <a:buFont typeface="Arial" panose="020B0604020202020204" pitchFamily="34" charset="0"/>
              <a:buChar char="►"/>
            </a:pPr>
            <a:r>
              <a:rPr lang="en-DE" altLang="de-DE" sz="1200" dirty="0">
                <a:latin typeface="Arial" panose="020B0604020202020204" pitchFamily="34" charset="0"/>
              </a:rPr>
              <a:t>Random Forest</a:t>
            </a:r>
            <a:endParaRPr lang="de-DE" altLang="de-DE" sz="1200" dirty="0">
              <a:latin typeface="Arial" panose="020B0604020202020204" pitchFamily="34" charset="0"/>
            </a:endParaRPr>
          </a:p>
          <a:p>
            <a:pPr algn="ctr" defTabSz="914400" eaLnBrk="0" fontAlgn="base" hangingPunct="0">
              <a:spcBef>
                <a:spcPct val="0"/>
              </a:spcBef>
              <a:spcAft>
                <a:spcPct val="0"/>
              </a:spcAft>
              <a:buClr>
                <a:srgbClr val="571054"/>
              </a:buClr>
              <a:buSzPct val="50000"/>
              <a:buFont typeface="Arial" panose="020B0604020202020204" pitchFamily="34" charset="0"/>
              <a:buChar char="►"/>
            </a:pPr>
            <a:r>
              <a:rPr lang="de-DE" altLang="de-DE" sz="1200" dirty="0">
                <a:latin typeface="Arial" panose="020B0604020202020204" pitchFamily="34" charset="0"/>
              </a:rPr>
              <a:t>LSTM</a:t>
            </a:r>
          </a:p>
          <a:p>
            <a:pPr algn="ctr" defTabSz="914400" eaLnBrk="0" fontAlgn="base" hangingPunct="0">
              <a:spcBef>
                <a:spcPct val="0"/>
              </a:spcBef>
              <a:spcAft>
                <a:spcPct val="0"/>
              </a:spcAft>
              <a:buClr>
                <a:srgbClr val="571054"/>
              </a:buClr>
              <a:buSzPct val="50000"/>
              <a:buFont typeface="Arial" panose="020B0604020202020204" pitchFamily="34" charset="0"/>
              <a:buChar char="►"/>
            </a:pPr>
            <a:r>
              <a:rPr lang="de-DE" altLang="de-DE" sz="1200" dirty="0">
                <a:latin typeface="Arial" panose="020B0604020202020204" pitchFamily="34" charset="0"/>
              </a:rPr>
              <a:t>Prophet</a:t>
            </a:r>
          </a:p>
          <a:p>
            <a:pPr algn="ctr" defTabSz="914400" eaLnBrk="0" fontAlgn="base" hangingPunct="0">
              <a:spcBef>
                <a:spcPct val="0"/>
              </a:spcBef>
              <a:spcAft>
                <a:spcPct val="0"/>
              </a:spcAft>
              <a:buClr>
                <a:srgbClr val="571054"/>
              </a:buClr>
              <a:buSzPct val="50000"/>
              <a:buFont typeface="Arial" panose="020B0604020202020204" pitchFamily="34" charset="0"/>
              <a:buChar char="►"/>
            </a:pPr>
            <a:r>
              <a:rPr lang="de-DE" altLang="de-DE" sz="1200" dirty="0" err="1">
                <a:latin typeface="Arial" panose="020B0604020202020204" pitchFamily="34" charset="0"/>
              </a:rPr>
              <a:t>Neural</a:t>
            </a:r>
            <a:r>
              <a:rPr lang="de-DE" altLang="de-DE" sz="1200" dirty="0">
                <a:latin typeface="Arial" panose="020B0604020202020204" pitchFamily="34" charset="0"/>
              </a:rPr>
              <a:t> Networks </a:t>
            </a:r>
          </a:p>
        </p:txBody>
      </p:sp>
      <p:sp>
        <p:nvSpPr>
          <p:cNvPr id="101" name="Teardrop 100">
            <a:extLst>
              <a:ext uri="{FF2B5EF4-FFF2-40B4-BE49-F238E27FC236}">
                <a16:creationId xmlns:a16="http://schemas.microsoft.com/office/drawing/2014/main" id="{7C122353-11C0-6C02-8D64-6589DC2E1F19}"/>
              </a:ext>
            </a:extLst>
          </p:cNvPr>
          <p:cNvSpPr/>
          <p:nvPr/>
        </p:nvSpPr>
        <p:spPr>
          <a:xfrm rot="16200000">
            <a:off x="12028823" y="-198825"/>
            <a:ext cx="381489" cy="2844281"/>
          </a:xfrm>
          <a:prstGeom prst="teardrop">
            <a:avLst/>
          </a:prstGeom>
          <a:solidFill>
            <a:schemeClr val="bg1"/>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02" name="TextBox 101">
            <a:extLst>
              <a:ext uri="{FF2B5EF4-FFF2-40B4-BE49-F238E27FC236}">
                <a16:creationId xmlns:a16="http://schemas.microsoft.com/office/drawing/2014/main" id="{D43BA5B1-2899-CEC4-A662-11661C3DF31B}"/>
              </a:ext>
            </a:extLst>
          </p:cNvPr>
          <p:cNvSpPr txBox="1"/>
          <p:nvPr/>
        </p:nvSpPr>
        <p:spPr>
          <a:xfrm>
            <a:off x="11168828" y="1039406"/>
            <a:ext cx="2141933" cy="338554"/>
          </a:xfrm>
          <a:prstGeom prst="rect">
            <a:avLst/>
          </a:prstGeom>
          <a:noFill/>
        </p:spPr>
        <p:txBody>
          <a:bodyPr wrap="none" rtlCol="0">
            <a:spAutoFit/>
          </a:bodyPr>
          <a:lstStyle/>
          <a:p>
            <a:r>
              <a:rPr lang="en-DE" sz="1600" dirty="0"/>
              <a:t>Application Examples</a:t>
            </a:r>
            <a:endParaRPr lang="de-DE" sz="1600" dirty="0"/>
          </a:p>
        </p:txBody>
      </p:sp>
      <p:sp>
        <p:nvSpPr>
          <p:cNvPr id="103" name="Teardrop 102">
            <a:extLst>
              <a:ext uri="{FF2B5EF4-FFF2-40B4-BE49-F238E27FC236}">
                <a16:creationId xmlns:a16="http://schemas.microsoft.com/office/drawing/2014/main" id="{A0451855-4C6E-AF13-FD2E-400825C34670}"/>
              </a:ext>
            </a:extLst>
          </p:cNvPr>
          <p:cNvSpPr/>
          <p:nvPr/>
        </p:nvSpPr>
        <p:spPr>
          <a:xfrm>
            <a:off x="5637220" y="6368378"/>
            <a:ext cx="1972447" cy="686585"/>
          </a:xfrm>
          <a:prstGeom prst="teardrop">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04" name="TextBox 103">
            <a:extLst>
              <a:ext uri="{FF2B5EF4-FFF2-40B4-BE49-F238E27FC236}">
                <a16:creationId xmlns:a16="http://schemas.microsoft.com/office/drawing/2014/main" id="{29E96125-F195-624E-AB62-6072DB5F8454}"/>
              </a:ext>
            </a:extLst>
          </p:cNvPr>
          <p:cNvSpPr txBox="1"/>
          <p:nvPr/>
        </p:nvSpPr>
        <p:spPr>
          <a:xfrm>
            <a:off x="5774083" y="6412860"/>
            <a:ext cx="1762021" cy="800219"/>
          </a:xfrm>
          <a:prstGeom prst="rect">
            <a:avLst/>
          </a:prstGeom>
          <a:noFill/>
        </p:spPr>
        <p:txBody>
          <a:bodyPr wrap="none" rtlCol="0">
            <a:spAutoFit/>
          </a:bodyPr>
          <a:lstStyle/>
          <a:p>
            <a:pPr algn="ctr">
              <a:spcBef>
                <a:spcPts val="600"/>
              </a:spcBef>
            </a:pPr>
            <a:r>
              <a:rPr lang="en-DE" sz="1200" dirty="0">
                <a:solidFill>
                  <a:schemeClr val="bg1">
                    <a:lumMod val="65000"/>
                  </a:schemeClr>
                </a:solidFill>
              </a:rPr>
              <a:t>Robotics Navigation</a:t>
            </a:r>
          </a:p>
          <a:p>
            <a:pPr algn="ctr">
              <a:spcBef>
                <a:spcPts val="600"/>
              </a:spcBef>
            </a:pPr>
            <a:r>
              <a:rPr lang="en-DE" sz="1200" dirty="0">
                <a:solidFill>
                  <a:schemeClr val="bg1">
                    <a:lumMod val="65000"/>
                  </a:schemeClr>
                </a:solidFill>
              </a:rPr>
              <a:t>Inventory Management</a:t>
            </a:r>
          </a:p>
          <a:p>
            <a:pPr>
              <a:spcBef>
                <a:spcPts val="600"/>
              </a:spcBef>
            </a:pPr>
            <a:endParaRPr lang="de-DE" sz="1200" dirty="0">
              <a:solidFill>
                <a:schemeClr val="bg1">
                  <a:lumMod val="65000"/>
                </a:schemeClr>
              </a:solidFill>
            </a:endParaRPr>
          </a:p>
        </p:txBody>
      </p:sp>
      <p:sp>
        <p:nvSpPr>
          <p:cNvPr id="107" name="Teardrop 106">
            <a:extLst>
              <a:ext uri="{FF2B5EF4-FFF2-40B4-BE49-F238E27FC236}">
                <a16:creationId xmlns:a16="http://schemas.microsoft.com/office/drawing/2014/main" id="{FB8D497B-1B4E-68CC-D5BD-76230BFFE068}"/>
              </a:ext>
            </a:extLst>
          </p:cNvPr>
          <p:cNvSpPr/>
          <p:nvPr/>
        </p:nvSpPr>
        <p:spPr>
          <a:xfrm>
            <a:off x="2492546" y="1830325"/>
            <a:ext cx="1258266" cy="774333"/>
          </a:xfrm>
          <a:prstGeom prst="teardrop">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08" name="TextBox 107">
            <a:extLst>
              <a:ext uri="{FF2B5EF4-FFF2-40B4-BE49-F238E27FC236}">
                <a16:creationId xmlns:a16="http://schemas.microsoft.com/office/drawing/2014/main" id="{213655ED-404D-A3C7-0987-9B09D27C2620}"/>
              </a:ext>
            </a:extLst>
          </p:cNvPr>
          <p:cNvSpPr txBox="1"/>
          <p:nvPr/>
        </p:nvSpPr>
        <p:spPr>
          <a:xfrm>
            <a:off x="2637453" y="1862529"/>
            <a:ext cx="1152961" cy="646331"/>
          </a:xfrm>
          <a:prstGeom prst="rect">
            <a:avLst/>
          </a:prstGeom>
          <a:noFill/>
        </p:spPr>
        <p:txBody>
          <a:bodyPr wrap="square" rtlCol="0">
            <a:spAutoFit/>
          </a:bodyPr>
          <a:lstStyle/>
          <a:p>
            <a:pPr algn="ctr">
              <a:spcBef>
                <a:spcPts val="1200"/>
              </a:spcBef>
            </a:pPr>
            <a:r>
              <a:rPr lang="en-DE" sz="1200" dirty="0">
                <a:solidFill>
                  <a:schemeClr val="bg1">
                    <a:lumMod val="65000"/>
                  </a:schemeClr>
                </a:solidFill>
              </a:rPr>
              <a:t>Streamflow or Weather Forecasting</a:t>
            </a:r>
          </a:p>
        </p:txBody>
      </p:sp>
      <p:sp>
        <p:nvSpPr>
          <p:cNvPr id="109" name="Teardrop 108">
            <a:extLst>
              <a:ext uri="{FF2B5EF4-FFF2-40B4-BE49-F238E27FC236}">
                <a16:creationId xmlns:a16="http://schemas.microsoft.com/office/drawing/2014/main" id="{A9A9A51B-A784-4216-BC19-EB625BD9AE9E}"/>
              </a:ext>
            </a:extLst>
          </p:cNvPr>
          <p:cNvSpPr/>
          <p:nvPr/>
        </p:nvSpPr>
        <p:spPr>
          <a:xfrm rot="10800000">
            <a:off x="8093278" y="1309424"/>
            <a:ext cx="1619175" cy="610793"/>
          </a:xfrm>
          <a:prstGeom prst="teardrop">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10" name="TextBox 109">
            <a:extLst>
              <a:ext uri="{FF2B5EF4-FFF2-40B4-BE49-F238E27FC236}">
                <a16:creationId xmlns:a16="http://schemas.microsoft.com/office/drawing/2014/main" id="{859CF778-4D66-B1A5-BDB1-72723E358107}"/>
              </a:ext>
            </a:extLst>
          </p:cNvPr>
          <p:cNvSpPr txBox="1"/>
          <p:nvPr/>
        </p:nvSpPr>
        <p:spPr>
          <a:xfrm>
            <a:off x="8095064" y="1362527"/>
            <a:ext cx="1433112" cy="538609"/>
          </a:xfrm>
          <a:prstGeom prst="rect">
            <a:avLst/>
          </a:prstGeom>
          <a:noFill/>
        </p:spPr>
        <p:txBody>
          <a:bodyPr wrap="square" rtlCol="0">
            <a:spAutoFit/>
          </a:bodyPr>
          <a:lstStyle/>
          <a:p>
            <a:pPr algn="ctr">
              <a:spcBef>
                <a:spcPts val="600"/>
              </a:spcBef>
            </a:pPr>
            <a:r>
              <a:rPr lang="en-DE" sz="1200" dirty="0">
                <a:solidFill>
                  <a:schemeClr val="bg1">
                    <a:lumMod val="65000"/>
                  </a:schemeClr>
                </a:solidFill>
              </a:rPr>
              <a:t>Spam Detection</a:t>
            </a:r>
          </a:p>
          <a:p>
            <a:pPr algn="ctr">
              <a:spcBef>
                <a:spcPts val="600"/>
              </a:spcBef>
            </a:pPr>
            <a:r>
              <a:rPr lang="en-DE" sz="1200" dirty="0">
                <a:solidFill>
                  <a:schemeClr val="bg1">
                    <a:lumMod val="65000"/>
                  </a:schemeClr>
                </a:solidFill>
              </a:rPr>
              <a:t>Medical Diagnosis</a:t>
            </a:r>
          </a:p>
        </p:txBody>
      </p:sp>
      <p:sp>
        <p:nvSpPr>
          <p:cNvPr id="112" name="TextBox 111">
            <a:extLst>
              <a:ext uri="{FF2B5EF4-FFF2-40B4-BE49-F238E27FC236}">
                <a16:creationId xmlns:a16="http://schemas.microsoft.com/office/drawing/2014/main" id="{4EC9346C-30F4-4BBB-76C0-A021B2D4D9DA}"/>
              </a:ext>
            </a:extLst>
          </p:cNvPr>
          <p:cNvSpPr txBox="1"/>
          <p:nvPr/>
        </p:nvSpPr>
        <p:spPr>
          <a:xfrm>
            <a:off x="1365427" y="6162199"/>
            <a:ext cx="1087156" cy="723275"/>
          </a:xfrm>
          <a:prstGeom prst="rect">
            <a:avLst/>
          </a:prstGeom>
          <a:noFill/>
        </p:spPr>
        <p:txBody>
          <a:bodyPr wrap="none" rtlCol="0">
            <a:spAutoFit/>
          </a:bodyPr>
          <a:lstStyle/>
          <a:p>
            <a:pPr algn="ctr">
              <a:spcBef>
                <a:spcPts val="600"/>
              </a:spcBef>
            </a:pPr>
            <a:r>
              <a:rPr lang="en-DE" sz="1200" dirty="0">
                <a:solidFill>
                  <a:schemeClr val="bg1">
                    <a:lumMod val="65000"/>
                  </a:schemeClr>
                </a:solidFill>
              </a:rPr>
              <a:t>Facial </a:t>
            </a:r>
            <a:br>
              <a:rPr lang="en-DE" sz="1200" dirty="0">
                <a:solidFill>
                  <a:schemeClr val="bg1">
                    <a:lumMod val="65000"/>
                  </a:schemeClr>
                </a:solidFill>
              </a:rPr>
            </a:br>
            <a:r>
              <a:rPr lang="en-DE" sz="1200" dirty="0">
                <a:solidFill>
                  <a:schemeClr val="bg1">
                    <a:lumMod val="65000"/>
                  </a:schemeClr>
                </a:solidFill>
              </a:rPr>
              <a:t>Recognition</a:t>
            </a:r>
          </a:p>
          <a:p>
            <a:pPr algn="ctr">
              <a:spcBef>
                <a:spcPts val="600"/>
              </a:spcBef>
            </a:pPr>
            <a:r>
              <a:rPr lang="en-DE" sz="1200" dirty="0">
                <a:solidFill>
                  <a:schemeClr val="bg1">
                    <a:lumMod val="65000"/>
                  </a:schemeClr>
                </a:solidFill>
              </a:rPr>
              <a:t>Simplification</a:t>
            </a:r>
            <a:endParaRPr lang="de-DE" sz="1200" dirty="0">
              <a:solidFill>
                <a:schemeClr val="bg1">
                  <a:lumMod val="65000"/>
                </a:schemeClr>
              </a:solidFill>
            </a:endParaRPr>
          </a:p>
        </p:txBody>
      </p:sp>
      <p:sp>
        <p:nvSpPr>
          <p:cNvPr id="114" name="Teardrop 113">
            <a:extLst>
              <a:ext uri="{FF2B5EF4-FFF2-40B4-BE49-F238E27FC236}">
                <a16:creationId xmlns:a16="http://schemas.microsoft.com/office/drawing/2014/main" id="{674A4AA7-39F9-4CE9-899F-55B18CA5F7A5}"/>
              </a:ext>
            </a:extLst>
          </p:cNvPr>
          <p:cNvSpPr/>
          <p:nvPr/>
        </p:nvSpPr>
        <p:spPr>
          <a:xfrm>
            <a:off x="8215579" y="6563668"/>
            <a:ext cx="1680961" cy="562629"/>
          </a:xfrm>
          <a:prstGeom prst="teardrop">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15" name="TextBox 114">
            <a:extLst>
              <a:ext uri="{FF2B5EF4-FFF2-40B4-BE49-F238E27FC236}">
                <a16:creationId xmlns:a16="http://schemas.microsoft.com/office/drawing/2014/main" id="{3CBC0D1F-DF6E-4481-E3B2-44B19ABA1AED}"/>
              </a:ext>
            </a:extLst>
          </p:cNvPr>
          <p:cNvSpPr txBox="1"/>
          <p:nvPr/>
        </p:nvSpPr>
        <p:spPr>
          <a:xfrm>
            <a:off x="8318247" y="6608150"/>
            <a:ext cx="1667291" cy="800219"/>
          </a:xfrm>
          <a:prstGeom prst="rect">
            <a:avLst/>
          </a:prstGeom>
          <a:noFill/>
        </p:spPr>
        <p:txBody>
          <a:bodyPr wrap="square" rtlCol="0">
            <a:spAutoFit/>
          </a:bodyPr>
          <a:lstStyle/>
          <a:p>
            <a:pPr algn="ctr">
              <a:spcBef>
                <a:spcPts val="600"/>
              </a:spcBef>
            </a:pPr>
            <a:r>
              <a:rPr lang="en-DE" sz="1200" dirty="0">
                <a:solidFill>
                  <a:schemeClr val="bg1">
                    <a:lumMod val="65000"/>
                  </a:schemeClr>
                </a:solidFill>
              </a:rPr>
              <a:t>Autonomous Driving</a:t>
            </a:r>
          </a:p>
          <a:p>
            <a:pPr algn="ctr">
              <a:spcBef>
                <a:spcPts val="600"/>
              </a:spcBef>
            </a:pPr>
            <a:r>
              <a:rPr lang="en-DE" sz="1200" dirty="0">
                <a:solidFill>
                  <a:schemeClr val="bg1">
                    <a:lumMod val="65000"/>
                  </a:schemeClr>
                </a:solidFill>
              </a:rPr>
              <a:t>Games</a:t>
            </a:r>
          </a:p>
          <a:p>
            <a:pPr>
              <a:spcBef>
                <a:spcPts val="600"/>
              </a:spcBef>
            </a:pPr>
            <a:endParaRPr lang="de-DE" sz="1200" dirty="0">
              <a:solidFill>
                <a:schemeClr val="bg1">
                  <a:lumMod val="65000"/>
                </a:schemeClr>
              </a:solidFill>
            </a:endParaRPr>
          </a:p>
        </p:txBody>
      </p:sp>
      <p:sp>
        <p:nvSpPr>
          <p:cNvPr id="116" name="Teardrop 115">
            <a:extLst>
              <a:ext uri="{FF2B5EF4-FFF2-40B4-BE49-F238E27FC236}">
                <a16:creationId xmlns:a16="http://schemas.microsoft.com/office/drawing/2014/main" id="{E6443BBE-3082-9EDD-07BE-ED988F6179F5}"/>
              </a:ext>
            </a:extLst>
          </p:cNvPr>
          <p:cNvSpPr/>
          <p:nvPr/>
        </p:nvSpPr>
        <p:spPr>
          <a:xfrm rot="16200000">
            <a:off x="3640299" y="5737522"/>
            <a:ext cx="808318" cy="1083715"/>
          </a:xfrm>
          <a:prstGeom prst="teardrop">
            <a:avLst>
              <a:gd name="adj" fmla="val 98695"/>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17" name="TextBox 116">
            <a:extLst>
              <a:ext uri="{FF2B5EF4-FFF2-40B4-BE49-F238E27FC236}">
                <a16:creationId xmlns:a16="http://schemas.microsoft.com/office/drawing/2014/main" id="{51F77B13-F621-CF61-7D03-D037C4935C32}"/>
              </a:ext>
            </a:extLst>
          </p:cNvPr>
          <p:cNvSpPr txBox="1"/>
          <p:nvPr/>
        </p:nvSpPr>
        <p:spPr>
          <a:xfrm>
            <a:off x="3476638" y="5918086"/>
            <a:ext cx="1130438" cy="646331"/>
          </a:xfrm>
          <a:prstGeom prst="rect">
            <a:avLst/>
          </a:prstGeom>
          <a:noFill/>
        </p:spPr>
        <p:txBody>
          <a:bodyPr wrap="none" rtlCol="0">
            <a:spAutoFit/>
          </a:bodyPr>
          <a:lstStyle/>
          <a:p>
            <a:pPr algn="ctr"/>
            <a:r>
              <a:rPr lang="en-DE" sz="1200" dirty="0">
                <a:solidFill>
                  <a:schemeClr val="bg1">
                    <a:lumMod val="65000"/>
                  </a:schemeClr>
                </a:solidFill>
              </a:rPr>
              <a:t>Image or </a:t>
            </a:r>
            <a:br>
              <a:rPr lang="en-DE" sz="1200" dirty="0">
                <a:solidFill>
                  <a:schemeClr val="bg1">
                    <a:lumMod val="65000"/>
                  </a:schemeClr>
                </a:solidFill>
              </a:rPr>
            </a:br>
            <a:r>
              <a:rPr lang="en-DE" sz="1200" dirty="0">
                <a:solidFill>
                  <a:schemeClr val="bg1">
                    <a:lumMod val="65000"/>
                  </a:schemeClr>
                </a:solidFill>
              </a:rPr>
              <a:t>Customer</a:t>
            </a:r>
            <a:br>
              <a:rPr lang="en-DE" sz="1200" dirty="0">
                <a:solidFill>
                  <a:schemeClr val="bg1">
                    <a:lumMod val="65000"/>
                  </a:schemeClr>
                </a:solidFill>
              </a:rPr>
            </a:br>
            <a:r>
              <a:rPr lang="en-DE" sz="1200" dirty="0">
                <a:solidFill>
                  <a:schemeClr val="bg1">
                    <a:lumMod val="65000"/>
                  </a:schemeClr>
                </a:solidFill>
              </a:rPr>
              <a:t>Segmentation</a:t>
            </a:r>
            <a:endParaRPr lang="de-DE" sz="1200" dirty="0">
              <a:solidFill>
                <a:schemeClr val="bg1">
                  <a:lumMod val="65000"/>
                </a:schemeClr>
              </a:solidFill>
            </a:endParaRPr>
          </a:p>
        </p:txBody>
      </p:sp>
      <p:sp>
        <p:nvSpPr>
          <p:cNvPr id="2" name="Hexagon 1">
            <a:extLst>
              <a:ext uri="{FF2B5EF4-FFF2-40B4-BE49-F238E27FC236}">
                <a16:creationId xmlns:a16="http://schemas.microsoft.com/office/drawing/2014/main" id="{1B2528A4-03C2-3A78-78AB-1C0A96FA4AA1}"/>
              </a:ext>
            </a:extLst>
          </p:cNvPr>
          <p:cNvSpPr/>
          <p:nvPr/>
        </p:nvSpPr>
        <p:spPr>
          <a:xfrm>
            <a:off x="6684369" y="2303718"/>
            <a:ext cx="2555582" cy="410284"/>
          </a:xfrm>
          <a:custGeom>
            <a:avLst/>
            <a:gdLst>
              <a:gd name="connsiteX0" fmla="*/ 0 w 2555582"/>
              <a:gd name="connsiteY0" fmla="*/ 205142 h 410284"/>
              <a:gd name="connsiteX1" fmla="*/ 102571 w 2555582"/>
              <a:gd name="connsiteY1" fmla="*/ 0 h 410284"/>
              <a:gd name="connsiteX2" fmla="*/ 713685 w 2555582"/>
              <a:gd name="connsiteY2" fmla="*/ 0 h 410284"/>
              <a:gd name="connsiteX3" fmla="*/ 1230782 w 2555582"/>
              <a:gd name="connsiteY3" fmla="*/ 0 h 410284"/>
              <a:gd name="connsiteX4" fmla="*/ 1865401 w 2555582"/>
              <a:gd name="connsiteY4" fmla="*/ 0 h 410284"/>
              <a:gd name="connsiteX5" fmla="*/ 2453011 w 2555582"/>
              <a:gd name="connsiteY5" fmla="*/ 0 h 410284"/>
              <a:gd name="connsiteX6" fmla="*/ 2555582 w 2555582"/>
              <a:gd name="connsiteY6" fmla="*/ 205142 h 410284"/>
              <a:gd name="connsiteX7" fmla="*/ 2453011 w 2555582"/>
              <a:gd name="connsiteY7" fmla="*/ 410284 h 410284"/>
              <a:gd name="connsiteX8" fmla="*/ 1841897 w 2555582"/>
              <a:gd name="connsiteY8" fmla="*/ 410284 h 410284"/>
              <a:gd name="connsiteX9" fmla="*/ 1324800 w 2555582"/>
              <a:gd name="connsiteY9" fmla="*/ 410284 h 410284"/>
              <a:gd name="connsiteX10" fmla="*/ 713685 w 2555582"/>
              <a:gd name="connsiteY10" fmla="*/ 410284 h 410284"/>
              <a:gd name="connsiteX11" fmla="*/ 102571 w 2555582"/>
              <a:gd name="connsiteY11" fmla="*/ 410284 h 410284"/>
              <a:gd name="connsiteX12" fmla="*/ 0 w 2555582"/>
              <a:gd name="connsiteY12" fmla="*/ 205142 h 41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55582" h="410284" fill="none" extrusionOk="0">
                <a:moveTo>
                  <a:pt x="0" y="205142"/>
                </a:moveTo>
                <a:cubicBezTo>
                  <a:pt x="20648" y="118291"/>
                  <a:pt x="91990" y="63608"/>
                  <a:pt x="102571" y="0"/>
                </a:cubicBezTo>
                <a:cubicBezTo>
                  <a:pt x="378342" y="-17186"/>
                  <a:pt x="584653" y="10021"/>
                  <a:pt x="713685" y="0"/>
                </a:cubicBezTo>
                <a:cubicBezTo>
                  <a:pt x="842717" y="-10021"/>
                  <a:pt x="1113757" y="42148"/>
                  <a:pt x="1230782" y="0"/>
                </a:cubicBezTo>
                <a:cubicBezTo>
                  <a:pt x="1347807" y="-42148"/>
                  <a:pt x="1575735" y="14864"/>
                  <a:pt x="1865401" y="0"/>
                </a:cubicBezTo>
                <a:cubicBezTo>
                  <a:pt x="2155067" y="-14864"/>
                  <a:pt x="2272310" y="32868"/>
                  <a:pt x="2453011" y="0"/>
                </a:cubicBezTo>
                <a:cubicBezTo>
                  <a:pt x="2482515" y="41559"/>
                  <a:pt x="2508367" y="145134"/>
                  <a:pt x="2555582" y="205142"/>
                </a:cubicBezTo>
                <a:cubicBezTo>
                  <a:pt x="2555941" y="261806"/>
                  <a:pt x="2485477" y="317952"/>
                  <a:pt x="2453011" y="410284"/>
                </a:cubicBezTo>
                <a:cubicBezTo>
                  <a:pt x="2285673" y="449759"/>
                  <a:pt x="1977034" y="396917"/>
                  <a:pt x="1841897" y="410284"/>
                </a:cubicBezTo>
                <a:cubicBezTo>
                  <a:pt x="1706760" y="423651"/>
                  <a:pt x="1534544" y="377136"/>
                  <a:pt x="1324800" y="410284"/>
                </a:cubicBezTo>
                <a:cubicBezTo>
                  <a:pt x="1115056" y="443432"/>
                  <a:pt x="877689" y="397988"/>
                  <a:pt x="713685" y="410284"/>
                </a:cubicBezTo>
                <a:cubicBezTo>
                  <a:pt x="549682" y="422580"/>
                  <a:pt x="302996" y="350918"/>
                  <a:pt x="102571" y="410284"/>
                </a:cubicBezTo>
                <a:cubicBezTo>
                  <a:pt x="43674" y="323282"/>
                  <a:pt x="45424" y="235760"/>
                  <a:pt x="0" y="205142"/>
                </a:cubicBezTo>
                <a:close/>
              </a:path>
              <a:path w="2555582" h="410284" stroke="0" extrusionOk="0">
                <a:moveTo>
                  <a:pt x="0" y="205142"/>
                </a:moveTo>
                <a:cubicBezTo>
                  <a:pt x="29497" y="134299"/>
                  <a:pt x="86738" y="49785"/>
                  <a:pt x="102571" y="0"/>
                </a:cubicBezTo>
                <a:cubicBezTo>
                  <a:pt x="333370" y="-63284"/>
                  <a:pt x="448067" y="20271"/>
                  <a:pt x="666677" y="0"/>
                </a:cubicBezTo>
                <a:cubicBezTo>
                  <a:pt x="885287" y="-20271"/>
                  <a:pt x="950828" y="60963"/>
                  <a:pt x="1230782" y="0"/>
                </a:cubicBezTo>
                <a:cubicBezTo>
                  <a:pt x="1510737" y="-60963"/>
                  <a:pt x="1571329" y="65608"/>
                  <a:pt x="1841897" y="0"/>
                </a:cubicBezTo>
                <a:cubicBezTo>
                  <a:pt x="2112465" y="-65608"/>
                  <a:pt x="2290674" y="45421"/>
                  <a:pt x="2453011" y="0"/>
                </a:cubicBezTo>
                <a:cubicBezTo>
                  <a:pt x="2516775" y="92579"/>
                  <a:pt x="2513871" y="122616"/>
                  <a:pt x="2555582" y="205142"/>
                </a:cubicBezTo>
                <a:cubicBezTo>
                  <a:pt x="2543350" y="274367"/>
                  <a:pt x="2476668" y="347192"/>
                  <a:pt x="2453011" y="410284"/>
                </a:cubicBezTo>
                <a:cubicBezTo>
                  <a:pt x="2262931" y="440418"/>
                  <a:pt x="2116261" y="345610"/>
                  <a:pt x="1818392" y="410284"/>
                </a:cubicBezTo>
                <a:cubicBezTo>
                  <a:pt x="1520523" y="474958"/>
                  <a:pt x="1419586" y="372076"/>
                  <a:pt x="1301295" y="410284"/>
                </a:cubicBezTo>
                <a:cubicBezTo>
                  <a:pt x="1183004" y="448492"/>
                  <a:pt x="999410" y="342493"/>
                  <a:pt x="713685" y="410284"/>
                </a:cubicBezTo>
                <a:cubicBezTo>
                  <a:pt x="427960" y="478075"/>
                  <a:pt x="398602" y="396151"/>
                  <a:pt x="102571" y="410284"/>
                </a:cubicBezTo>
                <a:cubicBezTo>
                  <a:pt x="46518" y="318697"/>
                  <a:pt x="41637" y="242191"/>
                  <a:pt x="0" y="205142"/>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Sequence Prediction</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3" name="Teardrop 2">
            <a:extLst>
              <a:ext uri="{FF2B5EF4-FFF2-40B4-BE49-F238E27FC236}">
                <a16:creationId xmlns:a16="http://schemas.microsoft.com/office/drawing/2014/main" id="{C7CFE489-45AD-64FB-0993-FAC0062E20DB}"/>
              </a:ext>
            </a:extLst>
          </p:cNvPr>
          <p:cNvSpPr/>
          <p:nvPr/>
        </p:nvSpPr>
        <p:spPr>
          <a:xfrm rot="16200000">
            <a:off x="9763115" y="2185193"/>
            <a:ext cx="452351" cy="1598617"/>
          </a:xfrm>
          <a:prstGeom prst="teardrop">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4" name="TextBox 3">
            <a:extLst>
              <a:ext uri="{FF2B5EF4-FFF2-40B4-BE49-F238E27FC236}">
                <a16:creationId xmlns:a16="http://schemas.microsoft.com/office/drawing/2014/main" id="{ED3E66C2-A4CB-91F2-2EC4-AFC80F622224}"/>
              </a:ext>
            </a:extLst>
          </p:cNvPr>
          <p:cNvSpPr txBox="1"/>
          <p:nvPr/>
        </p:nvSpPr>
        <p:spPr>
          <a:xfrm>
            <a:off x="9236622" y="2749012"/>
            <a:ext cx="1433112" cy="461665"/>
          </a:xfrm>
          <a:prstGeom prst="rect">
            <a:avLst/>
          </a:prstGeom>
          <a:noFill/>
        </p:spPr>
        <p:txBody>
          <a:bodyPr wrap="square" rtlCol="0">
            <a:spAutoFit/>
          </a:bodyPr>
          <a:lstStyle/>
          <a:p>
            <a:pPr algn="ctr">
              <a:spcBef>
                <a:spcPts val="600"/>
              </a:spcBef>
            </a:pPr>
            <a:r>
              <a:rPr lang="en-DE" sz="1200" dirty="0">
                <a:solidFill>
                  <a:schemeClr val="bg1">
                    <a:lumMod val="65000"/>
                  </a:schemeClr>
                </a:solidFill>
              </a:rPr>
              <a:t>Large Language Models</a:t>
            </a:r>
          </a:p>
        </p:txBody>
      </p:sp>
      <p:sp>
        <p:nvSpPr>
          <p:cNvPr id="5" name="Rectangle 1">
            <a:extLst>
              <a:ext uri="{FF2B5EF4-FFF2-40B4-BE49-F238E27FC236}">
                <a16:creationId xmlns:a16="http://schemas.microsoft.com/office/drawing/2014/main" id="{B15D4336-B1E7-9F80-F56A-BB2FE10CCACA}"/>
              </a:ext>
            </a:extLst>
          </p:cNvPr>
          <p:cNvSpPr>
            <a:spLocks noChangeArrowheads="1"/>
          </p:cNvSpPr>
          <p:nvPr/>
        </p:nvSpPr>
        <p:spPr bwMode="auto">
          <a:xfrm>
            <a:off x="6755752" y="2733539"/>
            <a:ext cx="238749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buClr>
                <a:srgbClr val="571054"/>
              </a:buClr>
              <a:buSzPct val="50000"/>
              <a:buFont typeface="Arial" panose="020B0604020202020204" pitchFamily="34" charset="0"/>
              <a:buChar char="►"/>
            </a:pPr>
            <a:r>
              <a:rPr lang="de-DE" altLang="de-DE" sz="1200" dirty="0">
                <a:latin typeface="Arial" panose="020B0604020202020204" pitchFamily="34" charset="0"/>
              </a:rPr>
              <a:t>Transformer-</a:t>
            </a:r>
            <a:r>
              <a:rPr lang="de-DE" altLang="de-DE" sz="1200" dirty="0" err="1">
                <a:latin typeface="Arial" panose="020B0604020202020204" pitchFamily="34" charset="0"/>
              </a:rPr>
              <a:t>based</a:t>
            </a:r>
            <a:r>
              <a:rPr lang="de-DE" altLang="de-DE" sz="1200" dirty="0">
                <a:latin typeface="Arial" panose="020B0604020202020204" pitchFamily="34" charset="0"/>
              </a:rPr>
              <a:t> Models (e.g., </a:t>
            </a:r>
            <a:r>
              <a:rPr lang="en-DE" altLang="de-DE" sz="1200" dirty="0">
                <a:latin typeface="Arial" panose="020B0604020202020204" pitchFamily="34" charset="0"/>
              </a:rPr>
              <a:t>Chat</a:t>
            </a:r>
            <a:r>
              <a:rPr lang="de-DE" altLang="de-DE" sz="1200" dirty="0">
                <a:latin typeface="Arial" panose="020B0604020202020204" pitchFamily="34" charset="0"/>
              </a:rPr>
              <a:t>GPT)</a:t>
            </a:r>
          </a:p>
          <a:p>
            <a:pPr algn="ctr" defTabSz="914400" eaLnBrk="0" fontAlgn="base" hangingPunct="0">
              <a:spcBef>
                <a:spcPct val="0"/>
              </a:spcBef>
              <a:spcAft>
                <a:spcPct val="0"/>
              </a:spcAft>
              <a:buClr>
                <a:srgbClr val="571054"/>
              </a:buClr>
              <a:buSzPct val="50000"/>
              <a:buFont typeface="Arial" panose="020B0604020202020204" pitchFamily="34" charset="0"/>
              <a:buChar char="►"/>
            </a:pPr>
            <a:r>
              <a:rPr lang="de-DE" altLang="de-DE" sz="1200" dirty="0">
                <a:latin typeface="Arial" panose="020B0604020202020204" pitchFamily="34" charset="0"/>
              </a:rPr>
              <a:t>RNNs</a:t>
            </a:r>
            <a:endParaRPr lang="en-DE" altLang="de-DE" sz="1200" dirty="0">
              <a:latin typeface="Arial" panose="020B0604020202020204" pitchFamily="34" charset="0"/>
            </a:endParaRPr>
          </a:p>
          <a:p>
            <a:pPr algn="ctr" defTabSz="914400" eaLnBrk="0" fontAlgn="base" hangingPunct="0">
              <a:spcBef>
                <a:spcPct val="0"/>
              </a:spcBef>
              <a:spcAft>
                <a:spcPct val="0"/>
              </a:spcAft>
              <a:buClr>
                <a:srgbClr val="571054"/>
              </a:buClr>
              <a:buSzPct val="50000"/>
              <a:buFont typeface="Arial" panose="020B0604020202020204" pitchFamily="34" charset="0"/>
              <a:buChar char="►"/>
            </a:pPr>
            <a:r>
              <a:rPr lang="en-DE" altLang="de-DE" sz="1200" dirty="0">
                <a:latin typeface="Arial" panose="020B0604020202020204" pitchFamily="34" charset="0"/>
              </a:rPr>
              <a:t>LS</a:t>
            </a:r>
            <a:r>
              <a:rPr lang="de-DE" altLang="de-DE" sz="1200" dirty="0">
                <a:latin typeface="Arial" panose="020B0604020202020204" pitchFamily="34" charset="0"/>
              </a:rPr>
              <a:t>TM</a:t>
            </a:r>
          </a:p>
        </p:txBody>
      </p:sp>
      <p:sp>
        <p:nvSpPr>
          <p:cNvPr id="6" name="Teardrop 5">
            <a:extLst>
              <a:ext uri="{FF2B5EF4-FFF2-40B4-BE49-F238E27FC236}">
                <a16:creationId xmlns:a16="http://schemas.microsoft.com/office/drawing/2014/main" id="{35E1B9D5-5A23-6013-0E51-CC4752062434}"/>
              </a:ext>
            </a:extLst>
          </p:cNvPr>
          <p:cNvSpPr/>
          <p:nvPr/>
        </p:nvSpPr>
        <p:spPr>
          <a:xfrm rot="16200000">
            <a:off x="1054518" y="2204751"/>
            <a:ext cx="1039469" cy="1258269"/>
          </a:xfrm>
          <a:prstGeom prst="teardrop">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7" name="TextBox 6">
            <a:extLst>
              <a:ext uri="{FF2B5EF4-FFF2-40B4-BE49-F238E27FC236}">
                <a16:creationId xmlns:a16="http://schemas.microsoft.com/office/drawing/2014/main" id="{416B480B-C7C1-D075-A44D-8CAFB2BEF67F}"/>
              </a:ext>
            </a:extLst>
          </p:cNvPr>
          <p:cNvSpPr txBox="1"/>
          <p:nvPr/>
        </p:nvSpPr>
        <p:spPr>
          <a:xfrm>
            <a:off x="922276" y="2279546"/>
            <a:ext cx="1258269" cy="1169551"/>
          </a:xfrm>
          <a:prstGeom prst="rect">
            <a:avLst/>
          </a:prstGeom>
          <a:noFill/>
        </p:spPr>
        <p:txBody>
          <a:bodyPr wrap="square" rtlCol="0">
            <a:spAutoFit/>
          </a:bodyPr>
          <a:lstStyle/>
          <a:p>
            <a:pPr algn="ctr">
              <a:spcBef>
                <a:spcPts val="600"/>
              </a:spcBef>
            </a:pPr>
            <a:r>
              <a:rPr lang="en-DE" sz="1200" dirty="0">
                <a:solidFill>
                  <a:schemeClr val="bg1">
                    <a:lumMod val="65000"/>
                  </a:schemeClr>
                </a:solidFill>
              </a:rPr>
              <a:t>Price Predictions</a:t>
            </a:r>
          </a:p>
          <a:p>
            <a:pPr algn="ctr">
              <a:spcBef>
                <a:spcPts val="600"/>
              </a:spcBef>
            </a:pPr>
            <a:r>
              <a:rPr lang="en-DE" sz="1200" dirty="0">
                <a:solidFill>
                  <a:schemeClr val="bg1">
                    <a:lumMod val="65000"/>
                  </a:schemeClr>
                </a:solidFill>
              </a:rPr>
              <a:t>Hydrological Statistics</a:t>
            </a:r>
          </a:p>
          <a:p>
            <a:pPr algn="ctr">
              <a:spcBef>
                <a:spcPts val="600"/>
              </a:spcBef>
            </a:pPr>
            <a:endParaRPr lang="de-DE" sz="1200" dirty="0">
              <a:solidFill>
                <a:schemeClr val="bg1">
                  <a:lumMod val="65000"/>
                </a:schemeClr>
              </a:solidFill>
            </a:endParaRPr>
          </a:p>
        </p:txBody>
      </p:sp>
      <p:sp>
        <p:nvSpPr>
          <p:cNvPr id="8" name="Text Placeholder 3">
            <a:extLst>
              <a:ext uri="{FF2B5EF4-FFF2-40B4-BE49-F238E27FC236}">
                <a16:creationId xmlns:a16="http://schemas.microsoft.com/office/drawing/2014/main" id="{5062F390-A9F0-DEFF-99B7-7D27D74A8B7B}"/>
              </a:ext>
            </a:extLst>
          </p:cNvPr>
          <p:cNvSpPr txBox="1">
            <a:spLocks/>
          </p:cNvSpPr>
          <p:nvPr/>
        </p:nvSpPr>
        <p:spPr>
          <a:xfrm>
            <a:off x="8610600" y="6566324"/>
            <a:ext cx="5207000" cy="647402"/>
          </a:xfrm>
          <a:prstGeom prst="rect">
            <a:avLst/>
          </a:prstGeom>
        </p:spPr>
        <p:txBody>
          <a:bodyPr vert="horz" lIns="91440" tIns="45720" rIns="91440" bIns="45720" rtlCol="0">
            <a:noAutofit/>
          </a:bodyPr>
          <a:lstStyle>
            <a:lvl1pPr marL="82868" marR="0" indent="-82868" algn="l" defTabSz="699779" rtl="0" eaLnBrk="1" fontAlgn="auto" latinLnBrk="0" hangingPunct="1">
              <a:lnSpc>
                <a:spcPct val="100000"/>
              </a:lnSpc>
              <a:spcBef>
                <a:spcPts val="659"/>
              </a:spcBef>
              <a:spcAft>
                <a:spcPts val="0"/>
              </a:spcAft>
              <a:buClrTx/>
              <a:buSzTx/>
              <a:buFont typeface="Arial" panose="020B0604020202020204" pitchFamily="34" charset="0"/>
              <a:buChar char=" "/>
              <a:tabLst>
                <a:tab pos="82868" algn="l"/>
              </a:tabLst>
              <a:defRPr lang="en-US" sz="2747" b="0" kern="1200" baseline="0" dirty="0" smtClean="0">
                <a:solidFill>
                  <a:srgbClr val="4C0049"/>
                </a:solidFill>
                <a:latin typeface="+mj-lt"/>
                <a:ea typeface="+mn-ea"/>
                <a:cs typeface="+mn-cs"/>
              </a:defRPr>
            </a:lvl1pPr>
            <a:lvl2pPr marL="477585"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948626" algn="l"/>
              </a:tabLst>
              <a:defRPr lang="en-US" sz="2747" kern="1200" baseline="0" dirty="0" smtClean="0">
                <a:solidFill>
                  <a:srgbClr val="777877"/>
                </a:solidFill>
                <a:latin typeface="+mn-lt"/>
                <a:ea typeface="+mn-ea"/>
                <a:cs typeface="+mn-cs"/>
              </a:defRPr>
            </a:lvl2pPr>
            <a:lvl3pPr marL="942083"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1576682" algn="l"/>
              </a:tabLst>
              <a:defRPr lang="en-US" sz="2747" kern="1200" dirty="0" smtClean="0">
                <a:solidFill>
                  <a:srgbClr val="777877"/>
                </a:solidFill>
                <a:latin typeface="+mn-lt"/>
                <a:ea typeface="+mn-ea"/>
                <a:cs typeface="+mn-cs"/>
              </a:defRPr>
            </a:lvl3pPr>
            <a:lvl4pPr marL="1570139" indent="-314028" algn="l" defTabSz="628056" rtl="0" eaLnBrk="1" latinLnBrk="0" hangingPunct="1">
              <a:spcBef>
                <a:spcPts val="659"/>
              </a:spcBef>
              <a:buFont typeface="Arial" panose="020B0604020202020204" pitchFamily="34" charset="0"/>
              <a:buChar char="̶"/>
              <a:defRPr lang="en-US" sz="2747" kern="1200" dirty="0" smtClean="0">
                <a:solidFill>
                  <a:srgbClr val="777877"/>
                </a:solidFill>
                <a:latin typeface="+mn-lt"/>
                <a:ea typeface="+mn-ea"/>
                <a:cs typeface="+mn-cs"/>
              </a:defRPr>
            </a:lvl4pPr>
            <a:lvl5pPr marL="2281063" indent="-396896" algn="l" defTabSz="628056" rtl="0" eaLnBrk="1" latinLnBrk="0" hangingPunct="1">
              <a:spcBef>
                <a:spcPts val="659"/>
              </a:spcBef>
              <a:buFont typeface="Arial" panose="020B0604020202020204" pitchFamily="34" charset="0"/>
              <a:buChar char="̶"/>
              <a:defRPr sz="2747" kern="1200">
                <a:solidFill>
                  <a:srgbClr val="777877"/>
                </a:solidFill>
                <a:latin typeface="+mn-lt"/>
                <a:ea typeface="+mn-ea"/>
                <a:cs typeface="+mn-cs"/>
              </a:defRPr>
            </a:lvl5pPr>
            <a:lvl6pPr marL="3454306" indent="-314028" algn="l" defTabSz="628056" rtl="0" eaLnBrk="1" latinLnBrk="0" hangingPunct="1">
              <a:spcBef>
                <a:spcPct val="20000"/>
              </a:spcBef>
              <a:buFont typeface="Arial"/>
              <a:buChar char="•"/>
              <a:defRPr sz="2747" kern="1200">
                <a:solidFill>
                  <a:schemeClr val="tx1"/>
                </a:solidFill>
                <a:latin typeface="+mn-lt"/>
                <a:ea typeface="+mn-ea"/>
                <a:cs typeface="+mn-cs"/>
              </a:defRPr>
            </a:lvl6pPr>
            <a:lvl7pPr marL="4082362" indent="-314028" algn="l" defTabSz="628056" rtl="0" eaLnBrk="1" latinLnBrk="0" hangingPunct="1">
              <a:spcBef>
                <a:spcPct val="20000"/>
              </a:spcBef>
              <a:buFont typeface="Arial"/>
              <a:buChar char="•"/>
              <a:defRPr sz="2747" kern="1200">
                <a:solidFill>
                  <a:schemeClr val="tx1"/>
                </a:solidFill>
                <a:latin typeface="+mn-lt"/>
                <a:ea typeface="+mn-ea"/>
                <a:cs typeface="+mn-cs"/>
              </a:defRPr>
            </a:lvl7pPr>
            <a:lvl8pPr marL="4710417" indent="-314028" algn="l" defTabSz="628056" rtl="0" eaLnBrk="1" latinLnBrk="0" hangingPunct="1">
              <a:spcBef>
                <a:spcPct val="20000"/>
              </a:spcBef>
              <a:buFont typeface="Arial"/>
              <a:buChar char="•"/>
              <a:defRPr sz="2747" kern="1200">
                <a:solidFill>
                  <a:schemeClr val="tx1"/>
                </a:solidFill>
                <a:latin typeface="+mn-lt"/>
                <a:ea typeface="+mn-ea"/>
                <a:cs typeface="+mn-cs"/>
              </a:defRPr>
            </a:lvl8pPr>
            <a:lvl9pPr marL="5338473" indent="-314028" algn="l" defTabSz="628056" rtl="0" eaLnBrk="1" latinLnBrk="0" hangingPunct="1">
              <a:spcBef>
                <a:spcPct val="20000"/>
              </a:spcBef>
              <a:buFont typeface="Arial"/>
              <a:buChar char="•"/>
              <a:defRPr sz="2747" kern="1200">
                <a:solidFill>
                  <a:schemeClr val="tx1"/>
                </a:solidFill>
                <a:latin typeface="+mn-lt"/>
                <a:ea typeface="+mn-ea"/>
                <a:cs typeface="+mn-cs"/>
              </a:defRPr>
            </a:lvl9pPr>
          </a:lstStyle>
          <a:p>
            <a:pPr marL="0" indent="0" algn="r">
              <a:spcBef>
                <a:spcPts val="0"/>
              </a:spcBef>
              <a:buFont typeface="Arial" panose="020B0604020202020204" pitchFamily="34" charset="0"/>
              <a:buNone/>
            </a:pPr>
            <a:r>
              <a:rPr lang="en-DE" sz="900" b="1" dirty="0">
                <a:solidFill>
                  <a:schemeClr val="tx1"/>
                </a:solidFill>
                <a:latin typeface="Calibri" panose="020F0502020204030204" pitchFamily="34" charset="0"/>
                <a:ea typeface="Calibri" panose="020F0502020204030204" pitchFamily="34" charset="0"/>
              </a:rPr>
              <a:t> </a:t>
            </a:r>
            <a:r>
              <a:rPr lang="de-DE" sz="900" b="1" dirty="0">
                <a:solidFill>
                  <a:schemeClr val="tx1"/>
                </a:solidFill>
                <a:latin typeface="Calibri" panose="020F0502020204030204" pitchFamily="34" charset="0"/>
                <a:ea typeface="Calibri" panose="020F0502020204030204" pitchFamily="34" charset="0"/>
              </a:rPr>
              <a:t>https://chatgpt.com</a:t>
            </a:r>
            <a:r>
              <a:rPr lang="en-DE" sz="900" b="1" dirty="0">
                <a:solidFill>
                  <a:schemeClr val="tx1"/>
                </a:solidFill>
                <a:latin typeface="Calibri" panose="020F0502020204030204" pitchFamily="34" charset="0"/>
                <a:ea typeface="Calibri" panose="020F0502020204030204" pitchFamily="34" charset="0"/>
              </a:rPr>
              <a:t> (GPT-4o)</a:t>
            </a:r>
          </a:p>
          <a:p>
            <a:pPr marL="0" indent="0" algn="r">
              <a:spcBef>
                <a:spcPts val="0"/>
              </a:spcBef>
              <a:buNone/>
            </a:pPr>
            <a:r>
              <a:rPr lang="de-DE" sz="900" b="1" dirty="0">
                <a:solidFill>
                  <a:schemeClr val="tx1"/>
                </a:solidFill>
                <a:latin typeface="Calibri" panose="020F0502020204030204" pitchFamily="34" charset="0"/>
                <a:ea typeface="Calibri" panose="020F0502020204030204" pitchFamily="34" charset="0"/>
              </a:rPr>
              <a:t>https://en.wikipedia.org/wiki/Machine_learning</a:t>
            </a:r>
          </a:p>
          <a:p>
            <a:pPr marL="0" indent="0" algn="r">
              <a:spcBef>
                <a:spcPts val="0"/>
              </a:spcBef>
              <a:buFont typeface="Arial" panose="020B0604020202020204" pitchFamily="34" charset="0"/>
              <a:buNone/>
            </a:pPr>
            <a:r>
              <a:rPr lang="de-DE" sz="900" b="1" dirty="0">
                <a:solidFill>
                  <a:schemeClr val="tx1"/>
                </a:solidFill>
                <a:latin typeface="Calibri" panose="020F0502020204030204" pitchFamily="34" charset="0"/>
                <a:ea typeface="Calibri" panose="020F0502020204030204" pitchFamily="34" charset="0"/>
              </a:rPr>
              <a:t>https://machinelearningmastery.com</a:t>
            </a:r>
            <a:endParaRPr lang="en-DE" sz="900" b="1" dirty="0">
              <a:solidFill>
                <a:schemeClr val="tx1"/>
              </a:solidFill>
              <a:latin typeface="Calibri" panose="020F0502020204030204" pitchFamily="34" charset="0"/>
              <a:ea typeface="Calibri" panose="020F0502020204030204" pitchFamily="34" charset="0"/>
            </a:endParaRPr>
          </a:p>
          <a:p>
            <a:pPr marL="0" indent="0" algn="r">
              <a:spcBef>
                <a:spcPts val="0"/>
              </a:spcBef>
              <a:buFont typeface="Arial" panose="020B0604020202020204" pitchFamily="34" charset="0"/>
              <a:buNone/>
            </a:pPr>
            <a:r>
              <a:rPr lang="de-DE" sz="900" b="1" dirty="0">
                <a:solidFill>
                  <a:schemeClr val="tx1"/>
                </a:solidFill>
                <a:latin typeface="Calibri" panose="020F0502020204030204" pitchFamily="34" charset="0"/>
                <a:ea typeface="Calibri" panose="020F0502020204030204" pitchFamily="34" charset="0"/>
              </a:rPr>
              <a:t>https://online.stanford.edu/courses/soe-ymls-machine-learning-specialization</a:t>
            </a:r>
            <a:endParaRPr lang="en-DE" sz="900" b="1" dirty="0">
              <a:solidFill>
                <a:schemeClr val="tx1"/>
              </a:solidFill>
              <a:latin typeface="Calibri" panose="020F0502020204030204" pitchFamily="34" charset="0"/>
              <a:ea typeface="Calibri" panose="020F0502020204030204" pitchFamily="34" charset="0"/>
            </a:endParaRPr>
          </a:p>
          <a:p>
            <a:pPr marL="0" indent="0" algn="r">
              <a:spcBef>
                <a:spcPts val="0"/>
              </a:spcBef>
              <a:buFont typeface="Arial" panose="020B0604020202020204" pitchFamily="34" charset="0"/>
              <a:buNone/>
            </a:pPr>
            <a:r>
              <a:rPr lang="de-DE" sz="900" b="1" dirty="0">
                <a:solidFill>
                  <a:schemeClr val="tx1"/>
                </a:solidFill>
                <a:latin typeface="Calibri" panose="020F0502020204030204" pitchFamily="34" charset="0"/>
                <a:ea typeface="Calibri" panose="020F0502020204030204" pitchFamily="34" charset="0"/>
              </a:rPr>
              <a:t>https://machinelearningmastery.com/tips-for-choosing-the-right-machine-learning-model-for-your-data</a:t>
            </a:r>
            <a:endParaRPr lang="en-DE" sz="900" b="1" dirty="0">
              <a:solidFill>
                <a:schemeClr val="tx1"/>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520394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ardrop 112">
            <a:extLst>
              <a:ext uri="{FF2B5EF4-FFF2-40B4-BE49-F238E27FC236}">
                <a16:creationId xmlns:a16="http://schemas.microsoft.com/office/drawing/2014/main" id="{6A8AC26A-194B-281E-4E8F-0684D4251C89}"/>
              </a:ext>
            </a:extLst>
          </p:cNvPr>
          <p:cNvSpPr/>
          <p:nvPr/>
        </p:nvSpPr>
        <p:spPr>
          <a:xfrm rot="16200000">
            <a:off x="1478930" y="5933957"/>
            <a:ext cx="850937" cy="1221689"/>
          </a:xfrm>
          <a:prstGeom prst="teardrop">
            <a:avLst>
              <a:gd name="adj" fmla="val 98695"/>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4" name="Oval 13">
            <a:extLst>
              <a:ext uri="{FF2B5EF4-FFF2-40B4-BE49-F238E27FC236}">
                <a16:creationId xmlns:a16="http://schemas.microsoft.com/office/drawing/2014/main" id="{1C03E677-5429-9D92-3C88-7A59E2495BA5}"/>
              </a:ext>
            </a:extLst>
          </p:cNvPr>
          <p:cNvSpPr/>
          <p:nvPr/>
        </p:nvSpPr>
        <p:spPr>
          <a:xfrm>
            <a:off x="4203701" y="3233493"/>
            <a:ext cx="2971790" cy="1666378"/>
          </a:xfrm>
          <a:custGeom>
            <a:avLst/>
            <a:gdLst>
              <a:gd name="connsiteX0" fmla="*/ 0 w 2971790"/>
              <a:gd name="connsiteY0" fmla="*/ 833189 h 1666378"/>
              <a:gd name="connsiteX1" fmla="*/ 1485895 w 2971790"/>
              <a:gd name="connsiteY1" fmla="*/ 0 h 1666378"/>
              <a:gd name="connsiteX2" fmla="*/ 2971790 w 2971790"/>
              <a:gd name="connsiteY2" fmla="*/ 833189 h 1666378"/>
              <a:gd name="connsiteX3" fmla="*/ 1485895 w 2971790"/>
              <a:gd name="connsiteY3" fmla="*/ 1666378 h 1666378"/>
              <a:gd name="connsiteX4" fmla="*/ 0 w 2971790"/>
              <a:gd name="connsiteY4" fmla="*/ 833189 h 1666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790" h="1666378" fill="none" extrusionOk="0">
                <a:moveTo>
                  <a:pt x="0" y="833189"/>
                </a:moveTo>
                <a:cubicBezTo>
                  <a:pt x="404" y="275073"/>
                  <a:pt x="594966" y="-24213"/>
                  <a:pt x="1485895" y="0"/>
                </a:cubicBezTo>
                <a:cubicBezTo>
                  <a:pt x="2388851" y="82763"/>
                  <a:pt x="2947009" y="341521"/>
                  <a:pt x="2971790" y="833189"/>
                </a:cubicBezTo>
                <a:cubicBezTo>
                  <a:pt x="3002921" y="1211556"/>
                  <a:pt x="2509945" y="1720895"/>
                  <a:pt x="1485895" y="1666378"/>
                </a:cubicBezTo>
                <a:cubicBezTo>
                  <a:pt x="649530" y="1576988"/>
                  <a:pt x="-53427" y="1189641"/>
                  <a:pt x="0" y="833189"/>
                </a:cubicBezTo>
                <a:close/>
              </a:path>
              <a:path w="2971790" h="1666378" stroke="0" extrusionOk="0">
                <a:moveTo>
                  <a:pt x="0" y="833189"/>
                </a:moveTo>
                <a:cubicBezTo>
                  <a:pt x="-6649" y="354444"/>
                  <a:pt x="661517" y="-45397"/>
                  <a:pt x="1485895" y="0"/>
                </a:cubicBezTo>
                <a:cubicBezTo>
                  <a:pt x="2172491" y="-32465"/>
                  <a:pt x="2889703" y="388493"/>
                  <a:pt x="2971790" y="833189"/>
                </a:cubicBezTo>
                <a:cubicBezTo>
                  <a:pt x="3062382" y="1484995"/>
                  <a:pt x="2375987" y="1637526"/>
                  <a:pt x="1485895" y="1666378"/>
                </a:cubicBezTo>
                <a:cubicBezTo>
                  <a:pt x="687508" y="1667431"/>
                  <a:pt x="2541" y="1322378"/>
                  <a:pt x="0" y="833189"/>
                </a:cubicBezTo>
                <a:close/>
              </a:path>
            </a:pathLst>
          </a:custGeom>
          <a:solidFill>
            <a:srgbClr val="571054"/>
          </a:solidFill>
          <a:ln w="9525">
            <a:solidFill>
              <a:schemeClr val="bg1"/>
            </a:solidFill>
            <a:extLst>
              <a:ext uri="{C807C97D-BFC1-408E-A445-0C87EB9F89A2}">
                <ask:lineSketchStyleProps xmlns:ask="http://schemas.microsoft.com/office/drawing/2018/sketchyshapes" sd="264327539">
                  <a:prstGeom prst="ellipse">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2800" b="1" dirty="0">
                <a:ln w="0"/>
                <a:solidFill>
                  <a:schemeClr val="bg1">
                    <a:lumMod val="75000"/>
                  </a:schemeClr>
                </a:solidFill>
                <a:effectLst>
                  <a:outerShdw blurRad="38100" dist="19050" dir="2700000" algn="tl" rotWithShape="0">
                    <a:schemeClr val="dk1">
                      <a:alpha val="40000"/>
                    </a:schemeClr>
                  </a:outerShdw>
                </a:effectLst>
              </a:rPr>
              <a:t>Machine Learning</a:t>
            </a:r>
            <a:endParaRPr lang="de-DE" sz="2800" b="1" dirty="0">
              <a:ln w="0"/>
              <a:solidFill>
                <a:schemeClr val="bg1">
                  <a:lumMod val="75000"/>
                </a:schemeClr>
              </a:solidFill>
              <a:effectLst>
                <a:outerShdw blurRad="38100" dist="19050" dir="2700000" algn="tl" rotWithShape="0">
                  <a:schemeClr val="dk1">
                    <a:alpha val="40000"/>
                  </a:schemeClr>
                </a:outerShdw>
              </a:effectLst>
            </a:endParaRPr>
          </a:p>
        </p:txBody>
      </p:sp>
      <p:sp>
        <p:nvSpPr>
          <p:cNvPr id="15" name="Rectangle: Rounded Corners 14">
            <a:extLst>
              <a:ext uri="{FF2B5EF4-FFF2-40B4-BE49-F238E27FC236}">
                <a16:creationId xmlns:a16="http://schemas.microsoft.com/office/drawing/2014/main" id="{570EDB16-0B51-2C62-C3D0-1C9A5B68B848}"/>
              </a:ext>
            </a:extLst>
          </p:cNvPr>
          <p:cNvSpPr/>
          <p:nvPr/>
        </p:nvSpPr>
        <p:spPr>
          <a:xfrm>
            <a:off x="4056552" y="1948360"/>
            <a:ext cx="2092481" cy="1039468"/>
          </a:xfrm>
          <a:custGeom>
            <a:avLst/>
            <a:gdLst>
              <a:gd name="connsiteX0" fmla="*/ 0 w 2092481"/>
              <a:gd name="connsiteY0" fmla="*/ 173248 h 1039468"/>
              <a:gd name="connsiteX1" fmla="*/ 173248 w 2092481"/>
              <a:gd name="connsiteY1" fmla="*/ 0 h 1039468"/>
              <a:gd name="connsiteX2" fmla="*/ 772703 w 2092481"/>
              <a:gd name="connsiteY2" fmla="*/ 0 h 1039468"/>
              <a:gd name="connsiteX3" fmla="*/ 1302318 w 2092481"/>
              <a:gd name="connsiteY3" fmla="*/ 0 h 1039468"/>
              <a:gd name="connsiteX4" fmla="*/ 1919233 w 2092481"/>
              <a:gd name="connsiteY4" fmla="*/ 0 h 1039468"/>
              <a:gd name="connsiteX5" fmla="*/ 2092481 w 2092481"/>
              <a:gd name="connsiteY5" fmla="*/ 173248 h 1039468"/>
              <a:gd name="connsiteX6" fmla="*/ 2092481 w 2092481"/>
              <a:gd name="connsiteY6" fmla="*/ 505875 h 1039468"/>
              <a:gd name="connsiteX7" fmla="*/ 2092481 w 2092481"/>
              <a:gd name="connsiteY7" fmla="*/ 866220 h 1039468"/>
              <a:gd name="connsiteX8" fmla="*/ 1919233 w 2092481"/>
              <a:gd name="connsiteY8" fmla="*/ 1039468 h 1039468"/>
              <a:gd name="connsiteX9" fmla="*/ 1337238 w 2092481"/>
              <a:gd name="connsiteY9" fmla="*/ 1039468 h 1039468"/>
              <a:gd name="connsiteX10" fmla="*/ 737783 w 2092481"/>
              <a:gd name="connsiteY10" fmla="*/ 1039468 h 1039468"/>
              <a:gd name="connsiteX11" fmla="*/ 173248 w 2092481"/>
              <a:gd name="connsiteY11" fmla="*/ 1039468 h 1039468"/>
              <a:gd name="connsiteX12" fmla="*/ 0 w 2092481"/>
              <a:gd name="connsiteY12" fmla="*/ 866220 h 1039468"/>
              <a:gd name="connsiteX13" fmla="*/ 0 w 2092481"/>
              <a:gd name="connsiteY13" fmla="*/ 533593 h 1039468"/>
              <a:gd name="connsiteX14" fmla="*/ 0 w 2092481"/>
              <a:gd name="connsiteY14" fmla="*/ 173248 h 103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2481" h="1039468" fill="none" extrusionOk="0">
                <a:moveTo>
                  <a:pt x="0" y="173248"/>
                </a:moveTo>
                <a:cubicBezTo>
                  <a:pt x="6784" y="71152"/>
                  <a:pt x="50762" y="-1708"/>
                  <a:pt x="173248" y="0"/>
                </a:cubicBezTo>
                <a:cubicBezTo>
                  <a:pt x="313989" y="-2401"/>
                  <a:pt x="558424" y="69862"/>
                  <a:pt x="772703" y="0"/>
                </a:cubicBezTo>
                <a:cubicBezTo>
                  <a:pt x="986983" y="-69862"/>
                  <a:pt x="1195041" y="40117"/>
                  <a:pt x="1302318" y="0"/>
                </a:cubicBezTo>
                <a:cubicBezTo>
                  <a:pt x="1409595" y="-40117"/>
                  <a:pt x="1719587" y="33518"/>
                  <a:pt x="1919233" y="0"/>
                </a:cubicBezTo>
                <a:cubicBezTo>
                  <a:pt x="2039486" y="12905"/>
                  <a:pt x="2099504" y="100990"/>
                  <a:pt x="2092481" y="173248"/>
                </a:cubicBezTo>
                <a:cubicBezTo>
                  <a:pt x="2120207" y="321292"/>
                  <a:pt x="2083375" y="393887"/>
                  <a:pt x="2092481" y="505875"/>
                </a:cubicBezTo>
                <a:cubicBezTo>
                  <a:pt x="2101587" y="617863"/>
                  <a:pt x="2067523" y="717784"/>
                  <a:pt x="2092481" y="866220"/>
                </a:cubicBezTo>
                <a:cubicBezTo>
                  <a:pt x="2084809" y="972031"/>
                  <a:pt x="2033246" y="1034413"/>
                  <a:pt x="1919233" y="1039468"/>
                </a:cubicBezTo>
                <a:cubicBezTo>
                  <a:pt x="1790893" y="1102987"/>
                  <a:pt x="1597210" y="982851"/>
                  <a:pt x="1337238" y="1039468"/>
                </a:cubicBezTo>
                <a:cubicBezTo>
                  <a:pt x="1077266" y="1096085"/>
                  <a:pt x="867071" y="1038426"/>
                  <a:pt x="737783" y="1039468"/>
                </a:cubicBezTo>
                <a:cubicBezTo>
                  <a:pt x="608495" y="1040510"/>
                  <a:pt x="399069" y="996707"/>
                  <a:pt x="173248" y="1039468"/>
                </a:cubicBezTo>
                <a:cubicBezTo>
                  <a:pt x="79666" y="1043776"/>
                  <a:pt x="5824" y="965233"/>
                  <a:pt x="0" y="866220"/>
                </a:cubicBezTo>
                <a:cubicBezTo>
                  <a:pt x="-21062" y="782623"/>
                  <a:pt x="487" y="651271"/>
                  <a:pt x="0" y="533593"/>
                </a:cubicBezTo>
                <a:cubicBezTo>
                  <a:pt x="-487" y="415915"/>
                  <a:pt x="1852" y="324730"/>
                  <a:pt x="0" y="173248"/>
                </a:cubicBezTo>
                <a:close/>
              </a:path>
              <a:path w="2092481" h="1039468" stroke="0" extrusionOk="0">
                <a:moveTo>
                  <a:pt x="0" y="173248"/>
                </a:moveTo>
                <a:cubicBezTo>
                  <a:pt x="-9326" y="77399"/>
                  <a:pt x="55076" y="16247"/>
                  <a:pt x="173248" y="0"/>
                </a:cubicBezTo>
                <a:cubicBezTo>
                  <a:pt x="444762" y="-2945"/>
                  <a:pt x="516548" y="57762"/>
                  <a:pt x="772703" y="0"/>
                </a:cubicBezTo>
                <a:cubicBezTo>
                  <a:pt x="1028858" y="-57762"/>
                  <a:pt x="1116515" y="2487"/>
                  <a:pt x="1354698" y="0"/>
                </a:cubicBezTo>
                <a:cubicBezTo>
                  <a:pt x="1592882" y="-2487"/>
                  <a:pt x="1676305" y="48874"/>
                  <a:pt x="1919233" y="0"/>
                </a:cubicBezTo>
                <a:cubicBezTo>
                  <a:pt x="1998350" y="2104"/>
                  <a:pt x="2094918" y="80357"/>
                  <a:pt x="2092481" y="173248"/>
                </a:cubicBezTo>
                <a:cubicBezTo>
                  <a:pt x="2100503" y="343703"/>
                  <a:pt x="2066723" y="450851"/>
                  <a:pt x="2092481" y="533593"/>
                </a:cubicBezTo>
                <a:cubicBezTo>
                  <a:pt x="2118239" y="616336"/>
                  <a:pt x="2080495" y="743808"/>
                  <a:pt x="2092481" y="866220"/>
                </a:cubicBezTo>
                <a:cubicBezTo>
                  <a:pt x="2079384" y="969800"/>
                  <a:pt x="2000893" y="1052458"/>
                  <a:pt x="1919233" y="1039468"/>
                </a:cubicBezTo>
                <a:cubicBezTo>
                  <a:pt x="1626539" y="1103361"/>
                  <a:pt x="1496601" y="1012737"/>
                  <a:pt x="1319778" y="1039468"/>
                </a:cubicBezTo>
                <a:cubicBezTo>
                  <a:pt x="1142956" y="1066199"/>
                  <a:pt x="978566" y="1032828"/>
                  <a:pt x="720323" y="1039468"/>
                </a:cubicBezTo>
                <a:cubicBezTo>
                  <a:pt x="462080" y="1046108"/>
                  <a:pt x="356243" y="977336"/>
                  <a:pt x="173248" y="1039468"/>
                </a:cubicBezTo>
                <a:cubicBezTo>
                  <a:pt x="63128" y="1028190"/>
                  <a:pt x="-5343" y="971507"/>
                  <a:pt x="0" y="866220"/>
                </a:cubicBezTo>
                <a:cubicBezTo>
                  <a:pt x="-20873" y="732031"/>
                  <a:pt x="19937" y="673397"/>
                  <a:pt x="0" y="526664"/>
                </a:cubicBezTo>
                <a:cubicBezTo>
                  <a:pt x="-19937" y="379931"/>
                  <a:pt x="13504" y="312721"/>
                  <a:pt x="0" y="173248"/>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782587900">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b="1" dirty="0">
                <a:ln w="0"/>
                <a:solidFill>
                  <a:schemeClr val="tx1"/>
                </a:solidFill>
                <a:effectLst>
                  <a:outerShdw blurRad="38100" dist="19050" dir="2700000" algn="tl" rotWithShape="0">
                    <a:schemeClr val="dk1">
                      <a:alpha val="40000"/>
                    </a:schemeClr>
                  </a:outerShdw>
                </a:effectLst>
              </a:rPr>
              <a:t>Supervised Learning</a:t>
            </a:r>
            <a:endParaRPr lang="de-DE" b="1" dirty="0">
              <a:ln w="0"/>
              <a:solidFill>
                <a:schemeClr val="tx1"/>
              </a:solidFill>
              <a:effectLst>
                <a:outerShdw blurRad="38100" dist="19050" dir="2700000" algn="tl" rotWithShape="0">
                  <a:schemeClr val="dk1">
                    <a:alpha val="40000"/>
                  </a:schemeClr>
                </a:outerShdw>
              </a:effectLst>
            </a:endParaRPr>
          </a:p>
        </p:txBody>
      </p:sp>
      <p:sp>
        <p:nvSpPr>
          <p:cNvPr id="16" name="Rectangle: Rounded Corners 15">
            <a:extLst>
              <a:ext uri="{FF2B5EF4-FFF2-40B4-BE49-F238E27FC236}">
                <a16:creationId xmlns:a16="http://schemas.microsoft.com/office/drawing/2014/main" id="{165B7485-2C1D-226D-FEBB-23020885D5F5}"/>
              </a:ext>
            </a:extLst>
          </p:cNvPr>
          <p:cNvSpPr/>
          <p:nvPr/>
        </p:nvSpPr>
        <p:spPr>
          <a:xfrm>
            <a:off x="1787727" y="4387860"/>
            <a:ext cx="1996179" cy="808319"/>
          </a:xfrm>
          <a:custGeom>
            <a:avLst/>
            <a:gdLst>
              <a:gd name="connsiteX0" fmla="*/ 0 w 1996179"/>
              <a:gd name="connsiteY0" fmla="*/ 134723 h 808319"/>
              <a:gd name="connsiteX1" fmla="*/ 134723 w 1996179"/>
              <a:gd name="connsiteY1" fmla="*/ 0 h 808319"/>
              <a:gd name="connsiteX2" fmla="*/ 693033 w 1996179"/>
              <a:gd name="connsiteY2" fmla="*/ 0 h 808319"/>
              <a:gd name="connsiteX3" fmla="*/ 1234076 w 1996179"/>
              <a:gd name="connsiteY3" fmla="*/ 0 h 808319"/>
              <a:gd name="connsiteX4" fmla="*/ 1861456 w 1996179"/>
              <a:gd name="connsiteY4" fmla="*/ 0 h 808319"/>
              <a:gd name="connsiteX5" fmla="*/ 1996179 w 1996179"/>
              <a:gd name="connsiteY5" fmla="*/ 134723 h 808319"/>
              <a:gd name="connsiteX6" fmla="*/ 1996179 w 1996179"/>
              <a:gd name="connsiteY6" fmla="*/ 673596 h 808319"/>
              <a:gd name="connsiteX7" fmla="*/ 1861456 w 1996179"/>
              <a:gd name="connsiteY7" fmla="*/ 808319 h 808319"/>
              <a:gd name="connsiteX8" fmla="*/ 1337680 w 1996179"/>
              <a:gd name="connsiteY8" fmla="*/ 808319 h 808319"/>
              <a:gd name="connsiteX9" fmla="*/ 813905 w 1996179"/>
              <a:gd name="connsiteY9" fmla="*/ 808319 h 808319"/>
              <a:gd name="connsiteX10" fmla="*/ 134723 w 1996179"/>
              <a:gd name="connsiteY10" fmla="*/ 808319 h 808319"/>
              <a:gd name="connsiteX11" fmla="*/ 0 w 1996179"/>
              <a:gd name="connsiteY11" fmla="*/ 673596 h 808319"/>
              <a:gd name="connsiteX12" fmla="*/ 0 w 1996179"/>
              <a:gd name="connsiteY12" fmla="*/ 134723 h 80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6179" h="808319" fill="none" extrusionOk="0">
                <a:moveTo>
                  <a:pt x="0" y="134723"/>
                </a:moveTo>
                <a:cubicBezTo>
                  <a:pt x="-2177" y="58952"/>
                  <a:pt x="70544" y="-15868"/>
                  <a:pt x="134723" y="0"/>
                </a:cubicBezTo>
                <a:cubicBezTo>
                  <a:pt x="304587" y="-50585"/>
                  <a:pt x="494830" y="16910"/>
                  <a:pt x="693033" y="0"/>
                </a:cubicBezTo>
                <a:cubicBezTo>
                  <a:pt x="891236" y="-16910"/>
                  <a:pt x="979462" y="63304"/>
                  <a:pt x="1234076" y="0"/>
                </a:cubicBezTo>
                <a:cubicBezTo>
                  <a:pt x="1488690" y="-63304"/>
                  <a:pt x="1570432" y="52072"/>
                  <a:pt x="1861456" y="0"/>
                </a:cubicBezTo>
                <a:cubicBezTo>
                  <a:pt x="1933037" y="1466"/>
                  <a:pt x="1987340" y="69460"/>
                  <a:pt x="1996179" y="134723"/>
                </a:cubicBezTo>
                <a:cubicBezTo>
                  <a:pt x="2056371" y="331388"/>
                  <a:pt x="1947302" y="503551"/>
                  <a:pt x="1996179" y="673596"/>
                </a:cubicBezTo>
                <a:cubicBezTo>
                  <a:pt x="2007968" y="756952"/>
                  <a:pt x="1937752" y="796870"/>
                  <a:pt x="1861456" y="808319"/>
                </a:cubicBezTo>
                <a:cubicBezTo>
                  <a:pt x="1663121" y="838452"/>
                  <a:pt x="1550798" y="763431"/>
                  <a:pt x="1337680" y="808319"/>
                </a:cubicBezTo>
                <a:cubicBezTo>
                  <a:pt x="1124562" y="853207"/>
                  <a:pt x="931226" y="778342"/>
                  <a:pt x="813905" y="808319"/>
                </a:cubicBezTo>
                <a:cubicBezTo>
                  <a:pt x="696585" y="838296"/>
                  <a:pt x="322864" y="735884"/>
                  <a:pt x="134723" y="808319"/>
                </a:cubicBezTo>
                <a:cubicBezTo>
                  <a:pt x="58799" y="805551"/>
                  <a:pt x="1993" y="747442"/>
                  <a:pt x="0" y="673596"/>
                </a:cubicBezTo>
                <a:cubicBezTo>
                  <a:pt x="-53291" y="525421"/>
                  <a:pt x="58429" y="382611"/>
                  <a:pt x="0" y="134723"/>
                </a:cubicBezTo>
                <a:close/>
              </a:path>
              <a:path w="1996179" h="808319" stroke="0" extrusionOk="0">
                <a:moveTo>
                  <a:pt x="0" y="134723"/>
                </a:moveTo>
                <a:cubicBezTo>
                  <a:pt x="8265" y="69343"/>
                  <a:pt x="57654" y="5324"/>
                  <a:pt x="134723" y="0"/>
                </a:cubicBezTo>
                <a:cubicBezTo>
                  <a:pt x="400355" y="-52132"/>
                  <a:pt x="446550" y="19617"/>
                  <a:pt x="710301" y="0"/>
                </a:cubicBezTo>
                <a:cubicBezTo>
                  <a:pt x="974052" y="-19617"/>
                  <a:pt x="1005897" y="46623"/>
                  <a:pt x="1251344" y="0"/>
                </a:cubicBezTo>
                <a:cubicBezTo>
                  <a:pt x="1496791" y="-46623"/>
                  <a:pt x="1725666" y="43765"/>
                  <a:pt x="1861456" y="0"/>
                </a:cubicBezTo>
                <a:cubicBezTo>
                  <a:pt x="1939355" y="2223"/>
                  <a:pt x="2000215" y="54550"/>
                  <a:pt x="1996179" y="134723"/>
                </a:cubicBezTo>
                <a:cubicBezTo>
                  <a:pt x="2044420" y="250917"/>
                  <a:pt x="1984429" y="496267"/>
                  <a:pt x="1996179" y="673596"/>
                </a:cubicBezTo>
                <a:cubicBezTo>
                  <a:pt x="1975467" y="745435"/>
                  <a:pt x="1936053" y="821921"/>
                  <a:pt x="1861456" y="808319"/>
                </a:cubicBezTo>
                <a:cubicBezTo>
                  <a:pt x="1698295" y="820768"/>
                  <a:pt x="1554260" y="791838"/>
                  <a:pt x="1320413" y="808319"/>
                </a:cubicBezTo>
                <a:cubicBezTo>
                  <a:pt x="1086566" y="824800"/>
                  <a:pt x="917590" y="754245"/>
                  <a:pt x="796637" y="808319"/>
                </a:cubicBezTo>
                <a:cubicBezTo>
                  <a:pt x="675684" y="862393"/>
                  <a:pt x="362301" y="807907"/>
                  <a:pt x="134723" y="808319"/>
                </a:cubicBezTo>
                <a:cubicBezTo>
                  <a:pt x="55170" y="826215"/>
                  <a:pt x="18990" y="751378"/>
                  <a:pt x="0" y="673596"/>
                </a:cubicBezTo>
                <a:cubicBezTo>
                  <a:pt x="-15032" y="453638"/>
                  <a:pt x="55515" y="260188"/>
                  <a:pt x="0" y="134723"/>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1779020504">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b="1" dirty="0">
                <a:ln w="0"/>
                <a:solidFill>
                  <a:schemeClr val="tx1"/>
                </a:solidFill>
                <a:effectLst>
                  <a:outerShdw blurRad="38100" dist="19050" dir="2700000" algn="tl" rotWithShape="0">
                    <a:schemeClr val="dk1">
                      <a:alpha val="40000"/>
                    </a:schemeClr>
                  </a:outerShdw>
                </a:effectLst>
              </a:rPr>
              <a:t>Unsupervised Learning</a:t>
            </a:r>
            <a:endParaRPr lang="de-DE" b="1" dirty="0">
              <a:ln w="0"/>
              <a:solidFill>
                <a:schemeClr val="tx1"/>
              </a:solidFill>
              <a:effectLst>
                <a:outerShdw blurRad="38100" dist="19050" dir="2700000" algn="tl" rotWithShape="0">
                  <a:schemeClr val="dk1">
                    <a:alpha val="40000"/>
                  </a:schemeClr>
                </a:outerShdw>
              </a:effectLst>
            </a:endParaRPr>
          </a:p>
        </p:txBody>
      </p:sp>
      <p:sp>
        <p:nvSpPr>
          <p:cNvPr id="17" name="Rectangle: Rounded Corners 16">
            <a:extLst>
              <a:ext uri="{FF2B5EF4-FFF2-40B4-BE49-F238E27FC236}">
                <a16:creationId xmlns:a16="http://schemas.microsoft.com/office/drawing/2014/main" id="{721DB6C4-88F5-7096-BA32-E0026A426F99}"/>
              </a:ext>
            </a:extLst>
          </p:cNvPr>
          <p:cNvSpPr/>
          <p:nvPr/>
        </p:nvSpPr>
        <p:spPr>
          <a:xfrm>
            <a:off x="7335076" y="4719782"/>
            <a:ext cx="2387497" cy="842574"/>
          </a:xfrm>
          <a:custGeom>
            <a:avLst/>
            <a:gdLst>
              <a:gd name="connsiteX0" fmla="*/ 0 w 2387497"/>
              <a:gd name="connsiteY0" fmla="*/ 140432 h 842574"/>
              <a:gd name="connsiteX1" fmla="*/ 140432 w 2387497"/>
              <a:gd name="connsiteY1" fmla="*/ 0 h 842574"/>
              <a:gd name="connsiteX2" fmla="*/ 603891 w 2387497"/>
              <a:gd name="connsiteY2" fmla="*/ 0 h 842574"/>
              <a:gd name="connsiteX3" fmla="*/ 1151616 w 2387497"/>
              <a:gd name="connsiteY3" fmla="*/ 0 h 842574"/>
              <a:gd name="connsiteX4" fmla="*/ 1636141 w 2387497"/>
              <a:gd name="connsiteY4" fmla="*/ 0 h 842574"/>
              <a:gd name="connsiteX5" fmla="*/ 2247065 w 2387497"/>
              <a:gd name="connsiteY5" fmla="*/ 0 h 842574"/>
              <a:gd name="connsiteX6" fmla="*/ 2387497 w 2387497"/>
              <a:gd name="connsiteY6" fmla="*/ 140432 h 842574"/>
              <a:gd name="connsiteX7" fmla="*/ 2387497 w 2387497"/>
              <a:gd name="connsiteY7" fmla="*/ 702142 h 842574"/>
              <a:gd name="connsiteX8" fmla="*/ 2247065 w 2387497"/>
              <a:gd name="connsiteY8" fmla="*/ 842574 h 842574"/>
              <a:gd name="connsiteX9" fmla="*/ 1678274 w 2387497"/>
              <a:gd name="connsiteY9" fmla="*/ 842574 h 842574"/>
              <a:gd name="connsiteX10" fmla="*/ 1172682 w 2387497"/>
              <a:gd name="connsiteY10" fmla="*/ 842574 h 842574"/>
              <a:gd name="connsiteX11" fmla="*/ 603891 w 2387497"/>
              <a:gd name="connsiteY11" fmla="*/ 842574 h 842574"/>
              <a:gd name="connsiteX12" fmla="*/ 140432 w 2387497"/>
              <a:gd name="connsiteY12" fmla="*/ 842574 h 842574"/>
              <a:gd name="connsiteX13" fmla="*/ 0 w 2387497"/>
              <a:gd name="connsiteY13" fmla="*/ 702142 h 842574"/>
              <a:gd name="connsiteX14" fmla="*/ 0 w 2387497"/>
              <a:gd name="connsiteY14" fmla="*/ 140432 h 84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7497" h="842574" fill="none" extrusionOk="0">
                <a:moveTo>
                  <a:pt x="0" y="140432"/>
                </a:moveTo>
                <a:cubicBezTo>
                  <a:pt x="4307" y="59749"/>
                  <a:pt x="63785" y="5295"/>
                  <a:pt x="140432" y="0"/>
                </a:cubicBezTo>
                <a:cubicBezTo>
                  <a:pt x="289006" y="-26752"/>
                  <a:pt x="488102" y="19215"/>
                  <a:pt x="603891" y="0"/>
                </a:cubicBezTo>
                <a:cubicBezTo>
                  <a:pt x="719680" y="-19215"/>
                  <a:pt x="975337" y="50637"/>
                  <a:pt x="1151616" y="0"/>
                </a:cubicBezTo>
                <a:cubicBezTo>
                  <a:pt x="1327895" y="-50637"/>
                  <a:pt x="1479409" y="12737"/>
                  <a:pt x="1636141" y="0"/>
                </a:cubicBezTo>
                <a:cubicBezTo>
                  <a:pt x="1792874" y="-12737"/>
                  <a:pt x="2029727" y="52175"/>
                  <a:pt x="2247065" y="0"/>
                </a:cubicBezTo>
                <a:cubicBezTo>
                  <a:pt x="2338476" y="10518"/>
                  <a:pt x="2387830" y="60855"/>
                  <a:pt x="2387497" y="140432"/>
                </a:cubicBezTo>
                <a:cubicBezTo>
                  <a:pt x="2432301" y="260385"/>
                  <a:pt x="2340449" y="458196"/>
                  <a:pt x="2387497" y="702142"/>
                </a:cubicBezTo>
                <a:cubicBezTo>
                  <a:pt x="2399765" y="775293"/>
                  <a:pt x="2329615" y="834652"/>
                  <a:pt x="2247065" y="842574"/>
                </a:cubicBezTo>
                <a:cubicBezTo>
                  <a:pt x="1986255" y="894286"/>
                  <a:pt x="1865269" y="788580"/>
                  <a:pt x="1678274" y="842574"/>
                </a:cubicBezTo>
                <a:cubicBezTo>
                  <a:pt x="1491279" y="896568"/>
                  <a:pt x="1372462" y="837031"/>
                  <a:pt x="1172682" y="842574"/>
                </a:cubicBezTo>
                <a:cubicBezTo>
                  <a:pt x="972902" y="848117"/>
                  <a:pt x="754300" y="793984"/>
                  <a:pt x="603891" y="842574"/>
                </a:cubicBezTo>
                <a:cubicBezTo>
                  <a:pt x="453482" y="891164"/>
                  <a:pt x="358987" y="835463"/>
                  <a:pt x="140432" y="842574"/>
                </a:cubicBezTo>
                <a:cubicBezTo>
                  <a:pt x="41084" y="846352"/>
                  <a:pt x="528" y="785773"/>
                  <a:pt x="0" y="702142"/>
                </a:cubicBezTo>
                <a:cubicBezTo>
                  <a:pt x="-41966" y="453761"/>
                  <a:pt x="2424" y="357458"/>
                  <a:pt x="0" y="140432"/>
                </a:cubicBezTo>
                <a:close/>
              </a:path>
              <a:path w="2387497" h="842574" stroke="0" extrusionOk="0">
                <a:moveTo>
                  <a:pt x="0" y="140432"/>
                </a:moveTo>
                <a:cubicBezTo>
                  <a:pt x="13508" y="77624"/>
                  <a:pt x="56908" y="11922"/>
                  <a:pt x="140432" y="0"/>
                </a:cubicBezTo>
                <a:cubicBezTo>
                  <a:pt x="380128" y="-47080"/>
                  <a:pt x="419826" y="29754"/>
                  <a:pt x="667090" y="0"/>
                </a:cubicBezTo>
                <a:cubicBezTo>
                  <a:pt x="914354" y="-29754"/>
                  <a:pt x="960579" y="32817"/>
                  <a:pt x="1151616" y="0"/>
                </a:cubicBezTo>
                <a:cubicBezTo>
                  <a:pt x="1342653" y="-32817"/>
                  <a:pt x="1557457" y="52279"/>
                  <a:pt x="1720407" y="0"/>
                </a:cubicBezTo>
                <a:cubicBezTo>
                  <a:pt x="1883357" y="-52279"/>
                  <a:pt x="2000791" y="11609"/>
                  <a:pt x="2247065" y="0"/>
                </a:cubicBezTo>
                <a:cubicBezTo>
                  <a:pt x="2323608" y="1671"/>
                  <a:pt x="2405294" y="60160"/>
                  <a:pt x="2387497" y="140432"/>
                </a:cubicBezTo>
                <a:cubicBezTo>
                  <a:pt x="2418389" y="416673"/>
                  <a:pt x="2365505" y="588647"/>
                  <a:pt x="2387497" y="702142"/>
                </a:cubicBezTo>
                <a:cubicBezTo>
                  <a:pt x="2392846" y="778509"/>
                  <a:pt x="2315684" y="858356"/>
                  <a:pt x="2247065" y="842574"/>
                </a:cubicBezTo>
                <a:cubicBezTo>
                  <a:pt x="2023513" y="862308"/>
                  <a:pt x="1919209" y="788855"/>
                  <a:pt x="1699340" y="842574"/>
                </a:cubicBezTo>
                <a:cubicBezTo>
                  <a:pt x="1479471" y="896293"/>
                  <a:pt x="1339645" y="792880"/>
                  <a:pt x="1151616" y="842574"/>
                </a:cubicBezTo>
                <a:cubicBezTo>
                  <a:pt x="963587" y="892268"/>
                  <a:pt x="778829" y="836146"/>
                  <a:pt x="624958" y="842574"/>
                </a:cubicBezTo>
                <a:cubicBezTo>
                  <a:pt x="471087" y="849002"/>
                  <a:pt x="247239" y="794433"/>
                  <a:pt x="140432" y="842574"/>
                </a:cubicBezTo>
                <a:cubicBezTo>
                  <a:pt x="63053" y="834583"/>
                  <a:pt x="-4065" y="769634"/>
                  <a:pt x="0" y="702142"/>
                </a:cubicBezTo>
                <a:cubicBezTo>
                  <a:pt x="-31602" y="424025"/>
                  <a:pt x="51985" y="340385"/>
                  <a:pt x="0" y="140432"/>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1779020504">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b="1" dirty="0">
                <a:ln w="0"/>
                <a:solidFill>
                  <a:schemeClr val="tx1"/>
                </a:solidFill>
                <a:effectLst>
                  <a:outerShdw blurRad="38100" dist="19050" dir="2700000" algn="tl" rotWithShape="0">
                    <a:schemeClr val="dk1">
                      <a:alpha val="40000"/>
                    </a:schemeClr>
                  </a:outerShdw>
                </a:effectLst>
              </a:rPr>
              <a:t>Reinforcement Learning</a:t>
            </a:r>
            <a:endParaRPr lang="de-DE" b="1" dirty="0">
              <a:ln w="0"/>
              <a:solidFill>
                <a:schemeClr val="tx1"/>
              </a:solidFill>
              <a:effectLst>
                <a:outerShdw blurRad="38100" dist="19050" dir="2700000" algn="tl" rotWithShape="0">
                  <a:schemeClr val="dk1">
                    <a:alpha val="40000"/>
                  </a:schemeClr>
                </a:outerShdw>
              </a:effectLst>
            </a:endParaRPr>
          </a:p>
        </p:txBody>
      </p:sp>
      <p:sp>
        <p:nvSpPr>
          <p:cNvPr id="19" name="Hexagon 18">
            <a:extLst>
              <a:ext uri="{FF2B5EF4-FFF2-40B4-BE49-F238E27FC236}">
                <a16:creationId xmlns:a16="http://schemas.microsoft.com/office/drawing/2014/main" id="{7811D526-9D66-3F5F-3315-B7F20326DE1C}"/>
              </a:ext>
            </a:extLst>
          </p:cNvPr>
          <p:cNvSpPr/>
          <p:nvPr/>
        </p:nvSpPr>
        <p:spPr>
          <a:xfrm>
            <a:off x="6193942" y="1667889"/>
            <a:ext cx="1797438" cy="410284"/>
          </a:xfrm>
          <a:custGeom>
            <a:avLst/>
            <a:gdLst>
              <a:gd name="connsiteX0" fmla="*/ 0 w 1797438"/>
              <a:gd name="connsiteY0" fmla="*/ 205142 h 410284"/>
              <a:gd name="connsiteX1" fmla="*/ 102571 w 1797438"/>
              <a:gd name="connsiteY1" fmla="*/ 0 h 410284"/>
              <a:gd name="connsiteX2" fmla="*/ 585567 w 1797438"/>
              <a:gd name="connsiteY2" fmla="*/ 0 h 410284"/>
              <a:gd name="connsiteX3" fmla="*/ 1148179 w 1797438"/>
              <a:gd name="connsiteY3" fmla="*/ 0 h 410284"/>
              <a:gd name="connsiteX4" fmla="*/ 1694867 w 1797438"/>
              <a:gd name="connsiteY4" fmla="*/ 0 h 410284"/>
              <a:gd name="connsiteX5" fmla="*/ 1797438 w 1797438"/>
              <a:gd name="connsiteY5" fmla="*/ 205142 h 410284"/>
              <a:gd name="connsiteX6" fmla="*/ 1694867 w 1797438"/>
              <a:gd name="connsiteY6" fmla="*/ 410284 h 410284"/>
              <a:gd name="connsiteX7" fmla="*/ 1180025 w 1797438"/>
              <a:gd name="connsiteY7" fmla="*/ 410284 h 410284"/>
              <a:gd name="connsiteX8" fmla="*/ 649259 w 1797438"/>
              <a:gd name="connsiteY8" fmla="*/ 410284 h 410284"/>
              <a:gd name="connsiteX9" fmla="*/ 102571 w 1797438"/>
              <a:gd name="connsiteY9" fmla="*/ 410284 h 410284"/>
              <a:gd name="connsiteX10" fmla="*/ 0 w 1797438"/>
              <a:gd name="connsiteY10" fmla="*/ 205142 h 41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7438" h="410284" fill="none" extrusionOk="0">
                <a:moveTo>
                  <a:pt x="0" y="205142"/>
                </a:moveTo>
                <a:cubicBezTo>
                  <a:pt x="20365" y="126819"/>
                  <a:pt x="72386" y="80620"/>
                  <a:pt x="102571" y="0"/>
                </a:cubicBezTo>
                <a:cubicBezTo>
                  <a:pt x="338428" y="-26490"/>
                  <a:pt x="401555" y="43504"/>
                  <a:pt x="585567" y="0"/>
                </a:cubicBezTo>
                <a:cubicBezTo>
                  <a:pt x="769579" y="-43504"/>
                  <a:pt x="946866" y="15527"/>
                  <a:pt x="1148179" y="0"/>
                </a:cubicBezTo>
                <a:cubicBezTo>
                  <a:pt x="1349492" y="-15527"/>
                  <a:pt x="1473170" y="8230"/>
                  <a:pt x="1694867" y="0"/>
                </a:cubicBezTo>
                <a:cubicBezTo>
                  <a:pt x="1737325" y="56080"/>
                  <a:pt x="1729029" y="116741"/>
                  <a:pt x="1797438" y="205142"/>
                </a:cubicBezTo>
                <a:cubicBezTo>
                  <a:pt x="1779756" y="275400"/>
                  <a:pt x="1703270" y="341544"/>
                  <a:pt x="1694867" y="410284"/>
                </a:cubicBezTo>
                <a:cubicBezTo>
                  <a:pt x="1555695" y="414061"/>
                  <a:pt x="1397662" y="397163"/>
                  <a:pt x="1180025" y="410284"/>
                </a:cubicBezTo>
                <a:cubicBezTo>
                  <a:pt x="962388" y="423405"/>
                  <a:pt x="865669" y="367463"/>
                  <a:pt x="649259" y="410284"/>
                </a:cubicBezTo>
                <a:cubicBezTo>
                  <a:pt x="432849" y="453105"/>
                  <a:pt x="327064" y="409601"/>
                  <a:pt x="102571" y="410284"/>
                </a:cubicBezTo>
                <a:cubicBezTo>
                  <a:pt x="55708" y="356524"/>
                  <a:pt x="53682" y="254623"/>
                  <a:pt x="0" y="205142"/>
                </a:cubicBezTo>
                <a:close/>
              </a:path>
              <a:path w="1797438" h="410284" stroke="0" extrusionOk="0">
                <a:moveTo>
                  <a:pt x="0" y="205142"/>
                </a:moveTo>
                <a:cubicBezTo>
                  <a:pt x="29497" y="134299"/>
                  <a:pt x="86738" y="49785"/>
                  <a:pt x="102571" y="0"/>
                </a:cubicBezTo>
                <a:cubicBezTo>
                  <a:pt x="248916" y="-51908"/>
                  <a:pt x="487459" y="36922"/>
                  <a:pt x="617413" y="0"/>
                </a:cubicBezTo>
                <a:cubicBezTo>
                  <a:pt x="747367" y="-36922"/>
                  <a:pt x="977793" y="52598"/>
                  <a:pt x="1132256" y="0"/>
                </a:cubicBezTo>
                <a:cubicBezTo>
                  <a:pt x="1286719" y="-52598"/>
                  <a:pt x="1490367" y="65886"/>
                  <a:pt x="1694867" y="0"/>
                </a:cubicBezTo>
                <a:cubicBezTo>
                  <a:pt x="1736925" y="72742"/>
                  <a:pt x="1745939" y="137528"/>
                  <a:pt x="1797438" y="205142"/>
                </a:cubicBezTo>
                <a:cubicBezTo>
                  <a:pt x="1791250" y="278166"/>
                  <a:pt x="1705486" y="341036"/>
                  <a:pt x="1694867" y="410284"/>
                </a:cubicBezTo>
                <a:cubicBezTo>
                  <a:pt x="1571301" y="419169"/>
                  <a:pt x="1360103" y="372984"/>
                  <a:pt x="1180025" y="410284"/>
                </a:cubicBezTo>
                <a:cubicBezTo>
                  <a:pt x="999947" y="447584"/>
                  <a:pt x="842636" y="362847"/>
                  <a:pt x="649259" y="410284"/>
                </a:cubicBezTo>
                <a:cubicBezTo>
                  <a:pt x="455882" y="457721"/>
                  <a:pt x="247688" y="379333"/>
                  <a:pt x="102571" y="410284"/>
                </a:cubicBezTo>
                <a:cubicBezTo>
                  <a:pt x="45967" y="330892"/>
                  <a:pt x="61410" y="295703"/>
                  <a:pt x="0" y="205142"/>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Classification</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25" name="Rectangle 7">
            <a:extLst>
              <a:ext uri="{FF2B5EF4-FFF2-40B4-BE49-F238E27FC236}">
                <a16:creationId xmlns:a16="http://schemas.microsoft.com/office/drawing/2014/main" id="{FF1911AD-6C7B-CD6F-766E-E6D0EF956286}"/>
              </a:ext>
            </a:extLst>
          </p:cNvPr>
          <p:cNvSpPr>
            <a:spLocks noChangeArrowheads="1"/>
          </p:cNvSpPr>
          <p:nvPr/>
        </p:nvSpPr>
        <p:spPr bwMode="auto">
          <a:xfrm>
            <a:off x="6293403" y="325135"/>
            <a:ext cx="159851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err="1">
                <a:ln>
                  <a:noFill/>
                </a:ln>
                <a:solidFill>
                  <a:schemeClr val="tx1"/>
                </a:solidFill>
                <a:effectLst/>
                <a:latin typeface="Arial" panose="020B0604020202020204" pitchFamily="34" charset="0"/>
              </a:rPr>
              <a:t>Logistic</a:t>
            </a:r>
            <a:r>
              <a:rPr kumimoji="0" lang="de-DE" altLang="de-DE" sz="1200" b="0" i="0" u="none" strike="noStrike" cap="none" normalizeH="0" baseline="0" dirty="0">
                <a:ln>
                  <a:noFill/>
                </a:ln>
                <a:solidFill>
                  <a:schemeClr val="tx1"/>
                </a:solidFill>
                <a:effectLst/>
                <a:latin typeface="Arial" panose="020B0604020202020204" pitchFamily="34" charset="0"/>
              </a:rPr>
              <a:t> Regression</a:t>
            </a:r>
          </a:p>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a:ln>
                  <a:noFill/>
                </a:ln>
                <a:solidFill>
                  <a:schemeClr val="tx1"/>
                </a:solidFill>
                <a:effectLst/>
                <a:latin typeface="Arial" panose="020B0604020202020204" pitchFamily="34" charset="0"/>
              </a:rPr>
              <a:t>SVM</a:t>
            </a:r>
          </a:p>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err="1">
                <a:ln>
                  <a:noFill/>
                </a:ln>
                <a:solidFill>
                  <a:schemeClr val="tx1"/>
                </a:solidFill>
                <a:effectLst/>
                <a:latin typeface="Arial" panose="020B0604020202020204" pitchFamily="34" charset="0"/>
              </a:rPr>
              <a:t>Decision</a:t>
            </a:r>
            <a:r>
              <a:rPr kumimoji="0" lang="de-DE" altLang="de-DE" sz="1200" b="0" i="0" u="none" strike="noStrike" cap="none" normalizeH="0" baseline="0" dirty="0">
                <a:ln>
                  <a:noFill/>
                </a:ln>
                <a:solidFill>
                  <a:schemeClr val="tx1"/>
                </a:solidFill>
                <a:effectLst/>
                <a:latin typeface="Arial" panose="020B0604020202020204" pitchFamily="34" charset="0"/>
              </a:rPr>
              <a:t> </a:t>
            </a:r>
            <a:r>
              <a:rPr kumimoji="0" lang="de-DE" altLang="de-DE" sz="1200" b="0" i="0" u="none" strike="noStrike" cap="none" normalizeH="0" baseline="0" dirty="0" err="1">
                <a:ln>
                  <a:noFill/>
                </a:ln>
                <a:solidFill>
                  <a:schemeClr val="tx1"/>
                </a:solidFill>
                <a:effectLst/>
                <a:latin typeface="Arial" panose="020B0604020202020204" pitchFamily="34" charset="0"/>
              </a:rPr>
              <a:t>Trees</a:t>
            </a:r>
            <a:endParaRPr kumimoji="0" lang="de-DE" altLang="de-DE" sz="1200" b="0" i="0" u="none" strike="noStrike" cap="none" normalizeH="0" baseline="0" dirty="0">
              <a:ln>
                <a:noFill/>
              </a:ln>
              <a:solidFill>
                <a:schemeClr val="tx1"/>
              </a:solidFill>
              <a:effectLst/>
              <a:latin typeface="Arial" panose="020B0604020202020204" pitchFamily="34" charset="0"/>
            </a:endParaRPr>
          </a:p>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a:ln>
                  <a:noFill/>
                </a:ln>
                <a:solidFill>
                  <a:schemeClr val="tx1"/>
                </a:solidFill>
                <a:effectLst/>
                <a:latin typeface="Arial" panose="020B0604020202020204" pitchFamily="34" charset="0"/>
              </a:rPr>
              <a:t>Random Forest</a:t>
            </a:r>
          </a:p>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a:ln>
                  <a:noFill/>
                </a:ln>
                <a:solidFill>
                  <a:schemeClr val="tx1"/>
                </a:solidFill>
                <a:effectLst/>
                <a:latin typeface="Arial" panose="020B0604020202020204" pitchFamily="34" charset="0"/>
              </a:rPr>
              <a:t>k-NN</a:t>
            </a:r>
          </a:p>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err="1">
                <a:ln>
                  <a:noFill/>
                </a:ln>
                <a:solidFill>
                  <a:schemeClr val="tx1"/>
                </a:solidFill>
                <a:effectLst/>
                <a:latin typeface="Arial" panose="020B0604020202020204" pitchFamily="34" charset="0"/>
              </a:rPr>
              <a:t>Neural</a:t>
            </a:r>
            <a:r>
              <a:rPr kumimoji="0" lang="de-DE" altLang="de-DE" sz="1200" b="0" i="0" u="none" strike="noStrike" cap="none" normalizeH="0" baseline="0" dirty="0">
                <a:ln>
                  <a:noFill/>
                </a:ln>
                <a:solidFill>
                  <a:schemeClr val="tx1"/>
                </a:solidFill>
                <a:effectLst/>
                <a:latin typeface="Arial" panose="020B0604020202020204" pitchFamily="34" charset="0"/>
              </a:rPr>
              <a:t> Networks</a:t>
            </a:r>
          </a:p>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a:ln>
                  <a:noFill/>
                </a:ln>
                <a:solidFill>
                  <a:schemeClr val="tx1"/>
                </a:solidFill>
                <a:effectLst/>
                <a:latin typeface="Arial" panose="020B0604020202020204" pitchFamily="34" charset="0"/>
              </a:rPr>
              <a:t>Naive Bayes </a:t>
            </a:r>
          </a:p>
        </p:txBody>
      </p:sp>
      <p:sp>
        <p:nvSpPr>
          <p:cNvPr id="20" name="Hexagon 19">
            <a:extLst>
              <a:ext uri="{FF2B5EF4-FFF2-40B4-BE49-F238E27FC236}">
                <a16:creationId xmlns:a16="http://schemas.microsoft.com/office/drawing/2014/main" id="{5B97634D-B32A-BBEB-53D8-10486B327F1B}"/>
              </a:ext>
            </a:extLst>
          </p:cNvPr>
          <p:cNvSpPr/>
          <p:nvPr/>
        </p:nvSpPr>
        <p:spPr>
          <a:xfrm>
            <a:off x="425292" y="1795436"/>
            <a:ext cx="1797438" cy="410284"/>
          </a:xfrm>
          <a:custGeom>
            <a:avLst/>
            <a:gdLst>
              <a:gd name="connsiteX0" fmla="*/ 0 w 1797438"/>
              <a:gd name="connsiteY0" fmla="*/ 205142 h 410284"/>
              <a:gd name="connsiteX1" fmla="*/ 102571 w 1797438"/>
              <a:gd name="connsiteY1" fmla="*/ 0 h 410284"/>
              <a:gd name="connsiteX2" fmla="*/ 585567 w 1797438"/>
              <a:gd name="connsiteY2" fmla="*/ 0 h 410284"/>
              <a:gd name="connsiteX3" fmla="*/ 1148179 w 1797438"/>
              <a:gd name="connsiteY3" fmla="*/ 0 h 410284"/>
              <a:gd name="connsiteX4" fmla="*/ 1694867 w 1797438"/>
              <a:gd name="connsiteY4" fmla="*/ 0 h 410284"/>
              <a:gd name="connsiteX5" fmla="*/ 1797438 w 1797438"/>
              <a:gd name="connsiteY5" fmla="*/ 205142 h 410284"/>
              <a:gd name="connsiteX6" fmla="*/ 1694867 w 1797438"/>
              <a:gd name="connsiteY6" fmla="*/ 410284 h 410284"/>
              <a:gd name="connsiteX7" fmla="*/ 1180025 w 1797438"/>
              <a:gd name="connsiteY7" fmla="*/ 410284 h 410284"/>
              <a:gd name="connsiteX8" fmla="*/ 649259 w 1797438"/>
              <a:gd name="connsiteY8" fmla="*/ 410284 h 410284"/>
              <a:gd name="connsiteX9" fmla="*/ 102571 w 1797438"/>
              <a:gd name="connsiteY9" fmla="*/ 410284 h 410284"/>
              <a:gd name="connsiteX10" fmla="*/ 0 w 1797438"/>
              <a:gd name="connsiteY10" fmla="*/ 205142 h 41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7438" h="410284" fill="none" extrusionOk="0">
                <a:moveTo>
                  <a:pt x="0" y="205142"/>
                </a:moveTo>
                <a:cubicBezTo>
                  <a:pt x="20365" y="126819"/>
                  <a:pt x="72386" y="80620"/>
                  <a:pt x="102571" y="0"/>
                </a:cubicBezTo>
                <a:cubicBezTo>
                  <a:pt x="338428" y="-26490"/>
                  <a:pt x="401555" y="43504"/>
                  <a:pt x="585567" y="0"/>
                </a:cubicBezTo>
                <a:cubicBezTo>
                  <a:pt x="769579" y="-43504"/>
                  <a:pt x="946866" y="15527"/>
                  <a:pt x="1148179" y="0"/>
                </a:cubicBezTo>
                <a:cubicBezTo>
                  <a:pt x="1349492" y="-15527"/>
                  <a:pt x="1473170" y="8230"/>
                  <a:pt x="1694867" y="0"/>
                </a:cubicBezTo>
                <a:cubicBezTo>
                  <a:pt x="1737325" y="56080"/>
                  <a:pt x="1729029" y="116741"/>
                  <a:pt x="1797438" y="205142"/>
                </a:cubicBezTo>
                <a:cubicBezTo>
                  <a:pt x="1779756" y="275400"/>
                  <a:pt x="1703270" y="341544"/>
                  <a:pt x="1694867" y="410284"/>
                </a:cubicBezTo>
                <a:cubicBezTo>
                  <a:pt x="1555695" y="414061"/>
                  <a:pt x="1397662" y="397163"/>
                  <a:pt x="1180025" y="410284"/>
                </a:cubicBezTo>
                <a:cubicBezTo>
                  <a:pt x="962388" y="423405"/>
                  <a:pt x="865669" y="367463"/>
                  <a:pt x="649259" y="410284"/>
                </a:cubicBezTo>
                <a:cubicBezTo>
                  <a:pt x="432849" y="453105"/>
                  <a:pt x="327064" y="409601"/>
                  <a:pt x="102571" y="410284"/>
                </a:cubicBezTo>
                <a:cubicBezTo>
                  <a:pt x="55708" y="356524"/>
                  <a:pt x="53682" y="254623"/>
                  <a:pt x="0" y="205142"/>
                </a:cubicBezTo>
                <a:close/>
              </a:path>
              <a:path w="1797438" h="410284" stroke="0" extrusionOk="0">
                <a:moveTo>
                  <a:pt x="0" y="205142"/>
                </a:moveTo>
                <a:cubicBezTo>
                  <a:pt x="29497" y="134299"/>
                  <a:pt x="86738" y="49785"/>
                  <a:pt x="102571" y="0"/>
                </a:cubicBezTo>
                <a:cubicBezTo>
                  <a:pt x="248916" y="-51908"/>
                  <a:pt x="487459" y="36922"/>
                  <a:pt x="617413" y="0"/>
                </a:cubicBezTo>
                <a:cubicBezTo>
                  <a:pt x="747367" y="-36922"/>
                  <a:pt x="977793" y="52598"/>
                  <a:pt x="1132256" y="0"/>
                </a:cubicBezTo>
                <a:cubicBezTo>
                  <a:pt x="1286719" y="-52598"/>
                  <a:pt x="1490367" y="65886"/>
                  <a:pt x="1694867" y="0"/>
                </a:cubicBezTo>
                <a:cubicBezTo>
                  <a:pt x="1736925" y="72742"/>
                  <a:pt x="1745939" y="137528"/>
                  <a:pt x="1797438" y="205142"/>
                </a:cubicBezTo>
                <a:cubicBezTo>
                  <a:pt x="1791250" y="278166"/>
                  <a:pt x="1705486" y="341036"/>
                  <a:pt x="1694867" y="410284"/>
                </a:cubicBezTo>
                <a:cubicBezTo>
                  <a:pt x="1571301" y="419169"/>
                  <a:pt x="1360103" y="372984"/>
                  <a:pt x="1180025" y="410284"/>
                </a:cubicBezTo>
                <a:cubicBezTo>
                  <a:pt x="999947" y="447584"/>
                  <a:pt x="842636" y="362847"/>
                  <a:pt x="649259" y="410284"/>
                </a:cubicBezTo>
                <a:cubicBezTo>
                  <a:pt x="455882" y="457721"/>
                  <a:pt x="247688" y="379333"/>
                  <a:pt x="102571" y="410284"/>
                </a:cubicBezTo>
                <a:cubicBezTo>
                  <a:pt x="45967" y="330892"/>
                  <a:pt x="61410" y="295703"/>
                  <a:pt x="0" y="205142"/>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Regression</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26" name="Rectangle 8">
            <a:extLst>
              <a:ext uri="{FF2B5EF4-FFF2-40B4-BE49-F238E27FC236}">
                <a16:creationId xmlns:a16="http://schemas.microsoft.com/office/drawing/2014/main" id="{9C8F9029-FB32-F90B-CB88-6376AFC8FD0C}"/>
              </a:ext>
            </a:extLst>
          </p:cNvPr>
          <p:cNvSpPr>
            <a:spLocks noChangeArrowheads="1"/>
          </p:cNvSpPr>
          <p:nvPr/>
        </p:nvSpPr>
        <p:spPr bwMode="auto">
          <a:xfrm>
            <a:off x="96175" y="307132"/>
            <a:ext cx="2455672"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a:ln>
                  <a:noFill/>
                </a:ln>
                <a:solidFill>
                  <a:schemeClr val="tx1"/>
                </a:solidFill>
                <a:effectLst/>
                <a:latin typeface="Arial" panose="020B0604020202020204" pitchFamily="34" charset="0"/>
              </a:rPr>
              <a:t>Linear Regression</a:t>
            </a:r>
          </a:p>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a:ln>
                  <a:noFill/>
                </a:ln>
                <a:solidFill>
                  <a:schemeClr val="tx1"/>
                </a:solidFill>
                <a:effectLst/>
                <a:latin typeface="Arial" panose="020B0604020202020204" pitchFamily="34" charset="0"/>
              </a:rPr>
              <a:t>Ridge Regression</a:t>
            </a:r>
          </a:p>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a:ln>
                  <a:noFill/>
                </a:ln>
                <a:solidFill>
                  <a:schemeClr val="tx1"/>
                </a:solidFill>
                <a:effectLst/>
                <a:latin typeface="Arial" panose="020B0604020202020204" pitchFamily="34" charset="0"/>
              </a:rPr>
              <a:t>Lasso Regression</a:t>
            </a:r>
          </a:p>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err="1">
                <a:ln>
                  <a:noFill/>
                </a:ln>
                <a:solidFill>
                  <a:schemeClr val="tx1"/>
                </a:solidFill>
                <a:effectLst/>
                <a:latin typeface="Arial" panose="020B0604020202020204" pitchFamily="34" charset="0"/>
              </a:rPr>
              <a:t>Decision</a:t>
            </a:r>
            <a:r>
              <a:rPr kumimoji="0" lang="de-DE" altLang="de-DE" sz="1200" b="0" i="0" u="none" strike="noStrike" cap="none" normalizeH="0" baseline="0" dirty="0">
                <a:ln>
                  <a:noFill/>
                </a:ln>
                <a:solidFill>
                  <a:schemeClr val="tx1"/>
                </a:solidFill>
                <a:effectLst/>
                <a:latin typeface="Arial" panose="020B0604020202020204" pitchFamily="34" charset="0"/>
              </a:rPr>
              <a:t> </a:t>
            </a:r>
            <a:r>
              <a:rPr kumimoji="0" lang="de-DE" altLang="de-DE" sz="1200" b="0" i="0" u="none" strike="noStrike" cap="none" normalizeH="0" baseline="0" dirty="0" err="1">
                <a:ln>
                  <a:noFill/>
                </a:ln>
                <a:solidFill>
                  <a:schemeClr val="tx1"/>
                </a:solidFill>
                <a:effectLst/>
                <a:latin typeface="Arial" panose="020B0604020202020204" pitchFamily="34" charset="0"/>
              </a:rPr>
              <a:t>Trees</a:t>
            </a:r>
            <a:endParaRPr kumimoji="0" lang="de-DE" altLang="de-DE" sz="1200" b="0" i="0" u="none" strike="noStrike" cap="none" normalizeH="0" baseline="0" dirty="0">
              <a:ln>
                <a:noFill/>
              </a:ln>
              <a:solidFill>
                <a:schemeClr val="tx1"/>
              </a:solidFill>
              <a:effectLst/>
              <a:latin typeface="Arial" panose="020B0604020202020204" pitchFamily="34" charset="0"/>
            </a:endParaRPr>
          </a:p>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b="1" i="0" u="none" strike="noStrike" cap="none" normalizeH="0" baseline="0" dirty="0">
                <a:ln>
                  <a:noFill/>
                </a:ln>
                <a:solidFill>
                  <a:schemeClr val="tx1"/>
                </a:solidFill>
                <a:effectLst/>
                <a:latin typeface="Arial" panose="020B0604020202020204" pitchFamily="34" charset="0"/>
              </a:rPr>
              <a:t>Random Forest</a:t>
            </a:r>
          </a:p>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a:ln>
                  <a:noFill/>
                </a:ln>
                <a:solidFill>
                  <a:schemeClr val="tx1"/>
                </a:solidFill>
                <a:effectLst/>
                <a:latin typeface="Arial" panose="020B0604020202020204" pitchFamily="34" charset="0"/>
              </a:rPr>
              <a:t>Support Vector Machines (SVM)</a:t>
            </a:r>
          </a:p>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de-DE" altLang="de-DE" sz="1200" b="0" i="0" u="none" strike="noStrike" cap="none" normalizeH="0" baseline="0" dirty="0" err="1">
                <a:ln>
                  <a:noFill/>
                </a:ln>
                <a:solidFill>
                  <a:schemeClr val="tx1"/>
                </a:solidFill>
                <a:effectLst/>
                <a:latin typeface="Arial" panose="020B0604020202020204" pitchFamily="34" charset="0"/>
              </a:rPr>
              <a:t>Neural</a:t>
            </a:r>
            <a:r>
              <a:rPr kumimoji="0" lang="de-DE" altLang="de-DE" sz="1200" b="0" i="0" u="none" strike="noStrike" cap="none" normalizeH="0" baseline="0" dirty="0">
                <a:ln>
                  <a:noFill/>
                </a:ln>
                <a:solidFill>
                  <a:schemeClr val="tx1"/>
                </a:solidFill>
                <a:effectLst/>
                <a:latin typeface="Arial" panose="020B0604020202020204" pitchFamily="34" charset="0"/>
              </a:rPr>
              <a:t> Networks </a:t>
            </a:r>
          </a:p>
        </p:txBody>
      </p:sp>
      <p:sp>
        <p:nvSpPr>
          <p:cNvPr id="18" name="Hexagon 17">
            <a:extLst>
              <a:ext uri="{FF2B5EF4-FFF2-40B4-BE49-F238E27FC236}">
                <a16:creationId xmlns:a16="http://schemas.microsoft.com/office/drawing/2014/main" id="{8EA99D7F-E4C5-93EC-E38A-AA26CF9462F8}"/>
              </a:ext>
            </a:extLst>
          </p:cNvPr>
          <p:cNvSpPr/>
          <p:nvPr/>
        </p:nvSpPr>
        <p:spPr>
          <a:xfrm>
            <a:off x="3020427" y="5330558"/>
            <a:ext cx="1553741" cy="410284"/>
          </a:xfrm>
          <a:custGeom>
            <a:avLst/>
            <a:gdLst>
              <a:gd name="connsiteX0" fmla="*/ 0 w 1553741"/>
              <a:gd name="connsiteY0" fmla="*/ 205142 h 410284"/>
              <a:gd name="connsiteX1" fmla="*/ 102571 w 1553741"/>
              <a:gd name="connsiteY1" fmla="*/ 0 h 410284"/>
              <a:gd name="connsiteX2" fmla="*/ 511646 w 1553741"/>
              <a:gd name="connsiteY2" fmla="*/ 0 h 410284"/>
              <a:gd name="connsiteX3" fmla="*/ 988151 w 1553741"/>
              <a:gd name="connsiteY3" fmla="*/ 0 h 410284"/>
              <a:gd name="connsiteX4" fmla="*/ 1451170 w 1553741"/>
              <a:gd name="connsiteY4" fmla="*/ 0 h 410284"/>
              <a:gd name="connsiteX5" fmla="*/ 1553741 w 1553741"/>
              <a:gd name="connsiteY5" fmla="*/ 205142 h 410284"/>
              <a:gd name="connsiteX6" fmla="*/ 1451170 w 1553741"/>
              <a:gd name="connsiteY6" fmla="*/ 410284 h 410284"/>
              <a:gd name="connsiteX7" fmla="*/ 1015123 w 1553741"/>
              <a:gd name="connsiteY7" fmla="*/ 410284 h 410284"/>
              <a:gd name="connsiteX8" fmla="*/ 565590 w 1553741"/>
              <a:gd name="connsiteY8" fmla="*/ 410284 h 410284"/>
              <a:gd name="connsiteX9" fmla="*/ 102571 w 1553741"/>
              <a:gd name="connsiteY9" fmla="*/ 410284 h 410284"/>
              <a:gd name="connsiteX10" fmla="*/ 0 w 1553741"/>
              <a:gd name="connsiteY10" fmla="*/ 205142 h 41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3741" h="410284" fill="none" extrusionOk="0">
                <a:moveTo>
                  <a:pt x="0" y="205142"/>
                </a:moveTo>
                <a:cubicBezTo>
                  <a:pt x="20365" y="126819"/>
                  <a:pt x="72386" y="80620"/>
                  <a:pt x="102571" y="0"/>
                </a:cubicBezTo>
                <a:cubicBezTo>
                  <a:pt x="192825" y="-41914"/>
                  <a:pt x="307154" y="17941"/>
                  <a:pt x="511646" y="0"/>
                </a:cubicBezTo>
                <a:cubicBezTo>
                  <a:pt x="716138" y="-17941"/>
                  <a:pt x="861585" y="21371"/>
                  <a:pt x="988151" y="0"/>
                </a:cubicBezTo>
                <a:cubicBezTo>
                  <a:pt x="1114717" y="-21371"/>
                  <a:pt x="1283605" y="4719"/>
                  <a:pt x="1451170" y="0"/>
                </a:cubicBezTo>
                <a:cubicBezTo>
                  <a:pt x="1493628" y="56080"/>
                  <a:pt x="1485332" y="116741"/>
                  <a:pt x="1553741" y="205142"/>
                </a:cubicBezTo>
                <a:cubicBezTo>
                  <a:pt x="1536059" y="275400"/>
                  <a:pt x="1459573" y="341544"/>
                  <a:pt x="1451170" y="410284"/>
                </a:cubicBezTo>
                <a:cubicBezTo>
                  <a:pt x="1288525" y="423883"/>
                  <a:pt x="1161809" y="358020"/>
                  <a:pt x="1015123" y="410284"/>
                </a:cubicBezTo>
                <a:cubicBezTo>
                  <a:pt x="868437" y="462548"/>
                  <a:pt x="723084" y="389995"/>
                  <a:pt x="565590" y="410284"/>
                </a:cubicBezTo>
                <a:cubicBezTo>
                  <a:pt x="408096" y="430573"/>
                  <a:pt x="247139" y="379854"/>
                  <a:pt x="102571" y="410284"/>
                </a:cubicBezTo>
                <a:cubicBezTo>
                  <a:pt x="55708" y="356524"/>
                  <a:pt x="53682" y="254623"/>
                  <a:pt x="0" y="205142"/>
                </a:cubicBezTo>
                <a:close/>
              </a:path>
              <a:path w="1553741" h="410284" stroke="0" extrusionOk="0">
                <a:moveTo>
                  <a:pt x="0" y="205142"/>
                </a:moveTo>
                <a:cubicBezTo>
                  <a:pt x="29497" y="134299"/>
                  <a:pt x="86738" y="49785"/>
                  <a:pt x="102571" y="0"/>
                </a:cubicBezTo>
                <a:cubicBezTo>
                  <a:pt x="296464" y="-14909"/>
                  <a:pt x="365476" y="866"/>
                  <a:pt x="538618" y="0"/>
                </a:cubicBezTo>
                <a:cubicBezTo>
                  <a:pt x="711760" y="-866"/>
                  <a:pt x="758778" y="41153"/>
                  <a:pt x="974665" y="0"/>
                </a:cubicBezTo>
                <a:cubicBezTo>
                  <a:pt x="1190552" y="-41153"/>
                  <a:pt x="1301680" y="17726"/>
                  <a:pt x="1451170" y="0"/>
                </a:cubicBezTo>
                <a:cubicBezTo>
                  <a:pt x="1493228" y="72742"/>
                  <a:pt x="1502242" y="137528"/>
                  <a:pt x="1553741" y="205142"/>
                </a:cubicBezTo>
                <a:cubicBezTo>
                  <a:pt x="1547553" y="278166"/>
                  <a:pt x="1461789" y="341036"/>
                  <a:pt x="1451170" y="410284"/>
                </a:cubicBezTo>
                <a:cubicBezTo>
                  <a:pt x="1343358" y="442999"/>
                  <a:pt x="1118979" y="387956"/>
                  <a:pt x="1015123" y="410284"/>
                </a:cubicBezTo>
                <a:cubicBezTo>
                  <a:pt x="911267" y="432612"/>
                  <a:pt x="775683" y="381408"/>
                  <a:pt x="565590" y="410284"/>
                </a:cubicBezTo>
                <a:cubicBezTo>
                  <a:pt x="355497" y="439160"/>
                  <a:pt x="264801" y="362397"/>
                  <a:pt x="102571" y="410284"/>
                </a:cubicBezTo>
                <a:cubicBezTo>
                  <a:pt x="45967" y="330892"/>
                  <a:pt x="61410" y="295703"/>
                  <a:pt x="0" y="205142"/>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Clustering</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21" name="Hexagon 20">
            <a:extLst>
              <a:ext uri="{FF2B5EF4-FFF2-40B4-BE49-F238E27FC236}">
                <a16:creationId xmlns:a16="http://schemas.microsoft.com/office/drawing/2014/main" id="{35B9E45C-3783-B022-9EEF-5751AB75BED4}"/>
              </a:ext>
            </a:extLst>
          </p:cNvPr>
          <p:cNvSpPr/>
          <p:nvPr/>
        </p:nvSpPr>
        <p:spPr>
          <a:xfrm>
            <a:off x="494581" y="5341759"/>
            <a:ext cx="1993471" cy="646411"/>
          </a:xfrm>
          <a:custGeom>
            <a:avLst/>
            <a:gdLst>
              <a:gd name="connsiteX0" fmla="*/ 0 w 1993471"/>
              <a:gd name="connsiteY0" fmla="*/ 323206 h 646411"/>
              <a:gd name="connsiteX1" fmla="*/ 161603 w 1993471"/>
              <a:gd name="connsiteY1" fmla="*/ 0 h 646411"/>
              <a:gd name="connsiteX2" fmla="*/ 668250 w 1993471"/>
              <a:gd name="connsiteY2" fmla="*/ 0 h 646411"/>
              <a:gd name="connsiteX3" fmla="*/ 1258410 w 1993471"/>
              <a:gd name="connsiteY3" fmla="*/ 0 h 646411"/>
              <a:gd name="connsiteX4" fmla="*/ 1831868 w 1993471"/>
              <a:gd name="connsiteY4" fmla="*/ 0 h 646411"/>
              <a:gd name="connsiteX5" fmla="*/ 1993471 w 1993471"/>
              <a:gd name="connsiteY5" fmla="*/ 323206 h 646411"/>
              <a:gd name="connsiteX6" fmla="*/ 1831868 w 1993471"/>
              <a:gd name="connsiteY6" fmla="*/ 646411 h 646411"/>
              <a:gd name="connsiteX7" fmla="*/ 1291816 w 1993471"/>
              <a:gd name="connsiteY7" fmla="*/ 646411 h 646411"/>
              <a:gd name="connsiteX8" fmla="*/ 735061 w 1993471"/>
              <a:gd name="connsiteY8" fmla="*/ 646411 h 646411"/>
              <a:gd name="connsiteX9" fmla="*/ 161603 w 1993471"/>
              <a:gd name="connsiteY9" fmla="*/ 646411 h 646411"/>
              <a:gd name="connsiteX10" fmla="*/ 0 w 1993471"/>
              <a:gd name="connsiteY10" fmla="*/ 323206 h 64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3471" h="646411" fill="none" extrusionOk="0">
                <a:moveTo>
                  <a:pt x="0" y="323206"/>
                </a:moveTo>
                <a:cubicBezTo>
                  <a:pt x="22603" y="196770"/>
                  <a:pt x="97617" y="132392"/>
                  <a:pt x="161603" y="0"/>
                </a:cubicBezTo>
                <a:cubicBezTo>
                  <a:pt x="288277" y="-39753"/>
                  <a:pt x="540222" y="29807"/>
                  <a:pt x="668250" y="0"/>
                </a:cubicBezTo>
                <a:cubicBezTo>
                  <a:pt x="796278" y="-29807"/>
                  <a:pt x="981149" y="23875"/>
                  <a:pt x="1258410" y="0"/>
                </a:cubicBezTo>
                <a:cubicBezTo>
                  <a:pt x="1535671" y="-23875"/>
                  <a:pt x="1693054" y="27505"/>
                  <a:pt x="1831868" y="0"/>
                </a:cubicBezTo>
                <a:cubicBezTo>
                  <a:pt x="1902616" y="102557"/>
                  <a:pt x="1889836" y="183482"/>
                  <a:pt x="1993471" y="323206"/>
                </a:cubicBezTo>
                <a:cubicBezTo>
                  <a:pt x="1950370" y="429606"/>
                  <a:pt x="1847792" y="556280"/>
                  <a:pt x="1831868" y="646411"/>
                </a:cubicBezTo>
                <a:cubicBezTo>
                  <a:pt x="1666912" y="670030"/>
                  <a:pt x="1403943" y="602613"/>
                  <a:pt x="1291816" y="646411"/>
                </a:cubicBezTo>
                <a:cubicBezTo>
                  <a:pt x="1179689" y="690209"/>
                  <a:pt x="906515" y="636664"/>
                  <a:pt x="735061" y="646411"/>
                </a:cubicBezTo>
                <a:cubicBezTo>
                  <a:pt x="563607" y="656158"/>
                  <a:pt x="301376" y="596215"/>
                  <a:pt x="161603" y="646411"/>
                </a:cubicBezTo>
                <a:cubicBezTo>
                  <a:pt x="104096" y="542024"/>
                  <a:pt x="64310" y="446859"/>
                  <a:pt x="0" y="323206"/>
                </a:cubicBezTo>
                <a:close/>
              </a:path>
              <a:path w="1993471" h="646411" stroke="0" extrusionOk="0">
                <a:moveTo>
                  <a:pt x="0" y="323206"/>
                </a:moveTo>
                <a:cubicBezTo>
                  <a:pt x="75609" y="162957"/>
                  <a:pt x="124954" y="124728"/>
                  <a:pt x="161603" y="0"/>
                </a:cubicBezTo>
                <a:cubicBezTo>
                  <a:pt x="331201" y="-50125"/>
                  <a:pt x="498284" y="7817"/>
                  <a:pt x="701655" y="0"/>
                </a:cubicBezTo>
                <a:cubicBezTo>
                  <a:pt x="905026" y="-7817"/>
                  <a:pt x="1043157" y="64451"/>
                  <a:pt x="1241708" y="0"/>
                </a:cubicBezTo>
                <a:cubicBezTo>
                  <a:pt x="1440259" y="-64451"/>
                  <a:pt x="1680080" y="21472"/>
                  <a:pt x="1831868" y="0"/>
                </a:cubicBezTo>
                <a:cubicBezTo>
                  <a:pt x="1913907" y="85622"/>
                  <a:pt x="1885538" y="176205"/>
                  <a:pt x="1993471" y="323206"/>
                </a:cubicBezTo>
                <a:cubicBezTo>
                  <a:pt x="1980603" y="415137"/>
                  <a:pt x="1841549" y="566529"/>
                  <a:pt x="1831868" y="646411"/>
                </a:cubicBezTo>
                <a:cubicBezTo>
                  <a:pt x="1621890" y="651709"/>
                  <a:pt x="1417976" y="590324"/>
                  <a:pt x="1291816" y="646411"/>
                </a:cubicBezTo>
                <a:cubicBezTo>
                  <a:pt x="1165656" y="702498"/>
                  <a:pt x="917856" y="619644"/>
                  <a:pt x="735061" y="646411"/>
                </a:cubicBezTo>
                <a:cubicBezTo>
                  <a:pt x="552267" y="673178"/>
                  <a:pt x="401966" y="624507"/>
                  <a:pt x="161603" y="646411"/>
                </a:cubicBezTo>
                <a:cubicBezTo>
                  <a:pt x="83107" y="552256"/>
                  <a:pt x="75241" y="399420"/>
                  <a:pt x="0" y="323206"/>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Dimensionality Reduction</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23" name="Hexagon 22">
            <a:extLst>
              <a:ext uri="{FF2B5EF4-FFF2-40B4-BE49-F238E27FC236}">
                <a16:creationId xmlns:a16="http://schemas.microsoft.com/office/drawing/2014/main" id="{52F831C4-9A24-4295-9416-8665C2FD7AA7}"/>
              </a:ext>
            </a:extLst>
          </p:cNvPr>
          <p:cNvSpPr/>
          <p:nvPr/>
        </p:nvSpPr>
        <p:spPr>
          <a:xfrm>
            <a:off x="6143408" y="5642726"/>
            <a:ext cx="2221562" cy="605531"/>
          </a:xfrm>
          <a:custGeom>
            <a:avLst/>
            <a:gdLst>
              <a:gd name="connsiteX0" fmla="*/ 0 w 2221562"/>
              <a:gd name="connsiteY0" fmla="*/ 302766 h 605531"/>
              <a:gd name="connsiteX1" fmla="*/ 151383 w 2221562"/>
              <a:gd name="connsiteY1" fmla="*/ 0 h 605531"/>
              <a:gd name="connsiteX2" fmla="*/ 650270 w 2221562"/>
              <a:gd name="connsiteY2" fmla="*/ 0 h 605531"/>
              <a:gd name="connsiteX3" fmla="*/ 1072405 w 2221562"/>
              <a:gd name="connsiteY3" fmla="*/ 0 h 605531"/>
              <a:gd name="connsiteX4" fmla="*/ 1590480 w 2221562"/>
              <a:gd name="connsiteY4" fmla="*/ 0 h 605531"/>
              <a:gd name="connsiteX5" fmla="*/ 2070179 w 2221562"/>
              <a:gd name="connsiteY5" fmla="*/ 0 h 605531"/>
              <a:gd name="connsiteX6" fmla="*/ 2221562 w 2221562"/>
              <a:gd name="connsiteY6" fmla="*/ 302766 h 605531"/>
              <a:gd name="connsiteX7" fmla="*/ 2070179 w 2221562"/>
              <a:gd name="connsiteY7" fmla="*/ 605531 h 605531"/>
              <a:gd name="connsiteX8" fmla="*/ 1571292 w 2221562"/>
              <a:gd name="connsiteY8" fmla="*/ 605531 h 605531"/>
              <a:gd name="connsiteX9" fmla="*/ 1149157 w 2221562"/>
              <a:gd name="connsiteY9" fmla="*/ 605531 h 605531"/>
              <a:gd name="connsiteX10" fmla="*/ 650270 w 2221562"/>
              <a:gd name="connsiteY10" fmla="*/ 605531 h 605531"/>
              <a:gd name="connsiteX11" fmla="*/ 151383 w 2221562"/>
              <a:gd name="connsiteY11" fmla="*/ 605531 h 605531"/>
              <a:gd name="connsiteX12" fmla="*/ 0 w 2221562"/>
              <a:gd name="connsiteY12" fmla="*/ 302766 h 60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1562" h="605531" fill="none" extrusionOk="0">
                <a:moveTo>
                  <a:pt x="0" y="302766"/>
                </a:moveTo>
                <a:cubicBezTo>
                  <a:pt x="52644" y="192344"/>
                  <a:pt x="110143" y="93141"/>
                  <a:pt x="151383" y="0"/>
                </a:cubicBezTo>
                <a:cubicBezTo>
                  <a:pt x="267997" y="-12635"/>
                  <a:pt x="401014" y="15471"/>
                  <a:pt x="650270" y="0"/>
                </a:cubicBezTo>
                <a:cubicBezTo>
                  <a:pt x="899526" y="-15471"/>
                  <a:pt x="862343" y="29501"/>
                  <a:pt x="1072405" y="0"/>
                </a:cubicBezTo>
                <a:cubicBezTo>
                  <a:pt x="1282468" y="-29501"/>
                  <a:pt x="1424123" y="11771"/>
                  <a:pt x="1590480" y="0"/>
                </a:cubicBezTo>
                <a:cubicBezTo>
                  <a:pt x="1756838" y="-11771"/>
                  <a:pt x="1956354" y="53741"/>
                  <a:pt x="2070179" y="0"/>
                </a:cubicBezTo>
                <a:cubicBezTo>
                  <a:pt x="2151205" y="129716"/>
                  <a:pt x="2147993" y="158958"/>
                  <a:pt x="2221562" y="302766"/>
                </a:cubicBezTo>
                <a:cubicBezTo>
                  <a:pt x="2201985" y="375911"/>
                  <a:pt x="2118770" y="498526"/>
                  <a:pt x="2070179" y="605531"/>
                </a:cubicBezTo>
                <a:cubicBezTo>
                  <a:pt x="1921367" y="647216"/>
                  <a:pt x="1686662" y="589101"/>
                  <a:pt x="1571292" y="605531"/>
                </a:cubicBezTo>
                <a:cubicBezTo>
                  <a:pt x="1455922" y="621961"/>
                  <a:pt x="1312642" y="560929"/>
                  <a:pt x="1149157" y="605531"/>
                </a:cubicBezTo>
                <a:cubicBezTo>
                  <a:pt x="985672" y="650133"/>
                  <a:pt x="785262" y="556351"/>
                  <a:pt x="650270" y="605531"/>
                </a:cubicBezTo>
                <a:cubicBezTo>
                  <a:pt x="515278" y="654711"/>
                  <a:pt x="388261" y="592030"/>
                  <a:pt x="151383" y="605531"/>
                </a:cubicBezTo>
                <a:cubicBezTo>
                  <a:pt x="89837" y="502444"/>
                  <a:pt x="71064" y="396128"/>
                  <a:pt x="0" y="302766"/>
                </a:cubicBezTo>
                <a:close/>
              </a:path>
              <a:path w="2221562" h="605531" stroke="0" extrusionOk="0">
                <a:moveTo>
                  <a:pt x="0" y="302766"/>
                </a:moveTo>
                <a:cubicBezTo>
                  <a:pt x="62664" y="155528"/>
                  <a:pt x="88051" y="141023"/>
                  <a:pt x="151383" y="0"/>
                </a:cubicBezTo>
                <a:cubicBezTo>
                  <a:pt x="275000" y="-43232"/>
                  <a:pt x="495101" y="3529"/>
                  <a:pt x="611894" y="0"/>
                </a:cubicBezTo>
                <a:cubicBezTo>
                  <a:pt x="728687" y="-3529"/>
                  <a:pt x="940254" y="36797"/>
                  <a:pt x="1072405" y="0"/>
                </a:cubicBezTo>
                <a:cubicBezTo>
                  <a:pt x="1204556" y="-36797"/>
                  <a:pt x="1343365" y="48698"/>
                  <a:pt x="1571292" y="0"/>
                </a:cubicBezTo>
                <a:cubicBezTo>
                  <a:pt x="1799219" y="-48698"/>
                  <a:pt x="1839160" y="29786"/>
                  <a:pt x="2070179" y="0"/>
                </a:cubicBezTo>
                <a:cubicBezTo>
                  <a:pt x="2146486" y="134871"/>
                  <a:pt x="2162890" y="252174"/>
                  <a:pt x="2221562" y="302766"/>
                </a:cubicBezTo>
                <a:cubicBezTo>
                  <a:pt x="2176646" y="393478"/>
                  <a:pt x="2103770" y="493143"/>
                  <a:pt x="2070179" y="605531"/>
                </a:cubicBezTo>
                <a:cubicBezTo>
                  <a:pt x="1930329" y="642017"/>
                  <a:pt x="1705850" y="559667"/>
                  <a:pt x="1552104" y="605531"/>
                </a:cubicBezTo>
                <a:cubicBezTo>
                  <a:pt x="1398359" y="651395"/>
                  <a:pt x="1337494" y="579030"/>
                  <a:pt x="1129969" y="605531"/>
                </a:cubicBezTo>
                <a:cubicBezTo>
                  <a:pt x="922445" y="632032"/>
                  <a:pt x="887468" y="587111"/>
                  <a:pt x="650270" y="605531"/>
                </a:cubicBezTo>
                <a:cubicBezTo>
                  <a:pt x="413072" y="623951"/>
                  <a:pt x="278740" y="551046"/>
                  <a:pt x="151383" y="605531"/>
                </a:cubicBezTo>
                <a:cubicBezTo>
                  <a:pt x="53969" y="489142"/>
                  <a:pt x="84322" y="392966"/>
                  <a:pt x="0" y="302766"/>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Markov Decision Processes</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22" name="Hexagon 21">
            <a:extLst>
              <a:ext uri="{FF2B5EF4-FFF2-40B4-BE49-F238E27FC236}">
                <a16:creationId xmlns:a16="http://schemas.microsoft.com/office/drawing/2014/main" id="{C4A2CCE3-CE0C-94E0-FE46-AABF3EAB7E03}"/>
              </a:ext>
            </a:extLst>
          </p:cNvPr>
          <p:cNvSpPr/>
          <p:nvPr/>
        </p:nvSpPr>
        <p:spPr>
          <a:xfrm>
            <a:off x="8758893" y="5843560"/>
            <a:ext cx="1755078" cy="604167"/>
          </a:xfrm>
          <a:custGeom>
            <a:avLst/>
            <a:gdLst>
              <a:gd name="connsiteX0" fmla="*/ 0 w 1755078"/>
              <a:gd name="connsiteY0" fmla="*/ 302084 h 604167"/>
              <a:gd name="connsiteX1" fmla="*/ 151042 w 1755078"/>
              <a:gd name="connsiteY1" fmla="*/ 0 h 604167"/>
              <a:gd name="connsiteX2" fmla="*/ 591784 w 1755078"/>
              <a:gd name="connsiteY2" fmla="*/ 0 h 604167"/>
              <a:gd name="connsiteX3" fmla="*/ 1105175 w 1755078"/>
              <a:gd name="connsiteY3" fmla="*/ 0 h 604167"/>
              <a:gd name="connsiteX4" fmla="*/ 1604036 w 1755078"/>
              <a:gd name="connsiteY4" fmla="*/ 0 h 604167"/>
              <a:gd name="connsiteX5" fmla="*/ 1755078 w 1755078"/>
              <a:gd name="connsiteY5" fmla="*/ 302084 h 604167"/>
              <a:gd name="connsiteX6" fmla="*/ 1604036 w 1755078"/>
              <a:gd name="connsiteY6" fmla="*/ 604167 h 604167"/>
              <a:gd name="connsiteX7" fmla="*/ 1134235 w 1755078"/>
              <a:gd name="connsiteY7" fmla="*/ 604167 h 604167"/>
              <a:gd name="connsiteX8" fmla="*/ 649903 w 1755078"/>
              <a:gd name="connsiteY8" fmla="*/ 604167 h 604167"/>
              <a:gd name="connsiteX9" fmla="*/ 151042 w 1755078"/>
              <a:gd name="connsiteY9" fmla="*/ 604167 h 604167"/>
              <a:gd name="connsiteX10" fmla="*/ 0 w 1755078"/>
              <a:gd name="connsiteY10" fmla="*/ 302084 h 60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5078" h="604167" fill="none" extrusionOk="0">
                <a:moveTo>
                  <a:pt x="0" y="302084"/>
                </a:moveTo>
                <a:cubicBezTo>
                  <a:pt x="54216" y="181774"/>
                  <a:pt x="86607" y="155186"/>
                  <a:pt x="151042" y="0"/>
                </a:cubicBezTo>
                <a:cubicBezTo>
                  <a:pt x="347961" y="-48347"/>
                  <a:pt x="468733" y="22442"/>
                  <a:pt x="591784" y="0"/>
                </a:cubicBezTo>
                <a:cubicBezTo>
                  <a:pt x="714835" y="-22442"/>
                  <a:pt x="1000045" y="51461"/>
                  <a:pt x="1105175" y="0"/>
                </a:cubicBezTo>
                <a:cubicBezTo>
                  <a:pt x="1210305" y="-51461"/>
                  <a:pt x="1416764" y="5556"/>
                  <a:pt x="1604036" y="0"/>
                </a:cubicBezTo>
                <a:cubicBezTo>
                  <a:pt x="1675745" y="61355"/>
                  <a:pt x="1645948" y="173931"/>
                  <a:pt x="1755078" y="302084"/>
                </a:cubicBezTo>
                <a:cubicBezTo>
                  <a:pt x="1688237" y="440637"/>
                  <a:pt x="1644048" y="440104"/>
                  <a:pt x="1604036" y="604167"/>
                </a:cubicBezTo>
                <a:cubicBezTo>
                  <a:pt x="1430281" y="626147"/>
                  <a:pt x="1348861" y="549962"/>
                  <a:pt x="1134235" y="604167"/>
                </a:cubicBezTo>
                <a:cubicBezTo>
                  <a:pt x="919609" y="658372"/>
                  <a:pt x="886903" y="552595"/>
                  <a:pt x="649903" y="604167"/>
                </a:cubicBezTo>
                <a:cubicBezTo>
                  <a:pt x="412903" y="655739"/>
                  <a:pt x="395556" y="550753"/>
                  <a:pt x="151042" y="604167"/>
                </a:cubicBezTo>
                <a:cubicBezTo>
                  <a:pt x="85401" y="473066"/>
                  <a:pt x="92705" y="426017"/>
                  <a:pt x="0" y="302084"/>
                </a:cubicBezTo>
                <a:close/>
              </a:path>
              <a:path w="1755078" h="604167" stroke="0" extrusionOk="0">
                <a:moveTo>
                  <a:pt x="0" y="302084"/>
                </a:moveTo>
                <a:cubicBezTo>
                  <a:pt x="41744" y="158681"/>
                  <a:pt x="122150" y="127659"/>
                  <a:pt x="151042" y="0"/>
                </a:cubicBezTo>
                <a:cubicBezTo>
                  <a:pt x="360113" y="-3916"/>
                  <a:pt x="459728" y="21684"/>
                  <a:pt x="620843" y="0"/>
                </a:cubicBezTo>
                <a:cubicBezTo>
                  <a:pt x="781958" y="-21684"/>
                  <a:pt x="901040" y="4828"/>
                  <a:pt x="1090645" y="0"/>
                </a:cubicBezTo>
                <a:cubicBezTo>
                  <a:pt x="1280250" y="-4828"/>
                  <a:pt x="1478750" y="27298"/>
                  <a:pt x="1604036" y="0"/>
                </a:cubicBezTo>
                <a:cubicBezTo>
                  <a:pt x="1674342" y="56529"/>
                  <a:pt x="1662185" y="164467"/>
                  <a:pt x="1755078" y="302084"/>
                </a:cubicBezTo>
                <a:cubicBezTo>
                  <a:pt x="1694108" y="427270"/>
                  <a:pt x="1632538" y="513712"/>
                  <a:pt x="1604036" y="604167"/>
                </a:cubicBezTo>
                <a:cubicBezTo>
                  <a:pt x="1450669" y="644933"/>
                  <a:pt x="1231185" y="548242"/>
                  <a:pt x="1134235" y="604167"/>
                </a:cubicBezTo>
                <a:cubicBezTo>
                  <a:pt x="1037285" y="660092"/>
                  <a:pt x="823288" y="593731"/>
                  <a:pt x="649903" y="604167"/>
                </a:cubicBezTo>
                <a:cubicBezTo>
                  <a:pt x="476518" y="614603"/>
                  <a:pt x="361598" y="584377"/>
                  <a:pt x="151042" y="604167"/>
                </a:cubicBezTo>
                <a:cubicBezTo>
                  <a:pt x="76461" y="521055"/>
                  <a:pt x="64497" y="371587"/>
                  <a:pt x="0" y="302084"/>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(Policy) Optimization</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31" name="Rectangle: Rounded Corners 30">
            <a:extLst>
              <a:ext uri="{FF2B5EF4-FFF2-40B4-BE49-F238E27FC236}">
                <a16:creationId xmlns:a16="http://schemas.microsoft.com/office/drawing/2014/main" id="{B82DF080-1564-8C74-6D8E-78DD79E3DB44}"/>
              </a:ext>
            </a:extLst>
          </p:cNvPr>
          <p:cNvSpPr/>
          <p:nvPr/>
        </p:nvSpPr>
        <p:spPr>
          <a:xfrm>
            <a:off x="10692362" y="100189"/>
            <a:ext cx="3069523" cy="326831"/>
          </a:xfrm>
          <a:custGeom>
            <a:avLst/>
            <a:gdLst>
              <a:gd name="connsiteX0" fmla="*/ 0 w 3069523"/>
              <a:gd name="connsiteY0" fmla="*/ 54473 h 326831"/>
              <a:gd name="connsiteX1" fmla="*/ 54473 w 3069523"/>
              <a:gd name="connsiteY1" fmla="*/ 0 h 326831"/>
              <a:gd name="connsiteX2" fmla="*/ 676194 w 3069523"/>
              <a:gd name="connsiteY2" fmla="*/ 0 h 326831"/>
              <a:gd name="connsiteX3" fmla="*/ 1297915 w 3069523"/>
              <a:gd name="connsiteY3" fmla="*/ 0 h 326831"/>
              <a:gd name="connsiteX4" fmla="*/ 1919637 w 3069523"/>
              <a:gd name="connsiteY4" fmla="*/ 0 h 326831"/>
              <a:gd name="connsiteX5" fmla="*/ 3015050 w 3069523"/>
              <a:gd name="connsiteY5" fmla="*/ 0 h 326831"/>
              <a:gd name="connsiteX6" fmla="*/ 3069523 w 3069523"/>
              <a:gd name="connsiteY6" fmla="*/ 54473 h 326831"/>
              <a:gd name="connsiteX7" fmla="*/ 3069523 w 3069523"/>
              <a:gd name="connsiteY7" fmla="*/ 272358 h 326831"/>
              <a:gd name="connsiteX8" fmla="*/ 3015050 w 3069523"/>
              <a:gd name="connsiteY8" fmla="*/ 326831 h 326831"/>
              <a:gd name="connsiteX9" fmla="*/ 2422935 w 3069523"/>
              <a:gd name="connsiteY9" fmla="*/ 326831 h 326831"/>
              <a:gd name="connsiteX10" fmla="*/ 1890031 w 3069523"/>
              <a:gd name="connsiteY10" fmla="*/ 326831 h 326831"/>
              <a:gd name="connsiteX11" fmla="*/ 1357127 w 3069523"/>
              <a:gd name="connsiteY11" fmla="*/ 326831 h 326831"/>
              <a:gd name="connsiteX12" fmla="*/ 824223 w 3069523"/>
              <a:gd name="connsiteY12" fmla="*/ 326831 h 326831"/>
              <a:gd name="connsiteX13" fmla="*/ 54473 w 3069523"/>
              <a:gd name="connsiteY13" fmla="*/ 326831 h 326831"/>
              <a:gd name="connsiteX14" fmla="*/ 0 w 3069523"/>
              <a:gd name="connsiteY14" fmla="*/ 272358 h 326831"/>
              <a:gd name="connsiteX15" fmla="*/ 0 w 3069523"/>
              <a:gd name="connsiteY15" fmla="*/ 54473 h 32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9523" h="326831" fill="none" extrusionOk="0">
                <a:moveTo>
                  <a:pt x="0" y="54473"/>
                </a:moveTo>
                <a:cubicBezTo>
                  <a:pt x="-491" y="17844"/>
                  <a:pt x="21426" y="5216"/>
                  <a:pt x="54473" y="0"/>
                </a:cubicBezTo>
                <a:cubicBezTo>
                  <a:pt x="221399" y="-63784"/>
                  <a:pt x="442878" y="14248"/>
                  <a:pt x="676194" y="0"/>
                </a:cubicBezTo>
                <a:cubicBezTo>
                  <a:pt x="909510" y="-14248"/>
                  <a:pt x="1069039" y="45122"/>
                  <a:pt x="1297915" y="0"/>
                </a:cubicBezTo>
                <a:cubicBezTo>
                  <a:pt x="1526791" y="-45122"/>
                  <a:pt x="1715594" y="42222"/>
                  <a:pt x="1919637" y="0"/>
                </a:cubicBezTo>
                <a:cubicBezTo>
                  <a:pt x="2123680" y="-42222"/>
                  <a:pt x="2600929" y="54574"/>
                  <a:pt x="3015050" y="0"/>
                </a:cubicBezTo>
                <a:cubicBezTo>
                  <a:pt x="3044791" y="-4974"/>
                  <a:pt x="3074077" y="21168"/>
                  <a:pt x="3069523" y="54473"/>
                </a:cubicBezTo>
                <a:cubicBezTo>
                  <a:pt x="3083718" y="116085"/>
                  <a:pt x="3048421" y="182206"/>
                  <a:pt x="3069523" y="272358"/>
                </a:cubicBezTo>
                <a:cubicBezTo>
                  <a:pt x="3067820" y="299341"/>
                  <a:pt x="3048431" y="325906"/>
                  <a:pt x="3015050" y="326831"/>
                </a:cubicBezTo>
                <a:cubicBezTo>
                  <a:pt x="2861627" y="389238"/>
                  <a:pt x="2672100" y="316917"/>
                  <a:pt x="2422935" y="326831"/>
                </a:cubicBezTo>
                <a:cubicBezTo>
                  <a:pt x="2173771" y="336745"/>
                  <a:pt x="2067305" y="322630"/>
                  <a:pt x="1890031" y="326831"/>
                </a:cubicBezTo>
                <a:cubicBezTo>
                  <a:pt x="1712757" y="331032"/>
                  <a:pt x="1472769" y="290515"/>
                  <a:pt x="1357127" y="326831"/>
                </a:cubicBezTo>
                <a:cubicBezTo>
                  <a:pt x="1241485" y="363147"/>
                  <a:pt x="992854" y="313696"/>
                  <a:pt x="824223" y="326831"/>
                </a:cubicBezTo>
                <a:cubicBezTo>
                  <a:pt x="655592" y="339966"/>
                  <a:pt x="360361" y="320460"/>
                  <a:pt x="54473" y="326831"/>
                </a:cubicBezTo>
                <a:cubicBezTo>
                  <a:pt x="30160" y="331159"/>
                  <a:pt x="-1562" y="296784"/>
                  <a:pt x="0" y="272358"/>
                </a:cubicBezTo>
                <a:cubicBezTo>
                  <a:pt x="-5963" y="199073"/>
                  <a:pt x="14282" y="109818"/>
                  <a:pt x="0" y="54473"/>
                </a:cubicBezTo>
                <a:close/>
              </a:path>
              <a:path w="3069523" h="326831" stroke="0" extrusionOk="0">
                <a:moveTo>
                  <a:pt x="0" y="54473"/>
                </a:moveTo>
                <a:cubicBezTo>
                  <a:pt x="5546" y="30444"/>
                  <a:pt x="21715" y="5341"/>
                  <a:pt x="54473" y="0"/>
                </a:cubicBezTo>
                <a:cubicBezTo>
                  <a:pt x="187294" y="-31177"/>
                  <a:pt x="406023" y="54536"/>
                  <a:pt x="646588" y="0"/>
                </a:cubicBezTo>
                <a:cubicBezTo>
                  <a:pt x="887154" y="-54536"/>
                  <a:pt x="1055839" y="41717"/>
                  <a:pt x="1179492" y="0"/>
                </a:cubicBezTo>
                <a:cubicBezTo>
                  <a:pt x="1303145" y="-41717"/>
                  <a:pt x="1532921" y="36794"/>
                  <a:pt x="1830819" y="0"/>
                </a:cubicBezTo>
                <a:cubicBezTo>
                  <a:pt x="2128717" y="-36794"/>
                  <a:pt x="2164547" y="24315"/>
                  <a:pt x="2334117" y="0"/>
                </a:cubicBezTo>
                <a:cubicBezTo>
                  <a:pt x="2503687" y="-24315"/>
                  <a:pt x="2758833" y="53978"/>
                  <a:pt x="3015050" y="0"/>
                </a:cubicBezTo>
                <a:cubicBezTo>
                  <a:pt x="3052962" y="-2779"/>
                  <a:pt x="3073314" y="25679"/>
                  <a:pt x="3069523" y="54473"/>
                </a:cubicBezTo>
                <a:cubicBezTo>
                  <a:pt x="3087492" y="138388"/>
                  <a:pt x="3059470" y="179667"/>
                  <a:pt x="3069523" y="272358"/>
                </a:cubicBezTo>
                <a:cubicBezTo>
                  <a:pt x="3070561" y="307053"/>
                  <a:pt x="3047337" y="329423"/>
                  <a:pt x="3015050" y="326831"/>
                </a:cubicBezTo>
                <a:cubicBezTo>
                  <a:pt x="2779871" y="376815"/>
                  <a:pt x="2569015" y="318396"/>
                  <a:pt x="2363723" y="326831"/>
                </a:cubicBezTo>
                <a:cubicBezTo>
                  <a:pt x="2158431" y="335266"/>
                  <a:pt x="2037315" y="311823"/>
                  <a:pt x="1771608" y="326831"/>
                </a:cubicBezTo>
                <a:cubicBezTo>
                  <a:pt x="1505902" y="341839"/>
                  <a:pt x="1471025" y="292784"/>
                  <a:pt x="1238704" y="326831"/>
                </a:cubicBezTo>
                <a:cubicBezTo>
                  <a:pt x="1006383" y="360878"/>
                  <a:pt x="911804" y="271131"/>
                  <a:pt x="735406" y="326831"/>
                </a:cubicBezTo>
                <a:cubicBezTo>
                  <a:pt x="559008" y="382531"/>
                  <a:pt x="237562" y="307244"/>
                  <a:pt x="54473" y="326831"/>
                </a:cubicBezTo>
                <a:cubicBezTo>
                  <a:pt x="30836" y="329523"/>
                  <a:pt x="-1992" y="304612"/>
                  <a:pt x="0" y="272358"/>
                </a:cubicBezTo>
                <a:cubicBezTo>
                  <a:pt x="-12042" y="221694"/>
                  <a:pt x="24788" y="124463"/>
                  <a:pt x="0" y="54473"/>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1779020504">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b="1" dirty="0">
                <a:ln w="0"/>
                <a:solidFill>
                  <a:schemeClr val="tx1"/>
                </a:solidFill>
                <a:effectLst>
                  <a:outerShdw blurRad="38100" dist="19050" dir="2700000" algn="tl" rotWithShape="0">
                    <a:schemeClr val="dk1">
                      <a:alpha val="40000"/>
                    </a:schemeClr>
                  </a:outerShdw>
                </a:effectLst>
              </a:rPr>
              <a:t>Machine Learning Categories</a:t>
            </a:r>
            <a:endParaRPr lang="de-DE" sz="1600" b="1" dirty="0">
              <a:ln w="0"/>
              <a:solidFill>
                <a:schemeClr val="tx1"/>
              </a:solidFill>
              <a:effectLst>
                <a:outerShdw blurRad="38100" dist="19050" dir="2700000" algn="tl" rotWithShape="0">
                  <a:schemeClr val="dk1">
                    <a:alpha val="40000"/>
                  </a:schemeClr>
                </a:outerShdw>
              </a:effectLst>
            </a:endParaRPr>
          </a:p>
        </p:txBody>
      </p:sp>
      <p:sp>
        <p:nvSpPr>
          <p:cNvPr id="32" name="Hexagon 31">
            <a:extLst>
              <a:ext uri="{FF2B5EF4-FFF2-40B4-BE49-F238E27FC236}">
                <a16:creationId xmlns:a16="http://schemas.microsoft.com/office/drawing/2014/main" id="{D733CBA7-778F-7CFE-8E89-F12691C51C92}"/>
              </a:ext>
            </a:extLst>
          </p:cNvPr>
          <p:cNvSpPr/>
          <p:nvPr/>
        </p:nvSpPr>
        <p:spPr>
          <a:xfrm>
            <a:off x="10692362" y="558674"/>
            <a:ext cx="3069523" cy="326831"/>
          </a:xfrm>
          <a:custGeom>
            <a:avLst/>
            <a:gdLst>
              <a:gd name="connsiteX0" fmla="*/ 0 w 3069523"/>
              <a:gd name="connsiteY0" fmla="*/ 163416 h 326831"/>
              <a:gd name="connsiteX1" fmla="*/ 81708 w 3069523"/>
              <a:gd name="connsiteY1" fmla="*/ 0 h 326831"/>
              <a:gd name="connsiteX2" fmla="*/ 691990 w 3069523"/>
              <a:gd name="connsiteY2" fmla="*/ 0 h 326831"/>
              <a:gd name="connsiteX3" fmla="*/ 1244151 w 3069523"/>
              <a:gd name="connsiteY3" fmla="*/ 0 h 326831"/>
              <a:gd name="connsiteX4" fmla="*/ 1825372 w 3069523"/>
              <a:gd name="connsiteY4" fmla="*/ 0 h 326831"/>
              <a:gd name="connsiteX5" fmla="*/ 2406594 w 3069523"/>
              <a:gd name="connsiteY5" fmla="*/ 0 h 326831"/>
              <a:gd name="connsiteX6" fmla="*/ 2987815 w 3069523"/>
              <a:gd name="connsiteY6" fmla="*/ 0 h 326831"/>
              <a:gd name="connsiteX7" fmla="*/ 3069523 w 3069523"/>
              <a:gd name="connsiteY7" fmla="*/ 163416 h 326831"/>
              <a:gd name="connsiteX8" fmla="*/ 2987815 w 3069523"/>
              <a:gd name="connsiteY8" fmla="*/ 326831 h 326831"/>
              <a:gd name="connsiteX9" fmla="*/ 2493777 w 3069523"/>
              <a:gd name="connsiteY9" fmla="*/ 326831 h 326831"/>
              <a:gd name="connsiteX10" fmla="*/ 1970678 w 3069523"/>
              <a:gd name="connsiteY10" fmla="*/ 326831 h 326831"/>
              <a:gd name="connsiteX11" fmla="*/ 1389456 w 3069523"/>
              <a:gd name="connsiteY11" fmla="*/ 326831 h 326831"/>
              <a:gd name="connsiteX12" fmla="*/ 866357 w 3069523"/>
              <a:gd name="connsiteY12" fmla="*/ 326831 h 326831"/>
              <a:gd name="connsiteX13" fmla="*/ 81708 w 3069523"/>
              <a:gd name="connsiteY13" fmla="*/ 326831 h 326831"/>
              <a:gd name="connsiteX14" fmla="*/ 0 w 3069523"/>
              <a:gd name="connsiteY14" fmla="*/ 163416 h 32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9523" h="326831" fill="none" extrusionOk="0">
                <a:moveTo>
                  <a:pt x="0" y="163416"/>
                </a:moveTo>
                <a:cubicBezTo>
                  <a:pt x="13059" y="99497"/>
                  <a:pt x="61442" y="46845"/>
                  <a:pt x="81708" y="0"/>
                </a:cubicBezTo>
                <a:cubicBezTo>
                  <a:pt x="383386" y="-9336"/>
                  <a:pt x="456345" y="6552"/>
                  <a:pt x="691990" y="0"/>
                </a:cubicBezTo>
                <a:cubicBezTo>
                  <a:pt x="927635" y="-6552"/>
                  <a:pt x="1030094" y="27018"/>
                  <a:pt x="1244151" y="0"/>
                </a:cubicBezTo>
                <a:cubicBezTo>
                  <a:pt x="1458208" y="-27018"/>
                  <a:pt x="1655440" y="21127"/>
                  <a:pt x="1825372" y="0"/>
                </a:cubicBezTo>
                <a:cubicBezTo>
                  <a:pt x="1995304" y="-21127"/>
                  <a:pt x="2210650" y="62285"/>
                  <a:pt x="2406594" y="0"/>
                </a:cubicBezTo>
                <a:cubicBezTo>
                  <a:pt x="2602538" y="-62285"/>
                  <a:pt x="2761407" y="56111"/>
                  <a:pt x="2987815" y="0"/>
                </a:cubicBezTo>
                <a:cubicBezTo>
                  <a:pt x="3033205" y="71263"/>
                  <a:pt x="3035823" y="103739"/>
                  <a:pt x="3069523" y="163416"/>
                </a:cubicBezTo>
                <a:cubicBezTo>
                  <a:pt x="3038738" y="225032"/>
                  <a:pt x="3005737" y="264348"/>
                  <a:pt x="2987815" y="326831"/>
                </a:cubicBezTo>
                <a:cubicBezTo>
                  <a:pt x="2776558" y="378006"/>
                  <a:pt x="2593722" y="315574"/>
                  <a:pt x="2493777" y="326831"/>
                </a:cubicBezTo>
                <a:cubicBezTo>
                  <a:pt x="2393832" y="338088"/>
                  <a:pt x="2132940" y="270637"/>
                  <a:pt x="1970678" y="326831"/>
                </a:cubicBezTo>
                <a:cubicBezTo>
                  <a:pt x="1808416" y="383025"/>
                  <a:pt x="1630975" y="268692"/>
                  <a:pt x="1389456" y="326831"/>
                </a:cubicBezTo>
                <a:cubicBezTo>
                  <a:pt x="1147937" y="384970"/>
                  <a:pt x="990171" y="310404"/>
                  <a:pt x="866357" y="326831"/>
                </a:cubicBezTo>
                <a:cubicBezTo>
                  <a:pt x="742543" y="343258"/>
                  <a:pt x="287441" y="249557"/>
                  <a:pt x="81708" y="326831"/>
                </a:cubicBezTo>
                <a:cubicBezTo>
                  <a:pt x="51302" y="294538"/>
                  <a:pt x="45176" y="238359"/>
                  <a:pt x="0" y="163416"/>
                </a:cubicBezTo>
                <a:close/>
              </a:path>
              <a:path w="3069523" h="326831" stroke="0" extrusionOk="0">
                <a:moveTo>
                  <a:pt x="0" y="163416"/>
                </a:moveTo>
                <a:cubicBezTo>
                  <a:pt x="26374" y="109738"/>
                  <a:pt x="54086" y="82835"/>
                  <a:pt x="81708" y="0"/>
                </a:cubicBezTo>
                <a:cubicBezTo>
                  <a:pt x="284871" y="-7064"/>
                  <a:pt x="408313" y="34210"/>
                  <a:pt x="633868" y="0"/>
                </a:cubicBezTo>
                <a:cubicBezTo>
                  <a:pt x="859423" y="-34210"/>
                  <a:pt x="973572" y="22361"/>
                  <a:pt x="1186029" y="0"/>
                </a:cubicBezTo>
                <a:cubicBezTo>
                  <a:pt x="1398486" y="-22361"/>
                  <a:pt x="1628415" y="73058"/>
                  <a:pt x="1796311" y="0"/>
                </a:cubicBezTo>
                <a:cubicBezTo>
                  <a:pt x="1964207" y="-73058"/>
                  <a:pt x="2188927" y="12747"/>
                  <a:pt x="2290349" y="0"/>
                </a:cubicBezTo>
                <a:cubicBezTo>
                  <a:pt x="2391771" y="-12747"/>
                  <a:pt x="2711206" y="74605"/>
                  <a:pt x="2987815" y="0"/>
                </a:cubicBezTo>
                <a:cubicBezTo>
                  <a:pt x="3029271" y="77856"/>
                  <a:pt x="3037141" y="101323"/>
                  <a:pt x="3069523" y="163416"/>
                </a:cubicBezTo>
                <a:cubicBezTo>
                  <a:pt x="3054056" y="221489"/>
                  <a:pt x="3016813" y="263145"/>
                  <a:pt x="2987815" y="326831"/>
                </a:cubicBezTo>
                <a:cubicBezTo>
                  <a:pt x="2773546" y="372262"/>
                  <a:pt x="2568133" y="274382"/>
                  <a:pt x="2406594" y="326831"/>
                </a:cubicBezTo>
                <a:cubicBezTo>
                  <a:pt x="2245055" y="379280"/>
                  <a:pt x="2002118" y="280670"/>
                  <a:pt x="1825372" y="326831"/>
                </a:cubicBezTo>
                <a:cubicBezTo>
                  <a:pt x="1648626" y="372992"/>
                  <a:pt x="1434489" y="309926"/>
                  <a:pt x="1215090" y="326831"/>
                </a:cubicBezTo>
                <a:cubicBezTo>
                  <a:pt x="995691" y="343736"/>
                  <a:pt x="805484" y="291263"/>
                  <a:pt x="633868" y="326831"/>
                </a:cubicBezTo>
                <a:cubicBezTo>
                  <a:pt x="462252" y="362399"/>
                  <a:pt x="207924" y="297256"/>
                  <a:pt x="81708" y="326831"/>
                </a:cubicBezTo>
                <a:cubicBezTo>
                  <a:pt x="59199" y="282387"/>
                  <a:pt x="40804" y="199657"/>
                  <a:pt x="0" y="163416"/>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Learning Problems</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36" name="Rectangle 8">
            <a:extLst>
              <a:ext uri="{FF2B5EF4-FFF2-40B4-BE49-F238E27FC236}">
                <a16:creationId xmlns:a16="http://schemas.microsoft.com/office/drawing/2014/main" id="{B993D039-301A-EF5E-9586-BE3719B40F0D}"/>
              </a:ext>
            </a:extLst>
          </p:cNvPr>
          <p:cNvSpPr>
            <a:spLocks noChangeArrowheads="1"/>
          </p:cNvSpPr>
          <p:nvPr/>
        </p:nvSpPr>
        <p:spPr bwMode="auto">
          <a:xfrm>
            <a:off x="11600186" y="1429260"/>
            <a:ext cx="12538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en-DE" altLang="de-DE" sz="1600" b="0" i="0" u="none" strike="noStrike" cap="none" normalizeH="0" baseline="0" dirty="0">
                <a:ln>
                  <a:noFill/>
                </a:ln>
                <a:solidFill>
                  <a:schemeClr val="tx1"/>
                </a:solidFill>
                <a:effectLst/>
                <a:latin typeface="Arial" panose="020B0604020202020204" pitchFamily="34" charset="0"/>
              </a:rPr>
              <a:t>Algorithms</a:t>
            </a:r>
            <a:endParaRPr kumimoji="0" lang="de-DE" altLang="de-DE" sz="1600" b="0" i="0" u="none" strike="noStrike" cap="none" normalizeH="0" baseline="0" dirty="0">
              <a:ln>
                <a:noFill/>
              </a:ln>
              <a:solidFill>
                <a:schemeClr val="tx1"/>
              </a:solidFill>
              <a:effectLst/>
              <a:latin typeface="Arial" panose="020B0604020202020204" pitchFamily="34" charset="0"/>
            </a:endParaRPr>
          </a:p>
        </p:txBody>
      </p:sp>
      <p:sp>
        <p:nvSpPr>
          <p:cNvPr id="81" name="Hexagon 80">
            <a:extLst>
              <a:ext uri="{FF2B5EF4-FFF2-40B4-BE49-F238E27FC236}">
                <a16:creationId xmlns:a16="http://schemas.microsoft.com/office/drawing/2014/main" id="{B6C4EEFC-EB1D-8B63-FA04-3625785F5C87}"/>
              </a:ext>
            </a:extLst>
          </p:cNvPr>
          <p:cNvSpPr/>
          <p:nvPr/>
        </p:nvSpPr>
        <p:spPr>
          <a:xfrm>
            <a:off x="3019346" y="1414060"/>
            <a:ext cx="2731854" cy="327268"/>
          </a:xfrm>
          <a:custGeom>
            <a:avLst/>
            <a:gdLst>
              <a:gd name="connsiteX0" fmla="*/ 0 w 2731854"/>
              <a:gd name="connsiteY0" fmla="*/ 163634 h 327268"/>
              <a:gd name="connsiteX1" fmla="*/ 81817 w 2731854"/>
              <a:gd name="connsiteY1" fmla="*/ 0 h 327268"/>
              <a:gd name="connsiteX2" fmla="*/ 621143 w 2731854"/>
              <a:gd name="connsiteY2" fmla="*/ 0 h 327268"/>
              <a:gd name="connsiteX3" fmla="*/ 1109105 w 2731854"/>
              <a:gd name="connsiteY3" fmla="*/ 0 h 327268"/>
              <a:gd name="connsiteX4" fmla="*/ 1622749 w 2731854"/>
              <a:gd name="connsiteY4" fmla="*/ 0 h 327268"/>
              <a:gd name="connsiteX5" fmla="*/ 2136393 w 2731854"/>
              <a:gd name="connsiteY5" fmla="*/ 0 h 327268"/>
              <a:gd name="connsiteX6" fmla="*/ 2650037 w 2731854"/>
              <a:gd name="connsiteY6" fmla="*/ 0 h 327268"/>
              <a:gd name="connsiteX7" fmla="*/ 2731854 w 2731854"/>
              <a:gd name="connsiteY7" fmla="*/ 163634 h 327268"/>
              <a:gd name="connsiteX8" fmla="*/ 2650037 w 2731854"/>
              <a:gd name="connsiteY8" fmla="*/ 327268 h 327268"/>
              <a:gd name="connsiteX9" fmla="*/ 2213440 w 2731854"/>
              <a:gd name="connsiteY9" fmla="*/ 327268 h 327268"/>
              <a:gd name="connsiteX10" fmla="*/ 1751160 w 2731854"/>
              <a:gd name="connsiteY10" fmla="*/ 327268 h 327268"/>
              <a:gd name="connsiteX11" fmla="*/ 1237516 w 2731854"/>
              <a:gd name="connsiteY11" fmla="*/ 327268 h 327268"/>
              <a:gd name="connsiteX12" fmla="*/ 775236 w 2731854"/>
              <a:gd name="connsiteY12" fmla="*/ 327268 h 327268"/>
              <a:gd name="connsiteX13" fmla="*/ 81817 w 2731854"/>
              <a:gd name="connsiteY13" fmla="*/ 327268 h 327268"/>
              <a:gd name="connsiteX14" fmla="*/ 0 w 2731854"/>
              <a:gd name="connsiteY14" fmla="*/ 163634 h 32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1854" h="327268" fill="none" extrusionOk="0">
                <a:moveTo>
                  <a:pt x="0" y="163634"/>
                </a:moveTo>
                <a:cubicBezTo>
                  <a:pt x="20264" y="121789"/>
                  <a:pt x="70795" y="59563"/>
                  <a:pt x="81817" y="0"/>
                </a:cubicBezTo>
                <a:cubicBezTo>
                  <a:pt x="340011" y="-25419"/>
                  <a:pt x="384521" y="39122"/>
                  <a:pt x="621143" y="0"/>
                </a:cubicBezTo>
                <a:cubicBezTo>
                  <a:pt x="857765" y="-39122"/>
                  <a:pt x="916526" y="19137"/>
                  <a:pt x="1109105" y="0"/>
                </a:cubicBezTo>
                <a:cubicBezTo>
                  <a:pt x="1301684" y="-19137"/>
                  <a:pt x="1408238" y="46923"/>
                  <a:pt x="1622749" y="0"/>
                </a:cubicBezTo>
                <a:cubicBezTo>
                  <a:pt x="1837260" y="-46923"/>
                  <a:pt x="1901050" y="16891"/>
                  <a:pt x="2136393" y="0"/>
                </a:cubicBezTo>
                <a:cubicBezTo>
                  <a:pt x="2371736" y="-16891"/>
                  <a:pt x="2440095" y="39844"/>
                  <a:pt x="2650037" y="0"/>
                </a:cubicBezTo>
                <a:cubicBezTo>
                  <a:pt x="2684340" y="26365"/>
                  <a:pt x="2696829" y="104849"/>
                  <a:pt x="2731854" y="163634"/>
                </a:cubicBezTo>
                <a:cubicBezTo>
                  <a:pt x="2704303" y="238800"/>
                  <a:pt x="2672246" y="247882"/>
                  <a:pt x="2650037" y="327268"/>
                </a:cubicBezTo>
                <a:cubicBezTo>
                  <a:pt x="2477360" y="375717"/>
                  <a:pt x="2323568" y="283391"/>
                  <a:pt x="2213440" y="327268"/>
                </a:cubicBezTo>
                <a:cubicBezTo>
                  <a:pt x="2103312" y="371145"/>
                  <a:pt x="1922654" y="324257"/>
                  <a:pt x="1751160" y="327268"/>
                </a:cubicBezTo>
                <a:cubicBezTo>
                  <a:pt x="1579666" y="330279"/>
                  <a:pt x="1380911" y="293510"/>
                  <a:pt x="1237516" y="327268"/>
                </a:cubicBezTo>
                <a:cubicBezTo>
                  <a:pt x="1094121" y="361026"/>
                  <a:pt x="912427" y="304586"/>
                  <a:pt x="775236" y="327268"/>
                </a:cubicBezTo>
                <a:cubicBezTo>
                  <a:pt x="638045" y="349950"/>
                  <a:pt x="281740" y="283179"/>
                  <a:pt x="81817" y="327268"/>
                </a:cubicBezTo>
                <a:cubicBezTo>
                  <a:pt x="31606" y="263549"/>
                  <a:pt x="26447" y="208177"/>
                  <a:pt x="0" y="163634"/>
                </a:cubicBezTo>
                <a:close/>
              </a:path>
              <a:path w="2731854" h="327268" stroke="0" extrusionOk="0">
                <a:moveTo>
                  <a:pt x="0" y="163634"/>
                </a:moveTo>
                <a:cubicBezTo>
                  <a:pt x="31515" y="97564"/>
                  <a:pt x="55231" y="70221"/>
                  <a:pt x="81817" y="0"/>
                </a:cubicBezTo>
                <a:cubicBezTo>
                  <a:pt x="201024" y="-53112"/>
                  <a:pt x="370317" y="23934"/>
                  <a:pt x="569779" y="0"/>
                </a:cubicBezTo>
                <a:cubicBezTo>
                  <a:pt x="769241" y="-23934"/>
                  <a:pt x="932494" y="42646"/>
                  <a:pt x="1057741" y="0"/>
                </a:cubicBezTo>
                <a:cubicBezTo>
                  <a:pt x="1182988" y="-42646"/>
                  <a:pt x="1456804" y="30796"/>
                  <a:pt x="1597067" y="0"/>
                </a:cubicBezTo>
                <a:cubicBezTo>
                  <a:pt x="1737330" y="-30796"/>
                  <a:pt x="1901452" y="13845"/>
                  <a:pt x="2033664" y="0"/>
                </a:cubicBezTo>
                <a:cubicBezTo>
                  <a:pt x="2165876" y="-13845"/>
                  <a:pt x="2517804" y="24050"/>
                  <a:pt x="2650037" y="0"/>
                </a:cubicBezTo>
                <a:cubicBezTo>
                  <a:pt x="2679215" y="26421"/>
                  <a:pt x="2683984" y="112002"/>
                  <a:pt x="2731854" y="163634"/>
                </a:cubicBezTo>
                <a:cubicBezTo>
                  <a:pt x="2710687" y="221622"/>
                  <a:pt x="2655870" y="279471"/>
                  <a:pt x="2650037" y="327268"/>
                </a:cubicBezTo>
                <a:cubicBezTo>
                  <a:pt x="2399590" y="355240"/>
                  <a:pt x="2239216" y="289780"/>
                  <a:pt x="2136393" y="327268"/>
                </a:cubicBezTo>
                <a:cubicBezTo>
                  <a:pt x="2033570" y="364756"/>
                  <a:pt x="1819763" y="279272"/>
                  <a:pt x="1622749" y="327268"/>
                </a:cubicBezTo>
                <a:cubicBezTo>
                  <a:pt x="1425735" y="375264"/>
                  <a:pt x="1284743" y="283291"/>
                  <a:pt x="1083423" y="327268"/>
                </a:cubicBezTo>
                <a:cubicBezTo>
                  <a:pt x="882103" y="371245"/>
                  <a:pt x="734927" y="300716"/>
                  <a:pt x="569779" y="327268"/>
                </a:cubicBezTo>
                <a:cubicBezTo>
                  <a:pt x="404631" y="353820"/>
                  <a:pt x="318043" y="310339"/>
                  <a:pt x="81817" y="327268"/>
                </a:cubicBezTo>
                <a:cubicBezTo>
                  <a:pt x="44121" y="262908"/>
                  <a:pt x="54720" y="232867"/>
                  <a:pt x="0" y="163634"/>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Time Series Prediction</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83" name="Rectangle 1">
            <a:extLst>
              <a:ext uri="{FF2B5EF4-FFF2-40B4-BE49-F238E27FC236}">
                <a16:creationId xmlns:a16="http://schemas.microsoft.com/office/drawing/2014/main" id="{13928A1D-0016-98F3-D734-82EC6E10F432}"/>
              </a:ext>
            </a:extLst>
          </p:cNvPr>
          <p:cNvSpPr>
            <a:spLocks noChangeArrowheads="1"/>
          </p:cNvSpPr>
          <p:nvPr/>
        </p:nvSpPr>
        <p:spPr bwMode="auto">
          <a:xfrm>
            <a:off x="2753625" y="235539"/>
            <a:ext cx="319020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buClr>
                <a:srgbClr val="571054"/>
              </a:buClr>
              <a:buSzPct val="50000"/>
              <a:buFont typeface="Arial" panose="020B0604020202020204" pitchFamily="34" charset="0"/>
              <a:buChar char="►"/>
            </a:pPr>
            <a:r>
              <a:rPr lang="de-DE" altLang="de-DE" sz="1200" dirty="0">
                <a:latin typeface="Arial" panose="020B0604020202020204" pitchFamily="34" charset="0"/>
              </a:rPr>
              <a:t>Linear Regression</a:t>
            </a:r>
          </a:p>
          <a:p>
            <a:pPr algn="ctr" defTabSz="914400" eaLnBrk="0" fontAlgn="base" hangingPunct="0">
              <a:spcBef>
                <a:spcPct val="0"/>
              </a:spcBef>
              <a:spcAft>
                <a:spcPct val="0"/>
              </a:spcAft>
              <a:buClr>
                <a:srgbClr val="571054"/>
              </a:buClr>
              <a:buSzPct val="50000"/>
              <a:buFont typeface="Arial" panose="020B0604020202020204" pitchFamily="34" charset="0"/>
              <a:buChar char="►"/>
            </a:pPr>
            <a:r>
              <a:rPr lang="de-DE" altLang="de-DE" sz="1200" dirty="0">
                <a:latin typeface="Arial" panose="020B0604020202020204" pitchFamily="34" charset="0"/>
              </a:rPr>
              <a:t>ARIMA </a:t>
            </a:r>
            <a:endParaRPr lang="en-DE" altLang="de-DE" sz="1200" dirty="0">
              <a:latin typeface="Arial" panose="020B0604020202020204" pitchFamily="34" charset="0"/>
            </a:endParaRPr>
          </a:p>
          <a:p>
            <a:pPr algn="ctr" defTabSz="914400" eaLnBrk="0" fontAlgn="base" hangingPunct="0">
              <a:spcBef>
                <a:spcPct val="0"/>
              </a:spcBef>
              <a:spcAft>
                <a:spcPct val="0"/>
              </a:spcAft>
              <a:buClr>
                <a:srgbClr val="571054"/>
              </a:buClr>
              <a:buSzPct val="50000"/>
              <a:buFont typeface="Arial" panose="020B0604020202020204" pitchFamily="34" charset="0"/>
              <a:buChar char="►"/>
            </a:pPr>
            <a:r>
              <a:rPr lang="en-DE" altLang="de-DE" sz="1200" dirty="0">
                <a:latin typeface="Arial" panose="020B0604020202020204" pitchFamily="34" charset="0"/>
              </a:rPr>
              <a:t>Random Forest</a:t>
            </a:r>
            <a:endParaRPr lang="de-DE" altLang="de-DE" sz="1200" dirty="0">
              <a:latin typeface="Arial" panose="020B0604020202020204" pitchFamily="34" charset="0"/>
            </a:endParaRPr>
          </a:p>
          <a:p>
            <a:pPr algn="ctr" defTabSz="914400" eaLnBrk="0" fontAlgn="base" hangingPunct="0">
              <a:spcBef>
                <a:spcPct val="0"/>
              </a:spcBef>
              <a:spcAft>
                <a:spcPct val="0"/>
              </a:spcAft>
              <a:buClr>
                <a:srgbClr val="571054"/>
              </a:buClr>
              <a:buSzPct val="50000"/>
              <a:buFont typeface="Arial" panose="020B0604020202020204" pitchFamily="34" charset="0"/>
              <a:buChar char="►"/>
            </a:pPr>
            <a:r>
              <a:rPr lang="de-DE" altLang="de-DE" sz="1200" dirty="0">
                <a:latin typeface="Arial" panose="020B0604020202020204" pitchFamily="34" charset="0"/>
              </a:rPr>
              <a:t>LSTM</a:t>
            </a:r>
          </a:p>
          <a:p>
            <a:pPr algn="ctr" defTabSz="914400" eaLnBrk="0" fontAlgn="base" hangingPunct="0">
              <a:spcBef>
                <a:spcPct val="0"/>
              </a:spcBef>
              <a:spcAft>
                <a:spcPct val="0"/>
              </a:spcAft>
              <a:buClr>
                <a:srgbClr val="571054"/>
              </a:buClr>
              <a:buSzPct val="50000"/>
              <a:buFont typeface="Arial" panose="020B0604020202020204" pitchFamily="34" charset="0"/>
              <a:buChar char="►"/>
            </a:pPr>
            <a:r>
              <a:rPr lang="de-DE" altLang="de-DE" sz="1200" dirty="0">
                <a:latin typeface="Arial" panose="020B0604020202020204" pitchFamily="34" charset="0"/>
              </a:rPr>
              <a:t>Prophet</a:t>
            </a:r>
          </a:p>
          <a:p>
            <a:pPr algn="ctr" defTabSz="914400" eaLnBrk="0" fontAlgn="base" hangingPunct="0">
              <a:spcBef>
                <a:spcPct val="0"/>
              </a:spcBef>
              <a:spcAft>
                <a:spcPct val="0"/>
              </a:spcAft>
              <a:buClr>
                <a:srgbClr val="571054"/>
              </a:buClr>
              <a:buSzPct val="50000"/>
              <a:buFont typeface="Arial" panose="020B0604020202020204" pitchFamily="34" charset="0"/>
              <a:buChar char="►"/>
            </a:pPr>
            <a:r>
              <a:rPr lang="de-DE" altLang="de-DE" sz="1200" dirty="0" err="1">
                <a:latin typeface="Arial" panose="020B0604020202020204" pitchFamily="34" charset="0"/>
              </a:rPr>
              <a:t>Neural</a:t>
            </a:r>
            <a:r>
              <a:rPr lang="de-DE" altLang="de-DE" sz="1200" dirty="0">
                <a:latin typeface="Arial" panose="020B0604020202020204" pitchFamily="34" charset="0"/>
              </a:rPr>
              <a:t> Networks </a:t>
            </a:r>
          </a:p>
        </p:txBody>
      </p:sp>
      <p:sp>
        <p:nvSpPr>
          <p:cNvPr id="101" name="Teardrop 100">
            <a:extLst>
              <a:ext uri="{FF2B5EF4-FFF2-40B4-BE49-F238E27FC236}">
                <a16:creationId xmlns:a16="http://schemas.microsoft.com/office/drawing/2014/main" id="{7C122353-11C0-6C02-8D64-6589DC2E1F19}"/>
              </a:ext>
            </a:extLst>
          </p:cNvPr>
          <p:cNvSpPr/>
          <p:nvPr/>
        </p:nvSpPr>
        <p:spPr>
          <a:xfrm rot="16200000">
            <a:off x="12028823" y="-198825"/>
            <a:ext cx="381489" cy="2844281"/>
          </a:xfrm>
          <a:prstGeom prst="teardrop">
            <a:avLst/>
          </a:prstGeom>
          <a:solidFill>
            <a:schemeClr val="bg1"/>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02" name="TextBox 101">
            <a:extLst>
              <a:ext uri="{FF2B5EF4-FFF2-40B4-BE49-F238E27FC236}">
                <a16:creationId xmlns:a16="http://schemas.microsoft.com/office/drawing/2014/main" id="{D43BA5B1-2899-CEC4-A662-11661C3DF31B}"/>
              </a:ext>
            </a:extLst>
          </p:cNvPr>
          <p:cNvSpPr txBox="1"/>
          <p:nvPr/>
        </p:nvSpPr>
        <p:spPr>
          <a:xfrm>
            <a:off x="11168828" y="1039406"/>
            <a:ext cx="2141933" cy="338554"/>
          </a:xfrm>
          <a:prstGeom prst="rect">
            <a:avLst/>
          </a:prstGeom>
          <a:noFill/>
        </p:spPr>
        <p:txBody>
          <a:bodyPr wrap="none" rtlCol="0">
            <a:spAutoFit/>
          </a:bodyPr>
          <a:lstStyle/>
          <a:p>
            <a:r>
              <a:rPr lang="en-DE" sz="1600" dirty="0"/>
              <a:t>Application Examples</a:t>
            </a:r>
            <a:endParaRPr lang="de-DE" sz="1600" dirty="0"/>
          </a:p>
        </p:txBody>
      </p:sp>
      <p:sp>
        <p:nvSpPr>
          <p:cNvPr id="103" name="Teardrop 102">
            <a:extLst>
              <a:ext uri="{FF2B5EF4-FFF2-40B4-BE49-F238E27FC236}">
                <a16:creationId xmlns:a16="http://schemas.microsoft.com/office/drawing/2014/main" id="{A0451855-4C6E-AF13-FD2E-400825C34670}"/>
              </a:ext>
            </a:extLst>
          </p:cNvPr>
          <p:cNvSpPr/>
          <p:nvPr/>
        </p:nvSpPr>
        <p:spPr>
          <a:xfrm>
            <a:off x="5637220" y="6368378"/>
            <a:ext cx="1972447" cy="686585"/>
          </a:xfrm>
          <a:prstGeom prst="teardrop">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04" name="TextBox 103">
            <a:extLst>
              <a:ext uri="{FF2B5EF4-FFF2-40B4-BE49-F238E27FC236}">
                <a16:creationId xmlns:a16="http://schemas.microsoft.com/office/drawing/2014/main" id="{29E96125-F195-624E-AB62-6072DB5F8454}"/>
              </a:ext>
            </a:extLst>
          </p:cNvPr>
          <p:cNvSpPr txBox="1"/>
          <p:nvPr/>
        </p:nvSpPr>
        <p:spPr>
          <a:xfrm>
            <a:off x="5774083" y="6412860"/>
            <a:ext cx="1762021" cy="800219"/>
          </a:xfrm>
          <a:prstGeom prst="rect">
            <a:avLst/>
          </a:prstGeom>
          <a:noFill/>
        </p:spPr>
        <p:txBody>
          <a:bodyPr wrap="none" rtlCol="0">
            <a:spAutoFit/>
          </a:bodyPr>
          <a:lstStyle/>
          <a:p>
            <a:pPr algn="ctr">
              <a:spcBef>
                <a:spcPts val="600"/>
              </a:spcBef>
            </a:pPr>
            <a:r>
              <a:rPr lang="en-DE" sz="1200" dirty="0">
                <a:solidFill>
                  <a:schemeClr val="bg1">
                    <a:lumMod val="65000"/>
                  </a:schemeClr>
                </a:solidFill>
              </a:rPr>
              <a:t>Robotics Navigation</a:t>
            </a:r>
          </a:p>
          <a:p>
            <a:pPr algn="ctr">
              <a:spcBef>
                <a:spcPts val="600"/>
              </a:spcBef>
            </a:pPr>
            <a:r>
              <a:rPr lang="en-DE" sz="1200" dirty="0">
                <a:solidFill>
                  <a:schemeClr val="bg1">
                    <a:lumMod val="65000"/>
                  </a:schemeClr>
                </a:solidFill>
              </a:rPr>
              <a:t>Inventory Management</a:t>
            </a:r>
          </a:p>
          <a:p>
            <a:pPr>
              <a:spcBef>
                <a:spcPts val="600"/>
              </a:spcBef>
            </a:pPr>
            <a:endParaRPr lang="de-DE" sz="1200" dirty="0">
              <a:solidFill>
                <a:schemeClr val="bg1">
                  <a:lumMod val="65000"/>
                </a:schemeClr>
              </a:solidFill>
            </a:endParaRPr>
          </a:p>
        </p:txBody>
      </p:sp>
      <p:sp>
        <p:nvSpPr>
          <p:cNvPr id="105" name="Teardrop 104">
            <a:extLst>
              <a:ext uri="{FF2B5EF4-FFF2-40B4-BE49-F238E27FC236}">
                <a16:creationId xmlns:a16="http://schemas.microsoft.com/office/drawing/2014/main" id="{2E26EADC-4422-C8E3-F029-AFA1FB32A032}"/>
              </a:ext>
            </a:extLst>
          </p:cNvPr>
          <p:cNvSpPr/>
          <p:nvPr/>
        </p:nvSpPr>
        <p:spPr>
          <a:xfrm rot="16200000">
            <a:off x="1054518" y="2204751"/>
            <a:ext cx="1039469" cy="1258269"/>
          </a:xfrm>
          <a:prstGeom prst="teardrop">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06" name="TextBox 105">
            <a:extLst>
              <a:ext uri="{FF2B5EF4-FFF2-40B4-BE49-F238E27FC236}">
                <a16:creationId xmlns:a16="http://schemas.microsoft.com/office/drawing/2014/main" id="{B686A208-1B4F-1581-677E-CAB92D3E7FDC}"/>
              </a:ext>
            </a:extLst>
          </p:cNvPr>
          <p:cNvSpPr txBox="1"/>
          <p:nvPr/>
        </p:nvSpPr>
        <p:spPr>
          <a:xfrm>
            <a:off x="922276" y="2279546"/>
            <a:ext cx="1258269" cy="1231106"/>
          </a:xfrm>
          <a:prstGeom prst="rect">
            <a:avLst/>
          </a:prstGeom>
          <a:noFill/>
        </p:spPr>
        <p:txBody>
          <a:bodyPr wrap="square" rtlCol="0">
            <a:spAutoFit/>
          </a:bodyPr>
          <a:lstStyle/>
          <a:p>
            <a:pPr algn="ctr">
              <a:spcBef>
                <a:spcPts val="600"/>
              </a:spcBef>
            </a:pPr>
            <a:r>
              <a:rPr lang="en-DE" sz="1200" dirty="0">
                <a:solidFill>
                  <a:schemeClr val="bg1">
                    <a:lumMod val="65000"/>
                  </a:schemeClr>
                </a:solidFill>
              </a:rPr>
              <a:t>Price Predictions</a:t>
            </a:r>
          </a:p>
          <a:p>
            <a:pPr algn="ctr">
              <a:spcBef>
                <a:spcPts val="600"/>
              </a:spcBef>
            </a:pPr>
            <a:r>
              <a:rPr lang="en-DE" sz="1400" b="1" dirty="0">
                <a:solidFill>
                  <a:schemeClr val="bg1">
                    <a:lumMod val="65000"/>
                  </a:schemeClr>
                </a:solidFill>
              </a:rPr>
              <a:t>Hydrological Statistics</a:t>
            </a:r>
          </a:p>
          <a:p>
            <a:pPr algn="ctr">
              <a:spcBef>
                <a:spcPts val="600"/>
              </a:spcBef>
            </a:pPr>
            <a:endParaRPr lang="de-DE" sz="1200" dirty="0">
              <a:solidFill>
                <a:schemeClr val="bg1">
                  <a:lumMod val="65000"/>
                </a:schemeClr>
              </a:solidFill>
            </a:endParaRPr>
          </a:p>
        </p:txBody>
      </p:sp>
      <p:sp>
        <p:nvSpPr>
          <p:cNvPr id="107" name="Teardrop 106">
            <a:extLst>
              <a:ext uri="{FF2B5EF4-FFF2-40B4-BE49-F238E27FC236}">
                <a16:creationId xmlns:a16="http://schemas.microsoft.com/office/drawing/2014/main" id="{FB8D497B-1B4E-68CC-D5BD-76230BFFE068}"/>
              </a:ext>
            </a:extLst>
          </p:cNvPr>
          <p:cNvSpPr/>
          <p:nvPr/>
        </p:nvSpPr>
        <p:spPr>
          <a:xfrm>
            <a:off x="2492546" y="1830325"/>
            <a:ext cx="1258266" cy="774333"/>
          </a:xfrm>
          <a:prstGeom prst="teardrop">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08" name="TextBox 107">
            <a:extLst>
              <a:ext uri="{FF2B5EF4-FFF2-40B4-BE49-F238E27FC236}">
                <a16:creationId xmlns:a16="http://schemas.microsoft.com/office/drawing/2014/main" id="{213655ED-404D-A3C7-0987-9B09D27C2620}"/>
              </a:ext>
            </a:extLst>
          </p:cNvPr>
          <p:cNvSpPr txBox="1"/>
          <p:nvPr/>
        </p:nvSpPr>
        <p:spPr>
          <a:xfrm>
            <a:off x="2637453" y="1862529"/>
            <a:ext cx="1152961" cy="646331"/>
          </a:xfrm>
          <a:prstGeom prst="rect">
            <a:avLst/>
          </a:prstGeom>
          <a:noFill/>
        </p:spPr>
        <p:txBody>
          <a:bodyPr wrap="square" rtlCol="0">
            <a:spAutoFit/>
          </a:bodyPr>
          <a:lstStyle/>
          <a:p>
            <a:pPr algn="ctr">
              <a:spcBef>
                <a:spcPts val="1200"/>
              </a:spcBef>
            </a:pPr>
            <a:r>
              <a:rPr lang="en-DE" sz="1200" dirty="0">
                <a:solidFill>
                  <a:schemeClr val="bg1">
                    <a:lumMod val="65000"/>
                  </a:schemeClr>
                </a:solidFill>
              </a:rPr>
              <a:t>Streamflow or Weather Forecasting</a:t>
            </a:r>
          </a:p>
        </p:txBody>
      </p:sp>
      <p:sp>
        <p:nvSpPr>
          <p:cNvPr id="109" name="Teardrop 108">
            <a:extLst>
              <a:ext uri="{FF2B5EF4-FFF2-40B4-BE49-F238E27FC236}">
                <a16:creationId xmlns:a16="http://schemas.microsoft.com/office/drawing/2014/main" id="{A9A9A51B-A784-4216-BC19-EB625BD9AE9E}"/>
              </a:ext>
            </a:extLst>
          </p:cNvPr>
          <p:cNvSpPr/>
          <p:nvPr/>
        </p:nvSpPr>
        <p:spPr>
          <a:xfrm rot="10800000">
            <a:off x="8093278" y="1309424"/>
            <a:ext cx="1619175" cy="610793"/>
          </a:xfrm>
          <a:prstGeom prst="teardrop">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10" name="TextBox 109">
            <a:extLst>
              <a:ext uri="{FF2B5EF4-FFF2-40B4-BE49-F238E27FC236}">
                <a16:creationId xmlns:a16="http://schemas.microsoft.com/office/drawing/2014/main" id="{859CF778-4D66-B1A5-BDB1-72723E358107}"/>
              </a:ext>
            </a:extLst>
          </p:cNvPr>
          <p:cNvSpPr txBox="1"/>
          <p:nvPr/>
        </p:nvSpPr>
        <p:spPr>
          <a:xfrm>
            <a:off x="8095064" y="1362527"/>
            <a:ext cx="1433112" cy="538609"/>
          </a:xfrm>
          <a:prstGeom prst="rect">
            <a:avLst/>
          </a:prstGeom>
          <a:noFill/>
        </p:spPr>
        <p:txBody>
          <a:bodyPr wrap="square" rtlCol="0">
            <a:spAutoFit/>
          </a:bodyPr>
          <a:lstStyle/>
          <a:p>
            <a:pPr algn="ctr">
              <a:spcBef>
                <a:spcPts val="600"/>
              </a:spcBef>
            </a:pPr>
            <a:r>
              <a:rPr lang="en-DE" sz="1200" dirty="0">
                <a:solidFill>
                  <a:schemeClr val="bg1">
                    <a:lumMod val="65000"/>
                  </a:schemeClr>
                </a:solidFill>
              </a:rPr>
              <a:t>Spam Detection</a:t>
            </a:r>
          </a:p>
          <a:p>
            <a:pPr algn="ctr">
              <a:spcBef>
                <a:spcPts val="600"/>
              </a:spcBef>
            </a:pPr>
            <a:r>
              <a:rPr lang="en-DE" sz="1200" dirty="0">
                <a:solidFill>
                  <a:schemeClr val="bg1">
                    <a:lumMod val="65000"/>
                  </a:schemeClr>
                </a:solidFill>
              </a:rPr>
              <a:t>Medical Diagnosis</a:t>
            </a:r>
          </a:p>
        </p:txBody>
      </p:sp>
      <p:sp>
        <p:nvSpPr>
          <p:cNvPr id="112" name="TextBox 111">
            <a:extLst>
              <a:ext uri="{FF2B5EF4-FFF2-40B4-BE49-F238E27FC236}">
                <a16:creationId xmlns:a16="http://schemas.microsoft.com/office/drawing/2014/main" id="{4EC9346C-30F4-4BBB-76C0-A021B2D4D9DA}"/>
              </a:ext>
            </a:extLst>
          </p:cNvPr>
          <p:cNvSpPr txBox="1"/>
          <p:nvPr/>
        </p:nvSpPr>
        <p:spPr>
          <a:xfrm>
            <a:off x="1365427" y="6162199"/>
            <a:ext cx="1087156" cy="723275"/>
          </a:xfrm>
          <a:prstGeom prst="rect">
            <a:avLst/>
          </a:prstGeom>
          <a:noFill/>
        </p:spPr>
        <p:txBody>
          <a:bodyPr wrap="none" rtlCol="0">
            <a:spAutoFit/>
          </a:bodyPr>
          <a:lstStyle/>
          <a:p>
            <a:pPr algn="ctr">
              <a:spcBef>
                <a:spcPts val="600"/>
              </a:spcBef>
            </a:pPr>
            <a:r>
              <a:rPr lang="en-DE" sz="1200" dirty="0">
                <a:solidFill>
                  <a:schemeClr val="bg1">
                    <a:lumMod val="65000"/>
                  </a:schemeClr>
                </a:solidFill>
              </a:rPr>
              <a:t>Facial </a:t>
            </a:r>
            <a:br>
              <a:rPr lang="en-DE" sz="1200" dirty="0">
                <a:solidFill>
                  <a:schemeClr val="bg1">
                    <a:lumMod val="65000"/>
                  </a:schemeClr>
                </a:solidFill>
              </a:rPr>
            </a:br>
            <a:r>
              <a:rPr lang="en-DE" sz="1200" dirty="0">
                <a:solidFill>
                  <a:schemeClr val="bg1">
                    <a:lumMod val="65000"/>
                  </a:schemeClr>
                </a:solidFill>
              </a:rPr>
              <a:t>Recognition</a:t>
            </a:r>
          </a:p>
          <a:p>
            <a:pPr algn="ctr">
              <a:spcBef>
                <a:spcPts val="600"/>
              </a:spcBef>
            </a:pPr>
            <a:r>
              <a:rPr lang="en-DE" sz="1200" dirty="0">
                <a:solidFill>
                  <a:schemeClr val="bg1">
                    <a:lumMod val="65000"/>
                  </a:schemeClr>
                </a:solidFill>
              </a:rPr>
              <a:t>Simplification</a:t>
            </a:r>
            <a:endParaRPr lang="de-DE" sz="1200" dirty="0">
              <a:solidFill>
                <a:schemeClr val="bg1">
                  <a:lumMod val="65000"/>
                </a:schemeClr>
              </a:solidFill>
            </a:endParaRPr>
          </a:p>
        </p:txBody>
      </p:sp>
      <p:sp>
        <p:nvSpPr>
          <p:cNvPr id="114" name="Teardrop 113">
            <a:extLst>
              <a:ext uri="{FF2B5EF4-FFF2-40B4-BE49-F238E27FC236}">
                <a16:creationId xmlns:a16="http://schemas.microsoft.com/office/drawing/2014/main" id="{674A4AA7-39F9-4CE9-899F-55B18CA5F7A5}"/>
              </a:ext>
            </a:extLst>
          </p:cNvPr>
          <p:cNvSpPr/>
          <p:nvPr/>
        </p:nvSpPr>
        <p:spPr>
          <a:xfrm>
            <a:off x="8215579" y="6563668"/>
            <a:ext cx="1680961" cy="562629"/>
          </a:xfrm>
          <a:prstGeom prst="teardrop">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15" name="TextBox 114">
            <a:extLst>
              <a:ext uri="{FF2B5EF4-FFF2-40B4-BE49-F238E27FC236}">
                <a16:creationId xmlns:a16="http://schemas.microsoft.com/office/drawing/2014/main" id="{3CBC0D1F-DF6E-4481-E3B2-44B19ABA1AED}"/>
              </a:ext>
            </a:extLst>
          </p:cNvPr>
          <p:cNvSpPr txBox="1"/>
          <p:nvPr/>
        </p:nvSpPr>
        <p:spPr>
          <a:xfrm>
            <a:off x="8318247" y="6608150"/>
            <a:ext cx="1667291" cy="800219"/>
          </a:xfrm>
          <a:prstGeom prst="rect">
            <a:avLst/>
          </a:prstGeom>
          <a:noFill/>
        </p:spPr>
        <p:txBody>
          <a:bodyPr wrap="square" rtlCol="0">
            <a:spAutoFit/>
          </a:bodyPr>
          <a:lstStyle/>
          <a:p>
            <a:pPr algn="ctr">
              <a:spcBef>
                <a:spcPts val="600"/>
              </a:spcBef>
            </a:pPr>
            <a:r>
              <a:rPr lang="en-DE" sz="1200" dirty="0">
                <a:solidFill>
                  <a:schemeClr val="bg1">
                    <a:lumMod val="65000"/>
                  </a:schemeClr>
                </a:solidFill>
              </a:rPr>
              <a:t>Autonomous Driving</a:t>
            </a:r>
          </a:p>
          <a:p>
            <a:pPr algn="ctr">
              <a:spcBef>
                <a:spcPts val="600"/>
              </a:spcBef>
            </a:pPr>
            <a:r>
              <a:rPr lang="en-DE" sz="1200" dirty="0">
                <a:solidFill>
                  <a:schemeClr val="bg1">
                    <a:lumMod val="65000"/>
                  </a:schemeClr>
                </a:solidFill>
              </a:rPr>
              <a:t>Games</a:t>
            </a:r>
          </a:p>
          <a:p>
            <a:pPr>
              <a:spcBef>
                <a:spcPts val="600"/>
              </a:spcBef>
            </a:pPr>
            <a:endParaRPr lang="de-DE" sz="1200" dirty="0">
              <a:solidFill>
                <a:schemeClr val="bg1">
                  <a:lumMod val="65000"/>
                </a:schemeClr>
              </a:solidFill>
            </a:endParaRPr>
          </a:p>
        </p:txBody>
      </p:sp>
      <p:sp>
        <p:nvSpPr>
          <p:cNvPr id="116" name="Teardrop 115">
            <a:extLst>
              <a:ext uri="{FF2B5EF4-FFF2-40B4-BE49-F238E27FC236}">
                <a16:creationId xmlns:a16="http://schemas.microsoft.com/office/drawing/2014/main" id="{E6443BBE-3082-9EDD-07BE-ED988F6179F5}"/>
              </a:ext>
            </a:extLst>
          </p:cNvPr>
          <p:cNvSpPr/>
          <p:nvPr/>
        </p:nvSpPr>
        <p:spPr>
          <a:xfrm rot="16200000">
            <a:off x="3640299" y="5737522"/>
            <a:ext cx="808318" cy="1083715"/>
          </a:xfrm>
          <a:prstGeom prst="teardrop">
            <a:avLst>
              <a:gd name="adj" fmla="val 98695"/>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17" name="TextBox 116">
            <a:extLst>
              <a:ext uri="{FF2B5EF4-FFF2-40B4-BE49-F238E27FC236}">
                <a16:creationId xmlns:a16="http://schemas.microsoft.com/office/drawing/2014/main" id="{51F77B13-F621-CF61-7D03-D037C4935C32}"/>
              </a:ext>
            </a:extLst>
          </p:cNvPr>
          <p:cNvSpPr txBox="1"/>
          <p:nvPr/>
        </p:nvSpPr>
        <p:spPr>
          <a:xfrm>
            <a:off x="3476638" y="5918086"/>
            <a:ext cx="1130438" cy="646331"/>
          </a:xfrm>
          <a:prstGeom prst="rect">
            <a:avLst/>
          </a:prstGeom>
          <a:noFill/>
        </p:spPr>
        <p:txBody>
          <a:bodyPr wrap="none" rtlCol="0">
            <a:spAutoFit/>
          </a:bodyPr>
          <a:lstStyle/>
          <a:p>
            <a:pPr algn="ctr"/>
            <a:r>
              <a:rPr lang="en-DE" sz="1200" dirty="0">
                <a:solidFill>
                  <a:schemeClr val="bg1">
                    <a:lumMod val="65000"/>
                  </a:schemeClr>
                </a:solidFill>
              </a:rPr>
              <a:t>Image or </a:t>
            </a:r>
            <a:br>
              <a:rPr lang="en-DE" sz="1200" dirty="0">
                <a:solidFill>
                  <a:schemeClr val="bg1">
                    <a:lumMod val="65000"/>
                  </a:schemeClr>
                </a:solidFill>
              </a:rPr>
            </a:br>
            <a:r>
              <a:rPr lang="en-DE" sz="1200" dirty="0">
                <a:solidFill>
                  <a:schemeClr val="bg1">
                    <a:lumMod val="65000"/>
                  </a:schemeClr>
                </a:solidFill>
              </a:rPr>
              <a:t>Customer</a:t>
            </a:r>
            <a:br>
              <a:rPr lang="en-DE" sz="1200" dirty="0">
                <a:solidFill>
                  <a:schemeClr val="bg1">
                    <a:lumMod val="65000"/>
                  </a:schemeClr>
                </a:solidFill>
              </a:rPr>
            </a:br>
            <a:r>
              <a:rPr lang="en-DE" sz="1200" dirty="0">
                <a:solidFill>
                  <a:schemeClr val="bg1">
                    <a:lumMod val="65000"/>
                  </a:schemeClr>
                </a:solidFill>
              </a:rPr>
              <a:t>Segmentation</a:t>
            </a:r>
            <a:endParaRPr lang="de-DE" sz="1200" dirty="0">
              <a:solidFill>
                <a:schemeClr val="bg1">
                  <a:lumMod val="65000"/>
                </a:schemeClr>
              </a:solidFill>
            </a:endParaRPr>
          </a:p>
        </p:txBody>
      </p:sp>
      <p:sp>
        <p:nvSpPr>
          <p:cNvPr id="2" name="Hexagon 1">
            <a:extLst>
              <a:ext uri="{FF2B5EF4-FFF2-40B4-BE49-F238E27FC236}">
                <a16:creationId xmlns:a16="http://schemas.microsoft.com/office/drawing/2014/main" id="{1B2528A4-03C2-3A78-78AB-1C0A96FA4AA1}"/>
              </a:ext>
            </a:extLst>
          </p:cNvPr>
          <p:cNvSpPr/>
          <p:nvPr/>
        </p:nvSpPr>
        <p:spPr>
          <a:xfrm>
            <a:off x="6684369" y="2303718"/>
            <a:ext cx="2555582" cy="410284"/>
          </a:xfrm>
          <a:custGeom>
            <a:avLst/>
            <a:gdLst>
              <a:gd name="connsiteX0" fmla="*/ 0 w 2555582"/>
              <a:gd name="connsiteY0" fmla="*/ 205142 h 410284"/>
              <a:gd name="connsiteX1" fmla="*/ 102571 w 2555582"/>
              <a:gd name="connsiteY1" fmla="*/ 0 h 410284"/>
              <a:gd name="connsiteX2" fmla="*/ 713685 w 2555582"/>
              <a:gd name="connsiteY2" fmla="*/ 0 h 410284"/>
              <a:gd name="connsiteX3" fmla="*/ 1230782 w 2555582"/>
              <a:gd name="connsiteY3" fmla="*/ 0 h 410284"/>
              <a:gd name="connsiteX4" fmla="*/ 1865401 w 2555582"/>
              <a:gd name="connsiteY4" fmla="*/ 0 h 410284"/>
              <a:gd name="connsiteX5" fmla="*/ 2453011 w 2555582"/>
              <a:gd name="connsiteY5" fmla="*/ 0 h 410284"/>
              <a:gd name="connsiteX6" fmla="*/ 2555582 w 2555582"/>
              <a:gd name="connsiteY6" fmla="*/ 205142 h 410284"/>
              <a:gd name="connsiteX7" fmla="*/ 2453011 w 2555582"/>
              <a:gd name="connsiteY7" fmla="*/ 410284 h 410284"/>
              <a:gd name="connsiteX8" fmla="*/ 1841897 w 2555582"/>
              <a:gd name="connsiteY8" fmla="*/ 410284 h 410284"/>
              <a:gd name="connsiteX9" fmla="*/ 1324800 w 2555582"/>
              <a:gd name="connsiteY9" fmla="*/ 410284 h 410284"/>
              <a:gd name="connsiteX10" fmla="*/ 713685 w 2555582"/>
              <a:gd name="connsiteY10" fmla="*/ 410284 h 410284"/>
              <a:gd name="connsiteX11" fmla="*/ 102571 w 2555582"/>
              <a:gd name="connsiteY11" fmla="*/ 410284 h 410284"/>
              <a:gd name="connsiteX12" fmla="*/ 0 w 2555582"/>
              <a:gd name="connsiteY12" fmla="*/ 205142 h 41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55582" h="410284" fill="none" extrusionOk="0">
                <a:moveTo>
                  <a:pt x="0" y="205142"/>
                </a:moveTo>
                <a:cubicBezTo>
                  <a:pt x="20648" y="118291"/>
                  <a:pt x="91990" y="63608"/>
                  <a:pt x="102571" y="0"/>
                </a:cubicBezTo>
                <a:cubicBezTo>
                  <a:pt x="378342" y="-17186"/>
                  <a:pt x="584653" y="10021"/>
                  <a:pt x="713685" y="0"/>
                </a:cubicBezTo>
                <a:cubicBezTo>
                  <a:pt x="842717" y="-10021"/>
                  <a:pt x="1113757" y="42148"/>
                  <a:pt x="1230782" y="0"/>
                </a:cubicBezTo>
                <a:cubicBezTo>
                  <a:pt x="1347807" y="-42148"/>
                  <a:pt x="1575735" y="14864"/>
                  <a:pt x="1865401" y="0"/>
                </a:cubicBezTo>
                <a:cubicBezTo>
                  <a:pt x="2155067" y="-14864"/>
                  <a:pt x="2272310" y="32868"/>
                  <a:pt x="2453011" y="0"/>
                </a:cubicBezTo>
                <a:cubicBezTo>
                  <a:pt x="2482515" y="41559"/>
                  <a:pt x="2508367" y="145134"/>
                  <a:pt x="2555582" y="205142"/>
                </a:cubicBezTo>
                <a:cubicBezTo>
                  <a:pt x="2555941" y="261806"/>
                  <a:pt x="2485477" y="317952"/>
                  <a:pt x="2453011" y="410284"/>
                </a:cubicBezTo>
                <a:cubicBezTo>
                  <a:pt x="2285673" y="449759"/>
                  <a:pt x="1977034" y="396917"/>
                  <a:pt x="1841897" y="410284"/>
                </a:cubicBezTo>
                <a:cubicBezTo>
                  <a:pt x="1706760" y="423651"/>
                  <a:pt x="1534544" y="377136"/>
                  <a:pt x="1324800" y="410284"/>
                </a:cubicBezTo>
                <a:cubicBezTo>
                  <a:pt x="1115056" y="443432"/>
                  <a:pt x="877689" y="397988"/>
                  <a:pt x="713685" y="410284"/>
                </a:cubicBezTo>
                <a:cubicBezTo>
                  <a:pt x="549682" y="422580"/>
                  <a:pt x="302996" y="350918"/>
                  <a:pt x="102571" y="410284"/>
                </a:cubicBezTo>
                <a:cubicBezTo>
                  <a:pt x="43674" y="323282"/>
                  <a:pt x="45424" y="235760"/>
                  <a:pt x="0" y="205142"/>
                </a:cubicBezTo>
                <a:close/>
              </a:path>
              <a:path w="2555582" h="410284" stroke="0" extrusionOk="0">
                <a:moveTo>
                  <a:pt x="0" y="205142"/>
                </a:moveTo>
                <a:cubicBezTo>
                  <a:pt x="29497" y="134299"/>
                  <a:pt x="86738" y="49785"/>
                  <a:pt x="102571" y="0"/>
                </a:cubicBezTo>
                <a:cubicBezTo>
                  <a:pt x="333370" y="-63284"/>
                  <a:pt x="448067" y="20271"/>
                  <a:pt x="666677" y="0"/>
                </a:cubicBezTo>
                <a:cubicBezTo>
                  <a:pt x="885287" y="-20271"/>
                  <a:pt x="950828" y="60963"/>
                  <a:pt x="1230782" y="0"/>
                </a:cubicBezTo>
                <a:cubicBezTo>
                  <a:pt x="1510737" y="-60963"/>
                  <a:pt x="1571329" y="65608"/>
                  <a:pt x="1841897" y="0"/>
                </a:cubicBezTo>
                <a:cubicBezTo>
                  <a:pt x="2112465" y="-65608"/>
                  <a:pt x="2290674" y="45421"/>
                  <a:pt x="2453011" y="0"/>
                </a:cubicBezTo>
                <a:cubicBezTo>
                  <a:pt x="2516775" y="92579"/>
                  <a:pt x="2513871" y="122616"/>
                  <a:pt x="2555582" y="205142"/>
                </a:cubicBezTo>
                <a:cubicBezTo>
                  <a:pt x="2543350" y="274367"/>
                  <a:pt x="2476668" y="347192"/>
                  <a:pt x="2453011" y="410284"/>
                </a:cubicBezTo>
                <a:cubicBezTo>
                  <a:pt x="2262931" y="440418"/>
                  <a:pt x="2116261" y="345610"/>
                  <a:pt x="1818392" y="410284"/>
                </a:cubicBezTo>
                <a:cubicBezTo>
                  <a:pt x="1520523" y="474958"/>
                  <a:pt x="1419586" y="372076"/>
                  <a:pt x="1301295" y="410284"/>
                </a:cubicBezTo>
                <a:cubicBezTo>
                  <a:pt x="1183004" y="448492"/>
                  <a:pt x="999410" y="342493"/>
                  <a:pt x="713685" y="410284"/>
                </a:cubicBezTo>
                <a:cubicBezTo>
                  <a:pt x="427960" y="478075"/>
                  <a:pt x="398602" y="396151"/>
                  <a:pt x="102571" y="410284"/>
                </a:cubicBezTo>
                <a:cubicBezTo>
                  <a:pt x="46518" y="318697"/>
                  <a:pt x="41637" y="242191"/>
                  <a:pt x="0" y="205142"/>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Sequence Prediction</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3" name="Teardrop 2">
            <a:extLst>
              <a:ext uri="{FF2B5EF4-FFF2-40B4-BE49-F238E27FC236}">
                <a16:creationId xmlns:a16="http://schemas.microsoft.com/office/drawing/2014/main" id="{C7CFE489-45AD-64FB-0993-FAC0062E20DB}"/>
              </a:ext>
            </a:extLst>
          </p:cNvPr>
          <p:cNvSpPr/>
          <p:nvPr/>
        </p:nvSpPr>
        <p:spPr>
          <a:xfrm rot="16200000">
            <a:off x="9763115" y="2185193"/>
            <a:ext cx="452351" cy="1598617"/>
          </a:xfrm>
          <a:prstGeom prst="teardrop">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4" name="TextBox 3">
            <a:extLst>
              <a:ext uri="{FF2B5EF4-FFF2-40B4-BE49-F238E27FC236}">
                <a16:creationId xmlns:a16="http://schemas.microsoft.com/office/drawing/2014/main" id="{ED3E66C2-A4CB-91F2-2EC4-AFC80F622224}"/>
              </a:ext>
            </a:extLst>
          </p:cNvPr>
          <p:cNvSpPr txBox="1"/>
          <p:nvPr/>
        </p:nvSpPr>
        <p:spPr>
          <a:xfrm>
            <a:off x="9236622" y="2749012"/>
            <a:ext cx="1433112" cy="461665"/>
          </a:xfrm>
          <a:prstGeom prst="rect">
            <a:avLst/>
          </a:prstGeom>
          <a:noFill/>
        </p:spPr>
        <p:txBody>
          <a:bodyPr wrap="square" rtlCol="0">
            <a:spAutoFit/>
          </a:bodyPr>
          <a:lstStyle/>
          <a:p>
            <a:pPr algn="ctr">
              <a:spcBef>
                <a:spcPts val="600"/>
              </a:spcBef>
            </a:pPr>
            <a:r>
              <a:rPr lang="en-DE" sz="1200" dirty="0">
                <a:solidFill>
                  <a:schemeClr val="bg1">
                    <a:lumMod val="65000"/>
                  </a:schemeClr>
                </a:solidFill>
              </a:rPr>
              <a:t>Large Language Models</a:t>
            </a:r>
          </a:p>
        </p:txBody>
      </p:sp>
      <p:sp>
        <p:nvSpPr>
          <p:cNvPr id="5" name="Rectangle 1">
            <a:extLst>
              <a:ext uri="{FF2B5EF4-FFF2-40B4-BE49-F238E27FC236}">
                <a16:creationId xmlns:a16="http://schemas.microsoft.com/office/drawing/2014/main" id="{B15D4336-B1E7-9F80-F56A-BB2FE10CCACA}"/>
              </a:ext>
            </a:extLst>
          </p:cNvPr>
          <p:cNvSpPr>
            <a:spLocks noChangeArrowheads="1"/>
          </p:cNvSpPr>
          <p:nvPr/>
        </p:nvSpPr>
        <p:spPr bwMode="auto">
          <a:xfrm>
            <a:off x="6755752" y="2733539"/>
            <a:ext cx="238749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buClr>
                <a:srgbClr val="571054"/>
              </a:buClr>
              <a:buSzPct val="50000"/>
              <a:buFont typeface="Arial" panose="020B0604020202020204" pitchFamily="34" charset="0"/>
              <a:buChar char="►"/>
            </a:pPr>
            <a:r>
              <a:rPr lang="de-DE" altLang="de-DE" sz="1200" dirty="0">
                <a:latin typeface="Arial" panose="020B0604020202020204" pitchFamily="34" charset="0"/>
              </a:rPr>
              <a:t>Transformer-</a:t>
            </a:r>
            <a:r>
              <a:rPr lang="de-DE" altLang="de-DE" sz="1200" dirty="0" err="1">
                <a:latin typeface="Arial" panose="020B0604020202020204" pitchFamily="34" charset="0"/>
              </a:rPr>
              <a:t>based</a:t>
            </a:r>
            <a:r>
              <a:rPr lang="de-DE" altLang="de-DE" sz="1200" dirty="0">
                <a:latin typeface="Arial" panose="020B0604020202020204" pitchFamily="34" charset="0"/>
              </a:rPr>
              <a:t> Models (e.g., </a:t>
            </a:r>
            <a:r>
              <a:rPr lang="en-DE" altLang="de-DE" sz="1200" dirty="0">
                <a:latin typeface="Arial" panose="020B0604020202020204" pitchFamily="34" charset="0"/>
              </a:rPr>
              <a:t>Chat</a:t>
            </a:r>
            <a:r>
              <a:rPr lang="de-DE" altLang="de-DE" sz="1200" dirty="0">
                <a:latin typeface="Arial" panose="020B0604020202020204" pitchFamily="34" charset="0"/>
              </a:rPr>
              <a:t>GPT)</a:t>
            </a:r>
          </a:p>
          <a:p>
            <a:pPr algn="ctr" defTabSz="914400" eaLnBrk="0" fontAlgn="base" hangingPunct="0">
              <a:spcBef>
                <a:spcPct val="0"/>
              </a:spcBef>
              <a:spcAft>
                <a:spcPct val="0"/>
              </a:spcAft>
              <a:buClr>
                <a:srgbClr val="571054"/>
              </a:buClr>
              <a:buSzPct val="50000"/>
              <a:buFont typeface="Arial" panose="020B0604020202020204" pitchFamily="34" charset="0"/>
              <a:buChar char="►"/>
            </a:pPr>
            <a:r>
              <a:rPr lang="de-DE" altLang="de-DE" sz="1200" dirty="0">
                <a:latin typeface="Arial" panose="020B0604020202020204" pitchFamily="34" charset="0"/>
              </a:rPr>
              <a:t>RNNs</a:t>
            </a:r>
            <a:endParaRPr lang="en-DE" altLang="de-DE" sz="1200" dirty="0">
              <a:latin typeface="Arial" panose="020B0604020202020204" pitchFamily="34" charset="0"/>
            </a:endParaRPr>
          </a:p>
          <a:p>
            <a:pPr algn="ctr" defTabSz="914400" eaLnBrk="0" fontAlgn="base" hangingPunct="0">
              <a:spcBef>
                <a:spcPct val="0"/>
              </a:spcBef>
              <a:spcAft>
                <a:spcPct val="0"/>
              </a:spcAft>
              <a:buClr>
                <a:srgbClr val="571054"/>
              </a:buClr>
              <a:buSzPct val="50000"/>
              <a:buFont typeface="Arial" panose="020B0604020202020204" pitchFamily="34" charset="0"/>
              <a:buChar char="►"/>
            </a:pPr>
            <a:r>
              <a:rPr lang="en-DE" altLang="de-DE" sz="1200" dirty="0">
                <a:latin typeface="Arial" panose="020B0604020202020204" pitchFamily="34" charset="0"/>
              </a:rPr>
              <a:t>LS</a:t>
            </a:r>
            <a:r>
              <a:rPr lang="de-DE" altLang="de-DE" sz="1200" dirty="0">
                <a:latin typeface="Arial" panose="020B0604020202020204" pitchFamily="34" charset="0"/>
              </a:rPr>
              <a:t>TM</a:t>
            </a:r>
          </a:p>
        </p:txBody>
      </p:sp>
      <p:sp>
        <p:nvSpPr>
          <p:cNvPr id="6" name="Text Placeholder 3">
            <a:extLst>
              <a:ext uri="{FF2B5EF4-FFF2-40B4-BE49-F238E27FC236}">
                <a16:creationId xmlns:a16="http://schemas.microsoft.com/office/drawing/2014/main" id="{4973057B-8353-6AB7-2E5A-DA2FCEB55ED0}"/>
              </a:ext>
            </a:extLst>
          </p:cNvPr>
          <p:cNvSpPr txBox="1">
            <a:spLocks/>
          </p:cNvSpPr>
          <p:nvPr/>
        </p:nvSpPr>
        <p:spPr>
          <a:xfrm>
            <a:off x="8610600" y="6566324"/>
            <a:ext cx="5207000" cy="647402"/>
          </a:xfrm>
          <a:prstGeom prst="rect">
            <a:avLst/>
          </a:prstGeom>
        </p:spPr>
        <p:txBody>
          <a:bodyPr vert="horz" lIns="91440" tIns="45720" rIns="91440" bIns="45720" rtlCol="0">
            <a:noAutofit/>
          </a:bodyPr>
          <a:lstStyle>
            <a:lvl1pPr marL="82868" marR="0" indent="-82868" algn="l" defTabSz="699779" rtl="0" eaLnBrk="1" fontAlgn="auto" latinLnBrk="0" hangingPunct="1">
              <a:lnSpc>
                <a:spcPct val="100000"/>
              </a:lnSpc>
              <a:spcBef>
                <a:spcPts val="659"/>
              </a:spcBef>
              <a:spcAft>
                <a:spcPts val="0"/>
              </a:spcAft>
              <a:buClrTx/>
              <a:buSzTx/>
              <a:buFont typeface="Arial" panose="020B0604020202020204" pitchFamily="34" charset="0"/>
              <a:buChar char=" "/>
              <a:tabLst>
                <a:tab pos="82868" algn="l"/>
              </a:tabLst>
              <a:defRPr lang="en-US" sz="2747" b="0" kern="1200" baseline="0" dirty="0" smtClean="0">
                <a:solidFill>
                  <a:srgbClr val="4C0049"/>
                </a:solidFill>
                <a:latin typeface="+mj-lt"/>
                <a:ea typeface="+mn-ea"/>
                <a:cs typeface="+mn-cs"/>
              </a:defRPr>
            </a:lvl1pPr>
            <a:lvl2pPr marL="477585"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948626" algn="l"/>
              </a:tabLst>
              <a:defRPr lang="en-US" sz="2747" kern="1200" baseline="0" dirty="0" smtClean="0">
                <a:solidFill>
                  <a:srgbClr val="777877"/>
                </a:solidFill>
                <a:latin typeface="+mn-lt"/>
                <a:ea typeface="+mn-ea"/>
                <a:cs typeface="+mn-cs"/>
              </a:defRPr>
            </a:lvl2pPr>
            <a:lvl3pPr marL="942083"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1576682" algn="l"/>
              </a:tabLst>
              <a:defRPr lang="en-US" sz="2747" kern="1200" dirty="0" smtClean="0">
                <a:solidFill>
                  <a:srgbClr val="777877"/>
                </a:solidFill>
                <a:latin typeface="+mn-lt"/>
                <a:ea typeface="+mn-ea"/>
                <a:cs typeface="+mn-cs"/>
              </a:defRPr>
            </a:lvl3pPr>
            <a:lvl4pPr marL="1570139" indent="-314028" algn="l" defTabSz="628056" rtl="0" eaLnBrk="1" latinLnBrk="0" hangingPunct="1">
              <a:spcBef>
                <a:spcPts val="659"/>
              </a:spcBef>
              <a:buFont typeface="Arial" panose="020B0604020202020204" pitchFamily="34" charset="0"/>
              <a:buChar char="̶"/>
              <a:defRPr lang="en-US" sz="2747" kern="1200" dirty="0" smtClean="0">
                <a:solidFill>
                  <a:srgbClr val="777877"/>
                </a:solidFill>
                <a:latin typeface="+mn-lt"/>
                <a:ea typeface="+mn-ea"/>
                <a:cs typeface="+mn-cs"/>
              </a:defRPr>
            </a:lvl4pPr>
            <a:lvl5pPr marL="2281063" indent="-396896" algn="l" defTabSz="628056" rtl="0" eaLnBrk="1" latinLnBrk="0" hangingPunct="1">
              <a:spcBef>
                <a:spcPts val="659"/>
              </a:spcBef>
              <a:buFont typeface="Arial" panose="020B0604020202020204" pitchFamily="34" charset="0"/>
              <a:buChar char="̶"/>
              <a:defRPr sz="2747" kern="1200">
                <a:solidFill>
                  <a:srgbClr val="777877"/>
                </a:solidFill>
                <a:latin typeface="+mn-lt"/>
                <a:ea typeface="+mn-ea"/>
                <a:cs typeface="+mn-cs"/>
              </a:defRPr>
            </a:lvl5pPr>
            <a:lvl6pPr marL="3454306" indent="-314028" algn="l" defTabSz="628056" rtl="0" eaLnBrk="1" latinLnBrk="0" hangingPunct="1">
              <a:spcBef>
                <a:spcPct val="20000"/>
              </a:spcBef>
              <a:buFont typeface="Arial"/>
              <a:buChar char="•"/>
              <a:defRPr sz="2747" kern="1200">
                <a:solidFill>
                  <a:schemeClr val="tx1"/>
                </a:solidFill>
                <a:latin typeface="+mn-lt"/>
                <a:ea typeface="+mn-ea"/>
                <a:cs typeface="+mn-cs"/>
              </a:defRPr>
            </a:lvl6pPr>
            <a:lvl7pPr marL="4082362" indent="-314028" algn="l" defTabSz="628056" rtl="0" eaLnBrk="1" latinLnBrk="0" hangingPunct="1">
              <a:spcBef>
                <a:spcPct val="20000"/>
              </a:spcBef>
              <a:buFont typeface="Arial"/>
              <a:buChar char="•"/>
              <a:defRPr sz="2747" kern="1200">
                <a:solidFill>
                  <a:schemeClr val="tx1"/>
                </a:solidFill>
                <a:latin typeface="+mn-lt"/>
                <a:ea typeface="+mn-ea"/>
                <a:cs typeface="+mn-cs"/>
              </a:defRPr>
            </a:lvl7pPr>
            <a:lvl8pPr marL="4710417" indent="-314028" algn="l" defTabSz="628056" rtl="0" eaLnBrk="1" latinLnBrk="0" hangingPunct="1">
              <a:spcBef>
                <a:spcPct val="20000"/>
              </a:spcBef>
              <a:buFont typeface="Arial"/>
              <a:buChar char="•"/>
              <a:defRPr sz="2747" kern="1200">
                <a:solidFill>
                  <a:schemeClr val="tx1"/>
                </a:solidFill>
                <a:latin typeface="+mn-lt"/>
                <a:ea typeface="+mn-ea"/>
                <a:cs typeface="+mn-cs"/>
              </a:defRPr>
            </a:lvl8pPr>
            <a:lvl9pPr marL="5338473" indent="-314028" algn="l" defTabSz="628056" rtl="0" eaLnBrk="1" latinLnBrk="0" hangingPunct="1">
              <a:spcBef>
                <a:spcPct val="20000"/>
              </a:spcBef>
              <a:buFont typeface="Arial"/>
              <a:buChar char="•"/>
              <a:defRPr sz="2747" kern="1200">
                <a:solidFill>
                  <a:schemeClr val="tx1"/>
                </a:solidFill>
                <a:latin typeface="+mn-lt"/>
                <a:ea typeface="+mn-ea"/>
                <a:cs typeface="+mn-cs"/>
              </a:defRPr>
            </a:lvl9pPr>
          </a:lstStyle>
          <a:p>
            <a:pPr marL="0" indent="0" algn="r">
              <a:spcBef>
                <a:spcPts val="0"/>
              </a:spcBef>
              <a:buFont typeface="Arial" panose="020B0604020202020204" pitchFamily="34" charset="0"/>
              <a:buNone/>
            </a:pPr>
            <a:r>
              <a:rPr lang="en-DE" sz="900" b="1" dirty="0">
                <a:solidFill>
                  <a:schemeClr val="tx1"/>
                </a:solidFill>
                <a:latin typeface="Calibri" panose="020F0502020204030204" pitchFamily="34" charset="0"/>
                <a:ea typeface="Calibri" panose="020F0502020204030204" pitchFamily="34" charset="0"/>
              </a:rPr>
              <a:t> </a:t>
            </a:r>
            <a:r>
              <a:rPr lang="de-DE" sz="900" b="1" dirty="0">
                <a:solidFill>
                  <a:schemeClr val="tx1"/>
                </a:solidFill>
                <a:latin typeface="Calibri" panose="020F0502020204030204" pitchFamily="34" charset="0"/>
                <a:ea typeface="Calibri" panose="020F0502020204030204" pitchFamily="34" charset="0"/>
              </a:rPr>
              <a:t>https://chatgpt.com</a:t>
            </a:r>
            <a:r>
              <a:rPr lang="en-DE" sz="900" b="1" dirty="0">
                <a:solidFill>
                  <a:schemeClr val="tx1"/>
                </a:solidFill>
                <a:latin typeface="Calibri" panose="020F0502020204030204" pitchFamily="34" charset="0"/>
                <a:ea typeface="Calibri" panose="020F0502020204030204" pitchFamily="34" charset="0"/>
              </a:rPr>
              <a:t> (GPT-4o)</a:t>
            </a:r>
          </a:p>
          <a:p>
            <a:pPr marL="0" indent="0" algn="r">
              <a:spcBef>
                <a:spcPts val="0"/>
              </a:spcBef>
              <a:buNone/>
            </a:pPr>
            <a:r>
              <a:rPr lang="de-DE" sz="900" b="1" dirty="0">
                <a:solidFill>
                  <a:schemeClr val="tx1"/>
                </a:solidFill>
                <a:latin typeface="Calibri" panose="020F0502020204030204" pitchFamily="34" charset="0"/>
                <a:ea typeface="Calibri" panose="020F0502020204030204" pitchFamily="34" charset="0"/>
              </a:rPr>
              <a:t>https://en.wikipedia.org/wiki/Machine_learning</a:t>
            </a:r>
          </a:p>
          <a:p>
            <a:pPr marL="0" indent="0" algn="r">
              <a:spcBef>
                <a:spcPts val="0"/>
              </a:spcBef>
              <a:buFont typeface="Arial" panose="020B0604020202020204" pitchFamily="34" charset="0"/>
              <a:buNone/>
            </a:pPr>
            <a:r>
              <a:rPr lang="de-DE" sz="900" b="1" dirty="0">
                <a:solidFill>
                  <a:schemeClr val="tx1"/>
                </a:solidFill>
                <a:latin typeface="Calibri" panose="020F0502020204030204" pitchFamily="34" charset="0"/>
                <a:ea typeface="Calibri" panose="020F0502020204030204" pitchFamily="34" charset="0"/>
              </a:rPr>
              <a:t>https://machinelearningmastery.com</a:t>
            </a:r>
            <a:endParaRPr lang="en-DE" sz="900" b="1" dirty="0">
              <a:solidFill>
                <a:schemeClr val="tx1"/>
              </a:solidFill>
              <a:latin typeface="Calibri" panose="020F0502020204030204" pitchFamily="34" charset="0"/>
              <a:ea typeface="Calibri" panose="020F0502020204030204" pitchFamily="34" charset="0"/>
            </a:endParaRPr>
          </a:p>
          <a:p>
            <a:pPr marL="0" indent="0" algn="r">
              <a:spcBef>
                <a:spcPts val="0"/>
              </a:spcBef>
              <a:buFont typeface="Arial" panose="020B0604020202020204" pitchFamily="34" charset="0"/>
              <a:buNone/>
            </a:pPr>
            <a:r>
              <a:rPr lang="de-DE" sz="900" b="1" dirty="0">
                <a:solidFill>
                  <a:schemeClr val="tx1"/>
                </a:solidFill>
                <a:latin typeface="Calibri" panose="020F0502020204030204" pitchFamily="34" charset="0"/>
                <a:ea typeface="Calibri" panose="020F0502020204030204" pitchFamily="34" charset="0"/>
              </a:rPr>
              <a:t>https://online.stanford.edu/courses/soe-ymls-machine-learning-specialization</a:t>
            </a:r>
            <a:endParaRPr lang="en-DE" sz="900" b="1" dirty="0">
              <a:solidFill>
                <a:schemeClr val="tx1"/>
              </a:solidFill>
              <a:latin typeface="Calibri" panose="020F0502020204030204" pitchFamily="34" charset="0"/>
              <a:ea typeface="Calibri" panose="020F0502020204030204" pitchFamily="34" charset="0"/>
            </a:endParaRPr>
          </a:p>
          <a:p>
            <a:pPr marL="0" indent="0" algn="r">
              <a:spcBef>
                <a:spcPts val="0"/>
              </a:spcBef>
              <a:buFont typeface="Arial" panose="020B0604020202020204" pitchFamily="34" charset="0"/>
              <a:buNone/>
            </a:pPr>
            <a:r>
              <a:rPr lang="de-DE" sz="900" b="1" dirty="0">
                <a:solidFill>
                  <a:schemeClr val="tx1"/>
                </a:solidFill>
                <a:latin typeface="Calibri" panose="020F0502020204030204" pitchFamily="34" charset="0"/>
                <a:ea typeface="Calibri" panose="020F0502020204030204" pitchFamily="34" charset="0"/>
              </a:rPr>
              <a:t>https://machinelearningmastery.com/tips-for-choosing-the-right-machine-learning-model-for-your-data</a:t>
            </a:r>
            <a:endParaRPr lang="en-DE" sz="900" b="1" dirty="0">
              <a:solidFill>
                <a:schemeClr val="tx1"/>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557462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625" y="311150"/>
            <a:ext cx="13200975" cy="876523"/>
          </a:xfrm>
        </p:spPr>
        <p:txBody>
          <a:bodyPr anchor="t">
            <a:normAutofit/>
          </a:bodyPr>
          <a:lstStyle/>
          <a:p>
            <a:r>
              <a:rPr lang="en-US" dirty="0"/>
              <a:t>Content</a:t>
            </a:r>
          </a:p>
        </p:txBody>
      </p:sp>
      <p:sp>
        <p:nvSpPr>
          <p:cNvPr id="23" name="Text Placeholder 3">
            <a:extLst>
              <a:ext uri="{FF2B5EF4-FFF2-40B4-BE49-F238E27FC236}">
                <a16:creationId xmlns:a16="http://schemas.microsoft.com/office/drawing/2014/main" id="{0635B3C5-E83C-42FF-A4E5-5DFFE56C687A}"/>
              </a:ext>
            </a:extLst>
          </p:cNvPr>
          <p:cNvSpPr>
            <a:spLocks noGrp="1"/>
          </p:cNvSpPr>
          <p:nvPr>
            <p:ph type="body" sz="quarter" idx="14"/>
          </p:nvPr>
        </p:nvSpPr>
        <p:spPr>
          <a:xfrm>
            <a:off x="655129" y="1255744"/>
            <a:ext cx="5440871" cy="5873926"/>
          </a:xfrm>
        </p:spPr>
        <p:txBody>
          <a:bodyPr/>
          <a:lstStyle/>
          <a:p>
            <a:pPr marL="0" marR="0" indent="0">
              <a:spcBef>
                <a:spcPts val="1200"/>
              </a:spcBef>
              <a:spcAft>
                <a:spcPts val="0"/>
              </a:spcAft>
              <a:buNone/>
            </a:pPr>
            <a:r>
              <a:rPr lang="en-DE" sz="1800" b="1" dirty="0">
                <a:latin typeface="+mn-lt"/>
                <a:ea typeface="Calibri" panose="020F0502020204030204" pitchFamily="34" charset="0"/>
              </a:rPr>
              <a:t>Introduction</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Quick overview of machine learning techniques</a:t>
            </a:r>
          </a:p>
          <a:p>
            <a:pPr marL="0" marR="0" indent="0">
              <a:spcBef>
                <a:spcPts val="1200"/>
              </a:spcBef>
              <a:spcAft>
                <a:spcPts val="0"/>
              </a:spcAft>
              <a:buNone/>
            </a:pPr>
            <a:r>
              <a:rPr lang="en-DE" sz="2400" b="1" dirty="0">
                <a:solidFill>
                  <a:schemeClr val="bg1">
                    <a:lumMod val="50000"/>
                  </a:schemeClr>
                </a:solidFill>
                <a:latin typeface="+mn-lt"/>
                <a:ea typeface="Calibri" panose="020F0502020204030204" pitchFamily="34" charset="0"/>
              </a:rPr>
              <a:t>Random Forest and its pro’s and con’s</a:t>
            </a:r>
          </a:p>
          <a:p>
            <a:pPr marL="0" marR="0" indent="0">
              <a:spcBef>
                <a:spcPts val="1200"/>
              </a:spcBef>
              <a:spcAft>
                <a:spcPts val="0"/>
              </a:spcAft>
              <a:buNone/>
            </a:pPr>
            <a:br>
              <a:rPr lang="en-DE" sz="1800" b="1" dirty="0">
                <a:latin typeface="+mn-lt"/>
                <a:ea typeface="Calibri" panose="020F0502020204030204" pitchFamily="34" charset="0"/>
              </a:rPr>
            </a:br>
            <a:r>
              <a:rPr lang="en-DE" sz="1800" b="1" dirty="0">
                <a:latin typeface="+mn-lt"/>
                <a:ea typeface="Calibri" panose="020F0502020204030204" pitchFamily="34" charset="0"/>
              </a:rPr>
              <a:t>Random Forest for streamflow prediction</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Data processing</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Application of the algorithm</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Performance assessment </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Input data importance and prediction</a:t>
            </a:r>
          </a:p>
          <a:p>
            <a:pPr marL="0" marR="0" indent="0">
              <a:spcBef>
                <a:spcPts val="1200"/>
              </a:spcBef>
              <a:spcAft>
                <a:spcPts val="0"/>
              </a:spcAft>
              <a:buNone/>
            </a:pPr>
            <a:br>
              <a:rPr lang="en-DE" sz="1800" b="1" dirty="0">
                <a:latin typeface="+mn-lt"/>
                <a:ea typeface="Calibri" panose="020F0502020204030204" pitchFamily="34" charset="0"/>
              </a:rPr>
            </a:br>
            <a:r>
              <a:rPr lang="en-DE" sz="1800" b="1" dirty="0">
                <a:latin typeface="+mn-lt"/>
                <a:ea typeface="Calibri" panose="020F0502020204030204" pitchFamily="34" charset="0"/>
              </a:rPr>
              <a:t>Wrapping up</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Lessons learned</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Code example</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Questions and Answers</a:t>
            </a:r>
            <a:endParaRPr lang="de-DE" sz="1800" dirty="0">
              <a:solidFill>
                <a:schemeClr val="bg1">
                  <a:lumMod val="50000"/>
                </a:schemeClr>
              </a:solidFill>
              <a:effectLst/>
              <a:latin typeface="+mn-lt"/>
              <a:ea typeface="Calibri" panose="020F0502020204030204" pitchFamily="34" charset="0"/>
            </a:endParaRPr>
          </a:p>
        </p:txBody>
      </p:sp>
      <p:pic>
        <p:nvPicPr>
          <p:cNvPr id="3" name="Picture 2">
            <a:extLst>
              <a:ext uri="{FF2B5EF4-FFF2-40B4-BE49-F238E27FC236}">
                <a16:creationId xmlns:a16="http://schemas.microsoft.com/office/drawing/2014/main" id="{AF817447-1929-0BB0-EBD6-7205F9CA8728}"/>
              </a:ext>
            </a:extLst>
          </p:cNvPr>
          <p:cNvPicPr>
            <a:picLocks noChangeAspect="1"/>
          </p:cNvPicPr>
          <p:nvPr/>
        </p:nvPicPr>
        <p:blipFill rotWithShape="1">
          <a:blip r:embed="rId3"/>
          <a:srcRect t="15309" r="27568"/>
          <a:stretch/>
        </p:blipFill>
        <p:spPr>
          <a:xfrm>
            <a:off x="6387548" y="1502738"/>
            <a:ext cx="6609894" cy="5133115"/>
          </a:xfrm>
          <a:prstGeom prst="rect">
            <a:avLst/>
          </a:prstGeom>
        </p:spPr>
      </p:pic>
      <p:sp>
        <p:nvSpPr>
          <p:cNvPr id="7" name="Text Placeholder 3">
            <a:extLst>
              <a:ext uri="{FF2B5EF4-FFF2-40B4-BE49-F238E27FC236}">
                <a16:creationId xmlns:a16="http://schemas.microsoft.com/office/drawing/2014/main" id="{19911855-6D0B-C768-5587-EA32A45F1329}"/>
              </a:ext>
            </a:extLst>
          </p:cNvPr>
          <p:cNvSpPr txBox="1">
            <a:spLocks/>
          </p:cNvSpPr>
          <p:nvPr/>
        </p:nvSpPr>
        <p:spPr>
          <a:xfrm>
            <a:off x="10846103" y="6429516"/>
            <a:ext cx="2197650" cy="366193"/>
          </a:xfrm>
          <a:prstGeom prst="rect">
            <a:avLst/>
          </a:prstGeom>
        </p:spPr>
        <p:txBody>
          <a:bodyPr vert="horz" lIns="91440" tIns="45720" rIns="91440" bIns="45720" rtlCol="0">
            <a:noAutofit/>
          </a:bodyPr>
          <a:lstStyle>
            <a:lvl1pPr marL="82868" marR="0" indent="-82868" algn="l" defTabSz="699779" rtl="0" eaLnBrk="1" fontAlgn="auto" latinLnBrk="0" hangingPunct="1">
              <a:lnSpc>
                <a:spcPct val="100000"/>
              </a:lnSpc>
              <a:spcBef>
                <a:spcPts val="659"/>
              </a:spcBef>
              <a:spcAft>
                <a:spcPts val="0"/>
              </a:spcAft>
              <a:buClrTx/>
              <a:buSzTx/>
              <a:buFont typeface="Arial" panose="020B0604020202020204" pitchFamily="34" charset="0"/>
              <a:buChar char=" "/>
              <a:tabLst>
                <a:tab pos="82868" algn="l"/>
              </a:tabLst>
              <a:defRPr lang="en-US" sz="2747" b="0" kern="1200" baseline="0" dirty="0" smtClean="0">
                <a:solidFill>
                  <a:srgbClr val="4C0049"/>
                </a:solidFill>
                <a:latin typeface="+mj-lt"/>
                <a:ea typeface="+mn-ea"/>
                <a:cs typeface="+mn-cs"/>
              </a:defRPr>
            </a:lvl1pPr>
            <a:lvl2pPr marL="477585"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948626" algn="l"/>
              </a:tabLst>
              <a:defRPr lang="en-US" sz="2747" kern="1200" baseline="0" dirty="0" smtClean="0">
                <a:solidFill>
                  <a:srgbClr val="777877"/>
                </a:solidFill>
                <a:latin typeface="+mn-lt"/>
                <a:ea typeface="+mn-ea"/>
                <a:cs typeface="+mn-cs"/>
              </a:defRPr>
            </a:lvl2pPr>
            <a:lvl3pPr marL="942083"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1576682" algn="l"/>
              </a:tabLst>
              <a:defRPr lang="en-US" sz="2747" kern="1200" dirty="0" smtClean="0">
                <a:solidFill>
                  <a:srgbClr val="777877"/>
                </a:solidFill>
                <a:latin typeface="+mn-lt"/>
                <a:ea typeface="+mn-ea"/>
                <a:cs typeface="+mn-cs"/>
              </a:defRPr>
            </a:lvl3pPr>
            <a:lvl4pPr marL="1570139" indent="-314028" algn="l" defTabSz="628056" rtl="0" eaLnBrk="1" latinLnBrk="0" hangingPunct="1">
              <a:spcBef>
                <a:spcPts val="659"/>
              </a:spcBef>
              <a:buFont typeface="Arial" panose="020B0604020202020204" pitchFamily="34" charset="0"/>
              <a:buChar char="̶"/>
              <a:defRPr lang="en-US" sz="2747" kern="1200" dirty="0" smtClean="0">
                <a:solidFill>
                  <a:srgbClr val="777877"/>
                </a:solidFill>
                <a:latin typeface="+mn-lt"/>
                <a:ea typeface="+mn-ea"/>
                <a:cs typeface="+mn-cs"/>
              </a:defRPr>
            </a:lvl4pPr>
            <a:lvl5pPr marL="2281063" indent="-396896" algn="l" defTabSz="628056" rtl="0" eaLnBrk="1" latinLnBrk="0" hangingPunct="1">
              <a:spcBef>
                <a:spcPts val="659"/>
              </a:spcBef>
              <a:buFont typeface="Arial" panose="020B0604020202020204" pitchFamily="34" charset="0"/>
              <a:buChar char="̶"/>
              <a:defRPr sz="2747" kern="1200">
                <a:solidFill>
                  <a:srgbClr val="777877"/>
                </a:solidFill>
                <a:latin typeface="+mn-lt"/>
                <a:ea typeface="+mn-ea"/>
                <a:cs typeface="+mn-cs"/>
              </a:defRPr>
            </a:lvl5pPr>
            <a:lvl6pPr marL="3454306" indent="-314028" algn="l" defTabSz="628056" rtl="0" eaLnBrk="1" latinLnBrk="0" hangingPunct="1">
              <a:spcBef>
                <a:spcPct val="20000"/>
              </a:spcBef>
              <a:buFont typeface="Arial"/>
              <a:buChar char="•"/>
              <a:defRPr sz="2747" kern="1200">
                <a:solidFill>
                  <a:schemeClr val="tx1"/>
                </a:solidFill>
                <a:latin typeface="+mn-lt"/>
                <a:ea typeface="+mn-ea"/>
                <a:cs typeface="+mn-cs"/>
              </a:defRPr>
            </a:lvl6pPr>
            <a:lvl7pPr marL="4082362" indent="-314028" algn="l" defTabSz="628056" rtl="0" eaLnBrk="1" latinLnBrk="0" hangingPunct="1">
              <a:spcBef>
                <a:spcPct val="20000"/>
              </a:spcBef>
              <a:buFont typeface="Arial"/>
              <a:buChar char="•"/>
              <a:defRPr sz="2747" kern="1200">
                <a:solidFill>
                  <a:schemeClr val="tx1"/>
                </a:solidFill>
                <a:latin typeface="+mn-lt"/>
                <a:ea typeface="+mn-ea"/>
                <a:cs typeface="+mn-cs"/>
              </a:defRPr>
            </a:lvl7pPr>
            <a:lvl8pPr marL="4710417" indent="-314028" algn="l" defTabSz="628056" rtl="0" eaLnBrk="1" latinLnBrk="0" hangingPunct="1">
              <a:spcBef>
                <a:spcPct val="20000"/>
              </a:spcBef>
              <a:buFont typeface="Arial"/>
              <a:buChar char="•"/>
              <a:defRPr sz="2747" kern="1200">
                <a:solidFill>
                  <a:schemeClr val="tx1"/>
                </a:solidFill>
                <a:latin typeface="+mn-lt"/>
                <a:ea typeface="+mn-ea"/>
                <a:cs typeface="+mn-cs"/>
              </a:defRPr>
            </a:lvl8pPr>
            <a:lvl9pPr marL="5338473" indent="-314028" algn="l" defTabSz="628056" rtl="0" eaLnBrk="1" latinLnBrk="0" hangingPunct="1">
              <a:spcBef>
                <a:spcPct val="20000"/>
              </a:spcBef>
              <a:buFont typeface="Arial"/>
              <a:buChar char="•"/>
              <a:defRPr sz="2747" kern="1200">
                <a:solidFill>
                  <a:schemeClr val="tx1"/>
                </a:solidFill>
                <a:latin typeface="+mn-lt"/>
                <a:ea typeface="+mn-ea"/>
                <a:cs typeface="+mn-cs"/>
              </a:defRPr>
            </a:lvl9pPr>
          </a:lstStyle>
          <a:p>
            <a:pPr marL="0" indent="0" algn="r">
              <a:spcBef>
                <a:spcPts val="1200"/>
              </a:spcBef>
              <a:buFont typeface="Arial" panose="020B0604020202020204" pitchFamily="34" charset="0"/>
              <a:buNone/>
            </a:pPr>
            <a:r>
              <a:rPr lang="en-DE" sz="900" b="1" dirty="0">
                <a:solidFill>
                  <a:schemeClr val="bg1"/>
                </a:solidFill>
                <a:latin typeface="Calibri" panose="020F0502020204030204" pitchFamily="34" charset="0"/>
                <a:ea typeface="Calibri" panose="020F0502020204030204" pitchFamily="34" charset="0"/>
              </a:rPr>
              <a:t>a “random” forest</a:t>
            </a:r>
            <a:endParaRPr lang="de-DE" sz="900" b="1" dirty="0">
              <a:solidFill>
                <a:schemeClr val="bg1"/>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422642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 Forest</a:t>
            </a:r>
            <a:r>
              <a:rPr lang="en-DE" dirty="0"/>
              <a:t> – Training Dataset</a:t>
            </a:r>
            <a:endParaRPr lang="en-US" dirty="0"/>
          </a:p>
        </p:txBody>
      </p:sp>
      <p:sp>
        <p:nvSpPr>
          <p:cNvPr id="48" name="Rectangle 47">
            <a:extLst>
              <a:ext uri="{FF2B5EF4-FFF2-40B4-BE49-F238E27FC236}">
                <a16:creationId xmlns:a16="http://schemas.microsoft.com/office/drawing/2014/main" id="{DD89D935-78D8-C2AF-98C5-3CC94566B9D5}"/>
              </a:ext>
            </a:extLst>
          </p:cNvPr>
          <p:cNvSpPr/>
          <p:nvPr/>
        </p:nvSpPr>
        <p:spPr>
          <a:xfrm>
            <a:off x="12266058" y="393534"/>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50000"/>
                    <a:lumOff val="50000"/>
                  </a:schemeClr>
                </a:solidFill>
              </a:rPr>
              <a:t>n=3000</a:t>
            </a:r>
          </a:p>
        </p:txBody>
      </p:sp>
      <p:sp>
        <p:nvSpPr>
          <p:cNvPr id="49" name="Oval 48">
            <a:extLst>
              <a:ext uri="{FF2B5EF4-FFF2-40B4-BE49-F238E27FC236}">
                <a16:creationId xmlns:a16="http://schemas.microsoft.com/office/drawing/2014/main" id="{1178D9A8-B1AE-D48D-436F-67A5BA533DDD}"/>
              </a:ext>
            </a:extLst>
          </p:cNvPr>
          <p:cNvSpPr/>
          <p:nvPr/>
        </p:nvSpPr>
        <p:spPr>
          <a:xfrm>
            <a:off x="12523652" y="793057"/>
            <a:ext cx="602633" cy="630172"/>
          </a:xfrm>
          <a:prstGeom prst="ellipse">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4" name="Text Placeholder 3">
            <a:extLst>
              <a:ext uri="{FF2B5EF4-FFF2-40B4-BE49-F238E27FC236}">
                <a16:creationId xmlns:a16="http://schemas.microsoft.com/office/drawing/2014/main" id="{D0FE0C52-8749-100E-8235-5343122EF8D5}"/>
              </a:ext>
            </a:extLst>
          </p:cNvPr>
          <p:cNvSpPr txBox="1">
            <a:spLocks/>
          </p:cNvSpPr>
          <p:nvPr/>
        </p:nvSpPr>
        <p:spPr>
          <a:xfrm>
            <a:off x="0" y="6770846"/>
            <a:ext cx="12750603" cy="630172"/>
          </a:xfrm>
          <a:prstGeom prst="rect">
            <a:avLst/>
          </a:prstGeom>
        </p:spPr>
        <p:txBody>
          <a:bodyPr vert="horz" lIns="91440" tIns="45720" rIns="91440" bIns="45720" rtlCol="0">
            <a:noAutofit/>
          </a:bodyPr>
          <a:lstStyle>
            <a:lvl1pPr marL="82868" marR="0" indent="-82868" algn="l" defTabSz="699779" rtl="0" eaLnBrk="1" fontAlgn="auto" latinLnBrk="0" hangingPunct="1">
              <a:lnSpc>
                <a:spcPct val="100000"/>
              </a:lnSpc>
              <a:spcBef>
                <a:spcPts val="659"/>
              </a:spcBef>
              <a:spcAft>
                <a:spcPts val="0"/>
              </a:spcAft>
              <a:buClrTx/>
              <a:buSzTx/>
              <a:buFont typeface="Arial" panose="020B0604020202020204" pitchFamily="34" charset="0"/>
              <a:buChar char=" "/>
              <a:tabLst>
                <a:tab pos="82868" algn="l"/>
              </a:tabLst>
              <a:defRPr lang="en-US" sz="2747" b="0" kern="1200" baseline="0" dirty="0" smtClean="0">
                <a:solidFill>
                  <a:srgbClr val="4C0049"/>
                </a:solidFill>
                <a:latin typeface="+mj-lt"/>
                <a:ea typeface="+mn-ea"/>
                <a:cs typeface="+mn-cs"/>
              </a:defRPr>
            </a:lvl1pPr>
            <a:lvl2pPr marL="477585"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948626" algn="l"/>
              </a:tabLst>
              <a:defRPr lang="en-US" sz="2747" kern="1200" baseline="0" dirty="0" smtClean="0">
                <a:solidFill>
                  <a:srgbClr val="777877"/>
                </a:solidFill>
                <a:latin typeface="+mn-lt"/>
                <a:ea typeface="+mn-ea"/>
                <a:cs typeface="+mn-cs"/>
              </a:defRPr>
            </a:lvl2pPr>
            <a:lvl3pPr marL="942083"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1576682" algn="l"/>
              </a:tabLst>
              <a:defRPr lang="en-US" sz="2747" kern="1200" dirty="0" smtClean="0">
                <a:solidFill>
                  <a:srgbClr val="777877"/>
                </a:solidFill>
                <a:latin typeface="+mn-lt"/>
                <a:ea typeface="+mn-ea"/>
                <a:cs typeface="+mn-cs"/>
              </a:defRPr>
            </a:lvl3pPr>
            <a:lvl4pPr marL="1570139" indent="-314028" algn="l" defTabSz="628056" rtl="0" eaLnBrk="1" latinLnBrk="0" hangingPunct="1">
              <a:spcBef>
                <a:spcPts val="659"/>
              </a:spcBef>
              <a:buFont typeface="Arial" panose="020B0604020202020204" pitchFamily="34" charset="0"/>
              <a:buChar char="̶"/>
              <a:defRPr lang="en-US" sz="2747" kern="1200" dirty="0" smtClean="0">
                <a:solidFill>
                  <a:srgbClr val="777877"/>
                </a:solidFill>
                <a:latin typeface="+mn-lt"/>
                <a:ea typeface="+mn-ea"/>
                <a:cs typeface="+mn-cs"/>
              </a:defRPr>
            </a:lvl4pPr>
            <a:lvl5pPr marL="2281063" indent="-396896" algn="l" defTabSz="628056" rtl="0" eaLnBrk="1" latinLnBrk="0" hangingPunct="1">
              <a:spcBef>
                <a:spcPts val="659"/>
              </a:spcBef>
              <a:buFont typeface="Arial" panose="020B0604020202020204" pitchFamily="34" charset="0"/>
              <a:buChar char="̶"/>
              <a:defRPr sz="2747" kern="1200">
                <a:solidFill>
                  <a:srgbClr val="777877"/>
                </a:solidFill>
                <a:latin typeface="+mn-lt"/>
                <a:ea typeface="+mn-ea"/>
                <a:cs typeface="+mn-cs"/>
              </a:defRPr>
            </a:lvl5pPr>
            <a:lvl6pPr marL="3454306" indent="-314028" algn="l" defTabSz="628056" rtl="0" eaLnBrk="1" latinLnBrk="0" hangingPunct="1">
              <a:spcBef>
                <a:spcPct val="20000"/>
              </a:spcBef>
              <a:buFont typeface="Arial"/>
              <a:buChar char="•"/>
              <a:defRPr sz="2747" kern="1200">
                <a:solidFill>
                  <a:schemeClr val="tx1"/>
                </a:solidFill>
                <a:latin typeface="+mn-lt"/>
                <a:ea typeface="+mn-ea"/>
                <a:cs typeface="+mn-cs"/>
              </a:defRPr>
            </a:lvl6pPr>
            <a:lvl7pPr marL="4082362" indent="-314028" algn="l" defTabSz="628056" rtl="0" eaLnBrk="1" latinLnBrk="0" hangingPunct="1">
              <a:spcBef>
                <a:spcPct val="20000"/>
              </a:spcBef>
              <a:buFont typeface="Arial"/>
              <a:buChar char="•"/>
              <a:defRPr sz="2747" kern="1200">
                <a:solidFill>
                  <a:schemeClr val="tx1"/>
                </a:solidFill>
                <a:latin typeface="+mn-lt"/>
                <a:ea typeface="+mn-ea"/>
                <a:cs typeface="+mn-cs"/>
              </a:defRPr>
            </a:lvl7pPr>
            <a:lvl8pPr marL="4710417" indent="-314028" algn="l" defTabSz="628056" rtl="0" eaLnBrk="1" latinLnBrk="0" hangingPunct="1">
              <a:spcBef>
                <a:spcPct val="20000"/>
              </a:spcBef>
              <a:buFont typeface="Arial"/>
              <a:buChar char="•"/>
              <a:defRPr sz="2747" kern="1200">
                <a:solidFill>
                  <a:schemeClr val="tx1"/>
                </a:solidFill>
                <a:latin typeface="+mn-lt"/>
                <a:ea typeface="+mn-ea"/>
                <a:cs typeface="+mn-cs"/>
              </a:defRPr>
            </a:lvl8pPr>
            <a:lvl9pPr marL="5338473" indent="-314028" algn="l" defTabSz="628056" rtl="0" eaLnBrk="1" latinLnBrk="0" hangingPunct="1">
              <a:spcBef>
                <a:spcPct val="20000"/>
              </a:spcBef>
              <a:buFont typeface="Arial"/>
              <a:buChar char="•"/>
              <a:defRPr sz="2747" kern="1200">
                <a:solidFill>
                  <a:schemeClr val="tx1"/>
                </a:solidFill>
                <a:latin typeface="+mn-lt"/>
                <a:ea typeface="+mn-ea"/>
                <a:cs typeface="+mn-cs"/>
              </a:defRPr>
            </a:lvl9pPr>
          </a:lstStyle>
          <a:p>
            <a:pPr marL="0" indent="0">
              <a:spcBef>
                <a:spcPts val="0"/>
              </a:spcBef>
              <a:buFont typeface="Arial" panose="020B0604020202020204" pitchFamily="34" charset="0"/>
              <a:buNone/>
            </a:pPr>
            <a:r>
              <a:rPr lang="de-DE" sz="900" b="1" dirty="0" err="1">
                <a:solidFill>
                  <a:schemeClr val="tx1"/>
                </a:solidFill>
                <a:latin typeface="Calibri" panose="020F0502020204030204" pitchFamily="34" charset="0"/>
                <a:ea typeface="Calibri" panose="020F0502020204030204" pitchFamily="34" charset="0"/>
              </a:rPr>
              <a:t>Breiman</a:t>
            </a:r>
            <a:r>
              <a:rPr lang="de-DE" sz="900" b="1" dirty="0">
                <a:solidFill>
                  <a:schemeClr val="tx1"/>
                </a:solidFill>
                <a:latin typeface="Calibri" panose="020F0502020204030204" pitchFamily="34" charset="0"/>
                <a:ea typeface="Calibri" panose="020F0502020204030204" pitchFamily="34" charset="0"/>
              </a:rPr>
              <a:t> L, Friedman J, </a:t>
            </a:r>
            <a:r>
              <a:rPr lang="de-DE" sz="900" b="1" dirty="0" err="1">
                <a:solidFill>
                  <a:schemeClr val="tx1"/>
                </a:solidFill>
                <a:latin typeface="Calibri" panose="020F0502020204030204" pitchFamily="34" charset="0"/>
                <a:ea typeface="Calibri" panose="020F0502020204030204" pitchFamily="34" charset="0"/>
              </a:rPr>
              <a:t>Olshen</a:t>
            </a:r>
            <a:r>
              <a:rPr lang="de-DE" sz="900" b="1" dirty="0">
                <a:solidFill>
                  <a:schemeClr val="tx1"/>
                </a:solidFill>
                <a:latin typeface="Calibri" panose="020F0502020204030204" pitchFamily="34" charset="0"/>
                <a:ea typeface="Calibri" panose="020F0502020204030204" pitchFamily="34" charset="0"/>
              </a:rPr>
              <a:t> RA, Stone CJ. (1984) Classification and Regression </a:t>
            </a:r>
            <a:r>
              <a:rPr lang="de-DE" sz="900" b="1" dirty="0" err="1">
                <a:solidFill>
                  <a:schemeClr val="tx1"/>
                </a:solidFill>
                <a:latin typeface="Calibri" panose="020F0502020204030204" pitchFamily="34" charset="0"/>
                <a:ea typeface="Calibri" panose="020F0502020204030204" pitchFamily="34" charset="0"/>
              </a:rPr>
              <a:t>Trees</a:t>
            </a:r>
            <a:r>
              <a:rPr lang="de-DE" sz="900" b="1" dirty="0">
                <a:solidFill>
                  <a:schemeClr val="tx1"/>
                </a:solidFill>
                <a:latin typeface="Calibri" panose="020F0502020204030204" pitchFamily="34" charset="0"/>
                <a:ea typeface="Calibri" panose="020F0502020204030204" pitchFamily="34" charset="0"/>
              </a:rPr>
              <a:t> (1st </a:t>
            </a:r>
            <a:r>
              <a:rPr lang="de-DE" sz="900" b="1" dirty="0" err="1">
                <a:solidFill>
                  <a:schemeClr val="tx1"/>
                </a:solidFill>
                <a:latin typeface="Calibri" panose="020F0502020204030204" pitchFamily="34" charset="0"/>
                <a:ea typeface="Calibri" panose="020F0502020204030204" pitchFamily="34" charset="0"/>
              </a:rPr>
              <a:t>ed</a:t>
            </a:r>
            <a:r>
              <a:rPr lang="de-DE" sz="900" b="1" dirty="0">
                <a:solidFill>
                  <a:schemeClr val="tx1"/>
                </a:solidFill>
                <a:latin typeface="Calibri" panose="020F0502020204030204" pitchFamily="34" charset="0"/>
                <a:ea typeface="Calibri" panose="020F0502020204030204" pitchFamily="34" charset="0"/>
              </a:rPr>
              <a:t>.). Chapman and Hall/CRC. https://doi.org/10.1201/9781315139470</a:t>
            </a:r>
          </a:p>
          <a:p>
            <a:pPr marL="0" indent="0">
              <a:spcBef>
                <a:spcPts val="0"/>
              </a:spcBef>
              <a:buFont typeface="Arial" panose="020B0604020202020204" pitchFamily="34" charset="0"/>
              <a:buNone/>
            </a:pPr>
            <a:r>
              <a:rPr lang="de-DE" sz="900" b="1" dirty="0" err="1">
                <a:solidFill>
                  <a:schemeClr val="tx1"/>
                </a:solidFill>
                <a:latin typeface="Calibri" panose="020F0502020204030204" pitchFamily="34" charset="0"/>
                <a:ea typeface="Calibri" panose="020F0502020204030204" pitchFamily="34" charset="0"/>
              </a:rPr>
              <a:t>Breiman</a:t>
            </a:r>
            <a:r>
              <a:rPr lang="de-DE" sz="900" b="1" dirty="0">
                <a:solidFill>
                  <a:schemeClr val="tx1"/>
                </a:solidFill>
                <a:latin typeface="Calibri" panose="020F0502020204030204" pitchFamily="34" charset="0"/>
                <a:ea typeface="Calibri" panose="020F0502020204030204" pitchFamily="34" charset="0"/>
              </a:rPr>
              <a:t> L. (1996). </a:t>
            </a:r>
            <a:r>
              <a:rPr lang="de-DE" sz="900" b="1" dirty="0" err="1">
                <a:solidFill>
                  <a:schemeClr val="tx1"/>
                </a:solidFill>
                <a:latin typeface="Calibri" panose="020F0502020204030204" pitchFamily="34" charset="0"/>
                <a:ea typeface="Calibri" panose="020F0502020204030204" pitchFamily="34" charset="0"/>
              </a:rPr>
              <a:t>Bagging</a:t>
            </a:r>
            <a:r>
              <a:rPr lang="de-DE" sz="900" b="1" dirty="0">
                <a:solidFill>
                  <a:schemeClr val="tx1"/>
                </a:solidFill>
                <a:latin typeface="Calibri" panose="020F0502020204030204" pitchFamily="34" charset="0"/>
                <a:ea typeface="Calibri" panose="020F0502020204030204" pitchFamily="34" charset="0"/>
              </a:rPr>
              <a:t> </a:t>
            </a:r>
            <a:r>
              <a:rPr lang="de-DE" sz="900" b="1" dirty="0" err="1">
                <a:solidFill>
                  <a:schemeClr val="tx1"/>
                </a:solidFill>
                <a:latin typeface="Calibri" panose="020F0502020204030204" pitchFamily="34" charset="0"/>
                <a:ea typeface="Calibri" panose="020F0502020204030204" pitchFamily="34" charset="0"/>
              </a:rPr>
              <a:t>Predictors</a:t>
            </a:r>
            <a:r>
              <a:rPr lang="de-DE" sz="900" b="1" dirty="0">
                <a:solidFill>
                  <a:schemeClr val="tx1"/>
                </a:solidFill>
                <a:latin typeface="Calibri" panose="020F0502020204030204" pitchFamily="34" charset="0"/>
                <a:ea typeface="Calibri" panose="020F0502020204030204" pitchFamily="34" charset="0"/>
              </a:rPr>
              <a:t>. </a:t>
            </a:r>
            <a:r>
              <a:rPr lang="de-DE" sz="900" b="1" dirty="0" err="1">
                <a:solidFill>
                  <a:schemeClr val="tx1"/>
                </a:solidFill>
                <a:latin typeface="Calibri" panose="020F0502020204030204" pitchFamily="34" charset="0"/>
                <a:ea typeface="Calibri" panose="020F0502020204030204" pitchFamily="34" charset="0"/>
              </a:rPr>
              <a:t>Machine</a:t>
            </a:r>
            <a:r>
              <a:rPr lang="de-DE" sz="900" b="1" dirty="0">
                <a:solidFill>
                  <a:schemeClr val="tx1"/>
                </a:solidFill>
                <a:latin typeface="Calibri" panose="020F0502020204030204" pitchFamily="34" charset="0"/>
                <a:ea typeface="Calibri" panose="020F0502020204030204" pitchFamily="34" charset="0"/>
              </a:rPr>
              <a:t> Learning, 24(2), 123-140. https://doi.org/10.1023/A:1018054314350</a:t>
            </a:r>
          </a:p>
          <a:p>
            <a:pPr marL="0" indent="0">
              <a:spcBef>
                <a:spcPts val="0"/>
              </a:spcBef>
              <a:buFont typeface="Arial" panose="020B0604020202020204" pitchFamily="34" charset="0"/>
              <a:buNone/>
            </a:pPr>
            <a:r>
              <a:rPr lang="de-DE" sz="900" b="1" dirty="0" err="1">
                <a:solidFill>
                  <a:schemeClr val="tx1"/>
                </a:solidFill>
                <a:latin typeface="Calibri" panose="020F0502020204030204" pitchFamily="34" charset="0"/>
                <a:ea typeface="Calibri" panose="020F0502020204030204" pitchFamily="34" charset="0"/>
              </a:rPr>
              <a:t>Breiman</a:t>
            </a:r>
            <a:r>
              <a:rPr lang="de-DE" sz="900" b="1" dirty="0">
                <a:solidFill>
                  <a:schemeClr val="tx1"/>
                </a:solidFill>
                <a:latin typeface="Calibri" panose="020F0502020204030204" pitchFamily="34" charset="0"/>
                <a:ea typeface="Calibri" panose="020F0502020204030204" pitchFamily="34" charset="0"/>
              </a:rPr>
              <a:t> L. (2001). Random Forests. </a:t>
            </a:r>
            <a:r>
              <a:rPr lang="de-DE" sz="900" b="1" dirty="0" err="1">
                <a:solidFill>
                  <a:schemeClr val="tx1"/>
                </a:solidFill>
                <a:latin typeface="Calibri" panose="020F0502020204030204" pitchFamily="34" charset="0"/>
                <a:ea typeface="Calibri" panose="020F0502020204030204" pitchFamily="34" charset="0"/>
              </a:rPr>
              <a:t>Machine</a:t>
            </a:r>
            <a:r>
              <a:rPr lang="de-DE" sz="900" b="1" dirty="0">
                <a:solidFill>
                  <a:schemeClr val="tx1"/>
                </a:solidFill>
                <a:latin typeface="Calibri" panose="020F0502020204030204" pitchFamily="34" charset="0"/>
                <a:ea typeface="Calibri" panose="020F0502020204030204" pitchFamily="34" charset="0"/>
              </a:rPr>
              <a:t> Learning, 45, 5–32</a:t>
            </a:r>
            <a:r>
              <a:rPr lang="en-DE" sz="900" b="1" dirty="0">
                <a:solidFill>
                  <a:schemeClr val="tx1"/>
                </a:solidFill>
                <a:latin typeface="Calibri" panose="020F0502020204030204" pitchFamily="34" charset="0"/>
                <a:ea typeface="Calibri" panose="020F0502020204030204" pitchFamily="34" charset="0"/>
              </a:rPr>
              <a:t>. </a:t>
            </a:r>
            <a:r>
              <a:rPr lang="de-DE" sz="900" b="1" dirty="0">
                <a:solidFill>
                  <a:schemeClr val="tx1"/>
                </a:solidFill>
                <a:latin typeface="Calibri" panose="020F0502020204030204" pitchFamily="34" charset="0"/>
                <a:ea typeface="Calibri" panose="020F0502020204030204" pitchFamily="34" charset="0"/>
              </a:rPr>
              <a:t>https://doi.org/10.1023/A:1010933404324.</a:t>
            </a:r>
          </a:p>
          <a:p>
            <a:pPr marL="0" indent="0">
              <a:spcBef>
                <a:spcPts val="0"/>
              </a:spcBef>
              <a:buFont typeface="Arial" panose="020B0604020202020204" pitchFamily="34" charset="0"/>
              <a:buNone/>
            </a:pPr>
            <a:r>
              <a:rPr lang="de-DE" sz="900" b="1" dirty="0">
                <a:solidFill>
                  <a:schemeClr val="tx1"/>
                </a:solidFill>
                <a:latin typeface="Calibri" panose="020F0502020204030204" pitchFamily="34" charset="0"/>
                <a:ea typeface="Calibri" panose="020F0502020204030204" pitchFamily="34" charset="0"/>
              </a:rPr>
              <a:t>Strobl C, </a:t>
            </a:r>
            <a:r>
              <a:rPr lang="de-DE" sz="900" b="1" dirty="0" err="1">
                <a:solidFill>
                  <a:schemeClr val="tx1"/>
                </a:solidFill>
                <a:latin typeface="Calibri" panose="020F0502020204030204" pitchFamily="34" charset="0"/>
                <a:ea typeface="Calibri" panose="020F0502020204030204" pitchFamily="34" charset="0"/>
              </a:rPr>
              <a:t>Boulesteix</a:t>
            </a:r>
            <a:r>
              <a:rPr lang="de-DE" sz="900" b="1" dirty="0">
                <a:solidFill>
                  <a:schemeClr val="tx1"/>
                </a:solidFill>
                <a:latin typeface="Calibri" panose="020F0502020204030204" pitchFamily="34" charset="0"/>
                <a:ea typeface="Calibri" panose="020F0502020204030204" pitchFamily="34" charset="0"/>
              </a:rPr>
              <a:t> A-L, Kneib T, Augustin T, </a:t>
            </a:r>
            <a:r>
              <a:rPr lang="de-DE" sz="900" b="1" dirty="0" err="1">
                <a:solidFill>
                  <a:schemeClr val="tx1"/>
                </a:solidFill>
                <a:latin typeface="Calibri" panose="020F0502020204030204" pitchFamily="34" charset="0"/>
                <a:ea typeface="Calibri" panose="020F0502020204030204" pitchFamily="34" charset="0"/>
              </a:rPr>
              <a:t>Zeileis</a:t>
            </a:r>
            <a:r>
              <a:rPr lang="de-DE" sz="900" b="1" dirty="0">
                <a:solidFill>
                  <a:schemeClr val="tx1"/>
                </a:solidFill>
                <a:latin typeface="Calibri" panose="020F0502020204030204" pitchFamily="34" charset="0"/>
                <a:ea typeface="Calibri" panose="020F0502020204030204" pitchFamily="34" charset="0"/>
              </a:rPr>
              <a:t> A. (2008) </a:t>
            </a:r>
            <a:r>
              <a:rPr lang="de-DE" sz="900" b="1" dirty="0" err="1">
                <a:solidFill>
                  <a:schemeClr val="tx1"/>
                </a:solidFill>
                <a:latin typeface="Calibri" panose="020F0502020204030204" pitchFamily="34" charset="0"/>
                <a:ea typeface="Calibri" panose="020F0502020204030204" pitchFamily="34" charset="0"/>
              </a:rPr>
              <a:t>Conditional</a:t>
            </a:r>
            <a:r>
              <a:rPr lang="de-DE" sz="900" b="1" dirty="0">
                <a:solidFill>
                  <a:schemeClr val="tx1"/>
                </a:solidFill>
                <a:latin typeface="Calibri" panose="020F0502020204030204" pitchFamily="34" charset="0"/>
                <a:ea typeface="Calibri" panose="020F0502020204030204" pitchFamily="34" charset="0"/>
              </a:rPr>
              <a:t> variable </a:t>
            </a:r>
            <a:r>
              <a:rPr lang="de-DE" sz="900" b="1" dirty="0" err="1">
                <a:solidFill>
                  <a:schemeClr val="tx1"/>
                </a:solidFill>
                <a:latin typeface="Calibri" panose="020F0502020204030204" pitchFamily="34" charset="0"/>
                <a:ea typeface="Calibri" panose="020F0502020204030204" pitchFamily="34" charset="0"/>
              </a:rPr>
              <a:t>importance</a:t>
            </a:r>
            <a:r>
              <a:rPr lang="de-DE" sz="900" b="1" dirty="0">
                <a:solidFill>
                  <a:schemeClr val="tx1"/>
                </a:solidFill>
                <a:latin typeface="Calibri" panose="020F0502020204030204" pitchFamily="34" charset="0"/>
                <a:ea typeface="Calibri" panose="020F0502020204030204" pitchFamily="34" charset="0"/>
              </a:rPr>
              <a:t> </a:t>
            </a:r>
            <a:r>
              <a:rPr lang="de-DE" sz="900" b="1" dirty="0" err="1">
                <a:solidFill>
                  <a:schemeClr val="tx1"/>
                </a:solidFill>
                <a:latin typeface="Calibri" panose="020F0502020204030204" pitchFamily="34" charset="0"/>
                <a:ea typeface="Calibri" panose="020F0502020204030204" pitchFamily="34" charset="0"/>
              </a:rPr>
              <a:t>for</a:t>
            </a:r>
            <a:r>
              <a:rPr lang="de-DE" sz="900" b="1" dirty="0">
                <a:solidFill>
                  <a:schemeClr val="tx1"/>
                </a:solidFill>
                <a:latin typeface="Calibri" panose="020F0502020204030204" pitchFamily="34" charset="0"/>
                <a:ea typeface="Calibri" panose="020F0502020204030204" pitchFamily="34" charset="0"/>
              </a:rPr>
              <a:t> </a:t>
            </a:r>
            <a:r>
              <a:rPr lang="de-DE" sz="900" b="1" dirty="0" err="1">
                <a:solidFill>
                  <a:schemeClr val="tx1"/>
                </a:solidFill>
                <a:latin typeface="Calibri" panose="020F0502020204030204" pitchFamily="34" charset="0"/>
                <a:ea typeface="Calibri" panose="020F0502020204030204" pitchFamily="34" charset="0"/>
              </a:rPr>
              <a:t>random</a:t>
            </a:r>
            <a:r>
              <a:rPr lang="de-DE" sz="900" b="1" dirty="0">
                <a:solidFill>
                  <a:schemeClr val="tx1"/>
                </a:solidFill>
                <a:latin typeface="Calibri" panose="020F0502020204030204" pitchFamily="34" charset="0"/>
                <a:ea typeface="Calibri" panose="020F0502020204030204" pitchFamily="34" charset="0"/>
              </a:rPr>
              <a:t> </a:t>
            </a:r>
            <a:r>
              <a:rPr lang="de-DE" sz="900" b="1" dirty="0" err="1">
                <a:solidFill>
                  <a:schemeClr val="tx1"/>
                </a:solidFill>
                <a:latin typeface="Calibri" panose="020F0502020204030204" pitchFamily="34" charset="0"/>
                <a:ea typeface="Calibri" panose="020F0502020204030204" pitchFamily="34" charset="0"/>
              </a:rPr>
              <a:t>forests</a:t>
            </a:r>
            <a:r>
              <a:rPr lang="de-DE" sz="900" b="1" dirty="0">
                <a:solidFill>
                  <a:schemeClr val="tx1"/>
                </a:solidFill>
                <a:latin typeface="Calibri" panose="020F0502020204030204" pitchFamily="34" charset="0"/>
                <a:ea typeface="Calibri" panose="020F0502020204030204" pitchFamily="34" charset="0"/>
              </a:rPr>
              <a:t>. BMC </a:t>
            </a:r>
            <a:r>
              <a:rPr lang="de-DE" sz="900" b="1" dirty="0" err="1">
                <a:solidFill>
                  <a:schemeClr val="tx1"/>
                </a:solidFill>
                <a:latin typeface="Calibri" panose="020F0502020204030204" pitchFamily="34" charset="0"/>
                <a:ea typeface="Calibri" panose="020F0502020204030204" pitchFamily="34" charset="0"/>
              </a:rPr>
              <a:t>Bioinformatics</a:t>
            </a:r>
            <a:r>
              <a:rPr lang="de-DE" sz="900" b="1" dirty="0">
                <a:solidFill>
                  <a:schemeClr val="tx1"/>
                </a:solidFill>
                <a:latin typeface="Calibri" panose="020F0502020204030204" pitchFamily="34" charset="0"/>
                <a:ea typeface="Calibri" panose="020F0502020204030204" pitchFamily="34" charset="0"/>
              </a:rPr>
              <a:t> 9(1) 307. https://doi.org/10.1186/1471-2105-9-307</a:t>
            </a:r>
          </a:p>
        </p:txBody>
      </p:sp>
      <p:graphicFrame>
        <p:nvGraphicFramePr>
          <p:cNvPr id="12" name="Table 11">
            <a:extLst>
              <a:ext uri="{FF2B5EF4-FFF2-40B4-BE49-F238E27FC236}">
                <a16:creationId xmlns:a16="http://schemas.microsoft.com/office/drawing/2014/main" id="{B495BD62-4815-2743-67F7-07257AE892B7}"/>
              </a:ext>
            </a:extLst>
          </p:cNvPr>
          <p:cNvGraphicFramePr>
            <a:graphicFrameLocks noGrp="1"/>
          </p:cNvGraphicFramePr>
          <p:nvPr>
            <p:extLst>
              <p:ext uri="{D42A27DB-BD31-4B8C-83A1-F6EECF244321}">
                <p14:modId xmlns:p14="http://schemas.microsoft.com/office/powerpoint/2010/main" val="2362395786"/>
              </p:ext>
            </p:extLst>
          </p:nvPr>
        </p:nvGraphicFramePr>
        <p:xfrm>
          <a:off x="9409315" y="480831"/>
          <a:ext cx="2817258" cy="1097280"/>
        </p:xfrm>
        <a:graphic>
          <a:graphicData uri="http://schemas.openxmlformats.org/drawingml/2006/table">
            <a:tbl>
              <a:tblPr firstRow="1" bandRow="1">
                <a:tableStyleId>{5C22544A-7EE6-4342-B048-85BDC9FD1C3A}</a:tableStyleId>
              </a:tblPr>
              <a:tblGrid>
                <a:gridCol w="939086">
                  <a:extLst>
                    <a:ext uri="{9D8B030D-6E8A-4147-A177-3AD203B41FA5}">
                      <a16:colId xmlns:a16="http://schemas.microsoft.com/office/drawing/2014/main" val="3184071079"/>
                    </a:ext>
                  </a:extLst>
                </a:gridCol>
                <a:gridCol w="939086">
                  <a:extLst>
                    <a:ext uri="{9D8B030D-6E8A-4147-A177-3AD203B41FA5}">
                      <a16:colId xmlns:a16="http://schemas.microsoft.com/office/drawing/2014/main" val="2388154788"/>
                    </a:ext>
                  </a:extLst>
                </a:gridCol>
                <a:gridCol w="939086">
                  <a:extLst>
                    <a:ext uri="{9D8B030D-6E8A-4147-A177-3AD203B41FA5}">
                      <a16:colId xmlns:a16="http://schemas.microsoft.com/office/drawing/2014/main" val="1369742022"/>
                    </a:ext>
                  </a:extLst>
                </a:gridCol>
              </a:tblGrid>
              <a:tr h="245687">
                <a:tc>
                  <a:txBody>
                    <a:bodyPr/>
                    <a:lstStyle/>
                    <a:p>
                      <a:r>
                        <a:rPr lang="en-DE" sz="1200" dirty="0"/>
                        <a:t>TV (</a:t>
                      </a:r>
                      <a:r>
                        <a:rPr lang="en-DE" sz="1200" dirty="0" err="1"/>
                        <a:t>Qav</a:t>
                      </a:r>
                      <a:r>
                        <a:rPr lang="en-DE" sz="1200" dirty="0"/>
                        <a:t>)</a:t>
                      </a:r>
                      <a:endParaRPr lang="de-DE" sz="1200" dirty="0"/>
                    </a:p>
                  </a:txBody>
                  <a:tcPr/>
                </a:tc>
                <a:tc>
                  <a:txBody>
                    <a:bodyPr/>
                    <a:lstStyle/>
                    <a:p>
                      <a:r>
                        <a:rPr lang="en-DE" sz="1200" dirty="0"/>
                        <a:t>EV1 (PCP)</a:t>
                      </a:r>
                      <a:endParaRPr lang="de-DE" sz="1200" dirty="0"/>
                    </a:p>
                  </a:txBody>
                  <a:tcPr/>
                </a:tc>
                <a:tc>
                  <a:txBody>
                    <a:bodyPr/>
                    <a:lstStyle/>
                    <a:p>
                      <a:r>
                        <a:rPr lang="en-DE" sz="1200" dirty="0"/>
                        <a:t>EV2 (TMP)</a:t>
                      </a:r>
                      <a:endParaRPr lang="de-DE" sz="1200" dirty="0"/>
                    </a:p>
                  </a:txBody>
                  <a:tcPr/>
                </a:tc>
                <a:extLst>
                  <a:ext uri="{0D108BD9-81ED-4DB2-BD59-A6C34878D82A}">
                    <a16:rowId xmlns:a16="http://schemas.microsoft.com/office/drawing/2014/main" val="1853919743"/>
                  </a:ext>
                </a:extLst>
              </a:tr>
              <a:tr h="245687">
                <a:tc>
                  <a:txBody>
                    <a:bodyPr/>
                    <a:lstStyle/>
                    <a:p>
                      <a:r>
                        <a:rPr lang="en-DE" sz="1200" dirty="0"/>
                        <a:t>4.3</a:t>
                      </a:r>
                      <a:endParaRPr lang="de-DE" sz="1200" dirty="0"/>
                    </a:p>
                  </a:txBody>
                  <a:tcPr/>
                </a:tc>
                <a:tc>
                  <a:txBody>
                    <a:bodyPr/>
                    <a:lstStyle/>
                    <a:p>
                      <a:r>
                        <a:rPr lang="en-DE" sz="1200" dirty="0"/>
                        <a:t>630</a:t>
                      </a:r>
                      <a:endParaRPr lang="de-DE" sz="1200" dirty="0"/>
                    </a:p>
                  </a:txBody>
                  <a:tcPr/>
                </a:tc>
                <a:tc>
                  <a:txBody>
                    <a:bodyPr/>
                    <a:lstStyle/>
                    <a:p>
                      <a:r>
                        <a:rPr lang="en-DE" sz="1200" dirty="0"/>
                        <a:t>8.5</a:t>
                      </a:r>
                      <a:endParaRPr lang="de-DE" sz="1200" dirty="0"/>
                    </a:p>
                  </a:txBody>
                  <a:tcPr/>
                </a:tc>
                <a:extLst>
                  <a:ext uri="{0D108BD9-81ED-4DB2-BD59-A6C34878D82A}">
                    <a16:rowId xmlns:a16="http://schemas.microsoft.com/office/drawing/2014/main" val="1543773999"/>
                  </a:ext>
                </a:extLst>
              </a:tr>
              <a:tr h="245687">
                <a:tc>
                  <a:txBody>
                    <a:bodyPr/>
                    <a:lstStyle/>
                    <a:p>
                      <a:r>
                        <a:rPr lang="en-DE" sz="1200" dirty="0"/>
                        <a:t>...</a:t>
                      </a:r>
                      <a:endParaRPr lang="de-DE" sz="1200" dirty="0"/>
                    </a:p>
                  </a:txBody>
                  <a:tcPr/>
                </a:tc>
                <a:tc>
                  <a:txBody>
                    <a:bodyPr/>
                    <a:lstStyle/>
                    <a:p>
                      <a:r>
                        <a:rPr lang="en-DE" sz="1200" dirty="0"/>
                        <a:t>...</a:t>
                      </a:r>
                    </a:p>
                  </a:txBody>
                  <a:tcPr/>
                </a:tc>
                <a:tc>
                  <a:txBody>
                    <a:bodyPr/>
                    <a:lstStyle/>
                    <a:p>
                      <a:r>
                        <a:rPr lang="en-DE" sz="1200" dirty="0"/>
                        <a:t>...</a:t>
                      </a:r>
                      <a:endParaRPr lang="de-DE" sz="1200" dirty="0"/>
                    </a:p>
                  </a:txBody>
                  <a:tcPr/>
                </a:tc>
                <a:extLst>
                  <a:ext uri="{0D108BD9-81ED-4DB2-BD59-A6C34878D82A}">
                    <a16:rowId xmlns:a16="http://schemas.microsoft.com/office/drawing/2014/main" val="3302607626"/>
                  </a:ext>
                </a:extLst>
              </a:tr>
              <a:tr h="245687">
                <a:tc>
                  <a:txBody>
                    <a:bodyPr/>
                    <a:lstStyle/>
                    <a:p>
                      <a:r>
                        <a:rPr lang="en-DE" sz="1200" dirty="0"/>
                        <a:t>1.8</a:t>
                      </a:r>
                      <a:endParaRPr lang="de-DE" sz="1200" dirty="0"/>
                    </a:p>
                  </a:txBody>
                  <a:tcPr/>
                </a:tc>
                <a:tc>
                  <a:txBody>
                    <a:bodyPr/>
                    <a:lstStyle/>
                    <a:p>
                      <a:r>
                        <a:rPr lang="en-DE" sz="1200" dirty="0"/>
                        <a:t>480</a:t>
                      </a:r>
                      <a:endParaRPr lang="de-DE" sz="1200" dirty="0"/>
                    </a:p>
                  </a:txBody>
                  <a:tcPr/>
                </a:tc>
                <a:tc>
                  <a:txBody>
                    <a:bodyPr/>
                    <a:lstStyle/>
                    <a:p>
                      <a:r>
                        <a:rPr lang="en-DE" sz="1200" dirty="0"/>
                        <a:t>12.3</a:t>
                      </a:r>
                      <a:endParaRPr lang="de-DE" sz="1200" dirty="0"/>
                    </a:p>
                  </a:txBody>
                  <a:tcPr/>
                </a:tc>
                <a:extLst>
                  <a:ext uri="{0D108BD9-81ED-4DB2-BD59-A6C34878D82A}">
                    <a16:rowId xmlns:a16="http://schemas.microsoft.com/office/drawing/2014/main" val="934738666"/>
                  </a:ext>
                </a:extLst>
              </a:tr>
            </a:tbl>
          </a:graphicData>
        </a:graphic>
      </p:graphicFrame>
      <p:sp>
        <p:nvSpPr>
          <p:cNvPr id="3" name="TextBox 2">
            <a:extLst>
              <a:ext uri="{FF2B5EF4-FFF2-40B4-BE49-F238E27FC236}">
                <a16:creationId xmlns:a16="http://schemas.microsoft.com/office/drawing/2014/main" id="{74FC47A7-B5CF-1569-8E69-99CB5611BC3F}"/>
              </a:ext>
            </a:extLst>
          </p:cNvPr>
          <p:cNvSpPr txBox="1"/>
          <p:nvPr/>
        </p:nvSpPr>
        <p:spPr>
          <a:xfrm>
            <a:off x="491751" y="984318"/>
            <a:ext cx="6859769" cy="1785104"/>
          </a:xfrm>
          <a:prstGeom prst="rect">
            <a:avLst/>
          </a:prstGeom>
          <a:noFill/>
        </p:spPr>
        <p:txBody>
          <a:bodyPr wrap="square" rtlCol="0">
            <a:spAutoFit/>
          </a:bodyPr>
          <a:lstStyle/>
          <a:p>
            <a:pPr marL="82868" indent="-82868" defTabSz="699779">
              <a:spcBef>
                <a:spcPts val="400"/>
              </a:spcBef>
              <a:buFont typeface="Arial" panose="020B0604020202020204" pitchFamily="34" charset="0"/>
              <a:buChar char=" "/>
              <a:tabLst>
                <a:tab pos="82868" algn="l"/>
              </a:tabLst>
            </a:pPr>
            <a:r>
              <a:rPr lang="en-DE" dirty="0"/>
              <a:t>Training Phase:</a:t>
            </a:r>
          </a:p>
          <a:p>
            <a:pPr marL="477585" lvl="1" indent="-314028" defTabSz="699779">
              <a:spcBef>
                <a:spcPts val="400"/>
              </a:spcBef>
              <a:buFont typeface="Arial" panose="020B0604020202020204" pitchFamily="34" charset="0"/>
              <a:buChar char="•"/>
              <a:tabLst>
                <a:tab pos="948626" algn="l"/>
              </a:tabLst>
            </a:pPr>
            <a:r>
              <a:rPr lang="en-DE" dirty="0">
                <a:solidFill>
                  <a:srgbClr val="777877"/>
                </a:solidFill>
              </a:rPr>
              <a:t>3000 gauges dataset:</a:t>
            </a:r>
          </a:p>
          <a:p>
            <a:pPr marL="1015869" lvl="2" indent="-342900" defTabSz="699779">
              <a:spcBef>
                <a:spcPts val="400"/>
              </a:spcBef>
              <a:buFont typeface="Symbol" panose="05050102010706020507" pitchFamily="18" charset="2"/>
              <a:buChar char="-"/>
              <a:tabLst>
                <a:tab pos="948626" algn="l"/>
              </a:tabLst>
            </a:pPr>
            <a:r>
              <a:rPr lang="en-DE" sz="2000" dirty="0">
                <a:solidFill>
                  <a:srgbClr val="777877"/>
                </a:solidFill>
              </a:rPr>
              <a:t>target variable: annual average streamflow</a:t>
            </a:r>
          </a:p>
          <a:p>
            <a:pPr marL="1015869" lvl="2" indent="-342900" defTabSz="699779">
              <a:spcBef>
                <a:spcPts val="400"/>
              </a:spcBef>
              <a:buFont typeface="Symbol" panose="05050102010706020507" pitchFamily="18" charset="2"/>
              <a:buChar char="-"/>
              <a:tabLst>
                <a:tab pos="948626" algn="l"/>
              </a:tabLst>
            </a:pPr>
            <a:r>
              <a:rPr lang="en-DE" sz="2000" dirty="0">
                <a:solidFill>
                  <a:srgbClr val="777877"/>
                </a:solidFill>
              </a:rPr>
              <a:t>explanatory variables: annual average precipitation (PCP) and temperature (TMP)</a:t>
            </a:r>
            <a:endParaRPr lang="en-DE" dirty="0">
              <a:solidFill>
                <a:srgbClr val="777877"/>
              </a:solidFill>
            </a:endParaRPr>
          </a:p>
        </p:txBody>
      </p:sp>
    </p:spTree>
    <p:extLst>
      <p:ext uri="{BB962C8B-B14F-4D97-AF65-F5344CB8AC3E}">
        <p14:creationId xmlns:p14="http://schemas.microsoft.com/office/powerpoint/2010/main" val="3672048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 Forest</a:t>
            </a:r>
            <a:r>
              <a:rPr lang="en-DE" dirty="0"/>
              <a:t> – Training Dataset</a:t>
            </a:r>
            <a:endParaRPr lang="en-US" dirty="0"/>
          </a:p>
        </p:txBody>
      </p:sp>
      <p:sp>
        <p:nvSpPr>
          <p:cNvPr id="4" name="Rectangle 3">
            <a:extLst>
              <a:ext uri="{FF2B5EF4-FFF2-40B4-BE49-F238E27FC236}">
                <a16:creationId xmlns:a16="http://schemas.microsoft.com/office/drawing/2014/main" id="{47958781-6505-67A9-B3CD-3F44D87FDB55}"/>
              </a:ext>
            </a:extLst>
          </p:cNvPr>
          <p:cNvSpPr/>
          <p:nvPr/>
        </p:nvSpPr>
        <p:spPr>
          <a:xfrm>
            <a:off x="10295759" y="1015150"/>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75000"/>
                    <a:lumOff val="25000"/>
                  </a:schemeClr>
                </a:solidFill>
              </a:rPr>
              <a:t>n=2000 </a:t>
            </a:r>
          </a:p>
        </p:txBody>
      </p:sp>
      <p:sp>
        <p:nvSpPr>
          <p:cNvPr id="15" name="Oval 14">
            <a:extLst>
              <a:ext uri="{FF2B5EF4-FFF2-40B4-BE49-F238E27FC236}">
                <a16:creationId xmlns:a16="http://schemas.microsoft.com/office/drawing/2014/main" id="{D93A5A9C-7A20-0931-BD1A-18E0BBE5F165}"/>
              </a:ext>
            </a:extLst>
          </p:cNvPr>
          <p:cNvSpPr/>
          <p:nvPr/>
        </p:nvSpPr>
        <p:spPr>
          <a:xfrm>
            <a:off x="10563360" y="1414673"/>
            <a:ext cx="602633" cy="630172"/>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8" name="Rectangle 47">
            <a:extLst>
              <a:ext uri="{FF2B5EF4-FFF2-40B4-BE49-F238E27FC236}">
                <a16:creationId xmlns:a16="http://schemas.microsoft.com/office/drawing/2014/main" id="{DD89D935-78D8-C2AF-98C5-3CC94566B9D5}"/>
              </a:ext>
            </a:extLst>
          </p:cNvPr>
          <p:cNvSpPr/>
          <p:nvPr/>
        </p:nvSpPr>
        <p:spPr>
          <a:xfrm>
            <a:off x="12266058" y="393534"/>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50000"/>
                    <a:lumOff val="50000"/>
                  </a:schemeClr>
                </a:solidFill>
              </a:rPr>
              <a:t>n=3000</a:t>
            </a:r>
          </a:p>
        </p:txBody>
      </p:sp>
      <p:sp>
        <p:nvSpPr>
          <p:cNvPr id="49" name="Oval 48">
            <a:extLst>
              <a:ext uri="{FF2B5EF4-FFF2-40B4-BE49-F238E27FC236}">
                <a16:creationId xmlns:a16="http://schemas.microsoft.com/office/drawing/2014/main" id="{1178D9A8-B1AE-D48D-436F-67A5BA533DDD}"/>
              </a:ext>
            </a:extLst>
          </p:cNvPr>
          <p:cNvSpPr/>
          <p:nvPr/>
        </p:nvSpPr>
        <p:spPr>
          <a:xfrm>
            <a:off x="12523652" y="793057"/>
            <a:ext cx="602633" cy="630172"/>
          </a:xfrm>
          <a:prstGeom prst="ellipse">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2" name="Rectangle 51">
            <a:extLst>
              <a:ext uri="{FF2B5EF4-FFF2-40B4-BE49-F238E27FC236}">
                <a16:creationId xmlns:a16="http://schemas.microsoft.com/office/drawing/2014/main" id="{61C8A9DC-4857-6ACB-CE32-116BAC4E7A2E}"/>
              </a:ext>
            </a:extLst>
          </p:cNvPr>
          <p:cNvSpPr/>
          <p:nvPr/>
        </p:nvSpPr>
        <p:spPr>
          <a:xfrm>
            <a:off x="10295759" y="-139173"/>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25000"/>
                    <a:lumOff val="75000"/>
                  </a:schemeClr>
                </a:solidFill>
              </a:rPr>
              <a:t>n=1000 </a:t>
            </a:r>
          </a:p>
        </p:txBody>
      </p:sp>
      <p:sp>
        <p:nvSpPr>
          <p:cNvPr id="53" name="Oval 52">
            <a:extLst>
              <a:ext uri="{FF2B5EF4-FFF2-40B4-BE49-F238E27FC236}">
                <a16:creationId xmlns:a16="http://schemas.microsoft.com/office/drawing/2014/main" id="{8DCD6E2C-57FA-4F43-58FB-6F792ABA1E2F}"/>
              </a:ext>
            </a:extLst>
          </p:cNvPr>
          <p:cNvSpPr/>
          <p:nvPr/>
        </p:nvSpPr>
        <p:spPr>
          <a:xfrm>
            <a:off x="10563360" y="260350"/>
            <a:ext cx="602633" cy="630172"/>
          </a:xfrm>
          <a:prstGeom prst="ellipse">
            <a:avLst/>
          </a:prstGeom>
          <a:solidFill>
            <a:schemeClr val="tx1">
              <a:lumMod val="25000"/>
              <a:lumOff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lumMod val="25000"/>
                  <a:lumOff val="75000"/>
                </a:schemeClr>
              </a:solidFill>
            </a:endParaRPr>
          </a:p>
        </p:txBody>
      </p:sp>
      <p:sp>
        <p:nvSpPr>
          <p:cNvPr id="3" name="Text Placeholder 3">
            <a:extLst>
              <a:ext uri="{FF2B5EF4-FFF2-40B4-BE49-F238E27FC236}">
                <a16:creationId xmlns:a16="http://schemas.microsoft.com/office/drawing/2014/main" id="{DC02DACE-8E89-1F8C-2B40-EA4C4D10BE0C}"/>
              </a:ext>
            </a:extLst>
          </p:cNvPr>
          <p:cNvSpPr txBox="1">
            <a:spLocks/>
          </p:cNvSpPr>
          <p:nvPr/>
        </p:nvSpPr>
        <p:spPr>
          <a:xfrm>
            <a:off x="0" y="6770846"/>
            <a:ext cx="12750603" cy="630172"/>
          </a:xfrm>
          <a:prstGeom prst="rect">
            <a:avLst/>
          </a:prstGeom>
        </p:spPr>
        <p:txBody>
          <a:bodyPr vert="horz" lIns="91440" tIns="45720" rIns="91440" bIns="45720" rtlCol="0">
            <a:noAutofit/>
          </a:bodyPr>
          <a:lstStyle>
            <a:lvl1pPr marL="82868" marR="0" indent="-82868" algn="l" defTabSz="699779" rtl="0" eaLnBrk="1" fontAlgn="auto" latinLnBrk="0" hangingPunct="1">
              <a:lnSpc>
                <a:spcPct val="100000"/>
              </a:lnSpc>
              <a:spcBef>
                <a:spcPts val="659"/>
              </a:spcBef>
              <a:spcAft>
                <a:spcPts val="0"/>
              </a:spcAft>
              <a:buClrTx/>
              <a:buSzTx/>
              <a:buFont typeface="Arial" panose="020B0604020202020204" pitchFamily="34" charset="0"/>
              <a:buChar char=" "/>
              <a:tabLst>
                <a:tab pos="82868" algn="l"/>
              </a:tabLst>
              <a:defRPr lang="en-US" sz="2747" b="0" kern="1200" baseline="0" dirty="0" smtClean="0">
                <a:solidFill>
                  <a:srgbClr val="4C0049"/>
                </a:solidFill>
                <a:latin typeface="+mj-lt"/>
                <a:ea typeface="+mn-ea"/>
                <a:cs typeface="+mn-cs"/>
              </a:defRPr>
            </a:lvl1pPr>
            <a:lvl2pPr marL="477585"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948626" algn="l"/>
              </a:tabLst>
              <a:defRPr lang="en-US" sz="2747" kern="1200" baseline="0" dirty="0" smtClean="0">
                <a:solidFill>
                  <a:srgbClr val="777877"/>
                </a:solidFill>
                <a:latin typeface="+mn-lt"/>
                <a:ea typeface="+mn-ea"/>
                <a:cs typeface="+mn-cs"/>
              </a:defRPr>
            </a:lvl2pPr>
            <a:lvl3pPr marL="942083"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1576682" algn="l"/>
              </a:tabLst>
              <a:defRPr lang="en-US" sz="2747" kern="1200" dirty="0" smtClean="0">
                <a:solidFill>
                  <a:srgbClr val="777877"/>
                </a:solidFill>
                <a:latin typeface="+mn-lt"/>
                <a:ea typeface="+mn-ea"/>
                <a:cs typeface="+mn-cs"/>
              </a:defRPr>
            </a:lvl3pPr>
            <a:lvl4pPr marL="1570139" indent="-314028" algn="l" defTabSz="628056" rtl="0" eaLnBrk="1" latinLnBrk="0" hangingPunct="1">
              <a:spcBef>
                <a:spcPts val="659"/>
              </a:spcBef>
              <a:buFont typeface="Arial" panose="020B0604020202020204" pitchFamily="34" charset="0"/>
              <a:buChar char="̶"/>
              <a:defRPr lang="en-US" sz="2747" kern="1200" dirty="0" smtClean="0">
                <a:solidFill>
                  <a:srgbClr val="777877"/>
                </a:solidFill>
                <a:latin typeface="+mn-lt"/>
                <a:ea typeface="+mn-ea"/>
                <a:cs typeface="+mn-cs"/>
              </a:defRPr>
            </a:lvl4pPr>
            <a:lvl5pPr marL="2281063" indent="-396896" algn="l" defTabSz="628056" rtl="0" eaLnBrk="1" latinLnBrk="0" hangingPunct="1">
              <a:spcBef>
                <a:spcPts val="659"/>
              </a:spcBef>
              <a:buFont typeface="Arial" panose="020B0604020202020204" pitchFamily="34" charset="0"/>
              <a:buChar char="̶"/>
              <a:defRPr sz="2747" kern="1200">
                <a:solidFill>
                  <a:srgbClr val="777877"/>
                </a:solidFill>
                <a:latin typeface="+mn-lt"/>
                <a:ea typeface="+mn-ea"/>
                <a:cs typeface="+mn-cs"/>
              </a:defRPr>
            </a:lvl5pPr>
            <a:lvl6pPr marL="3454306" indent="-314028" algn="l" defTabSz="628056" rtl="0" eaLnBrk="1" latinLnBrk="0" hangingPunct="1">
              <a:spcBef>
                <a:spcPct val="20000"/>
              </a:spcBef>
              <a:buFont typeface="Arial"/>
              <a:buChar char="•"/>
              <a:defRPr sz="2747" kern="1200">
                <a:solidFill>
                  <a:schemeClr val="tx1"/>
                </a:solidFill>
                <a:latin typeface="+mn-lt"/>
                <a:ea typeface="+mn-ea"/>
                <a:cs typeface="+mn-cs"/>
              </a:defRPr>
            </a:lvl6pPr>
            <a:lvl7pPr marL="4082362" indent="-314028" algn="l" defTabSz="628056" rtl="0" eaLnBrk="1" latinLnBrk="0" hangingPunct="1">
              <a:spcBef>
                <a:spcPct val="20000"/>
              </a:spcBef>
              <a:buFont typeface="Arial"/>
              <a:buChar char="•"/>
              <a:defRPr sz="2747" kern="1200">
                <a:solidFill>
                  <a:schemeClr val="tx1"/>
                </a:solidFill>
                <a:latin typeface="+mn-lt"/>
                <a:ea typeface="+mn-ea"/>
                <a:cs typeface="+mn-cs"/>
              </a:defRPr>
            </a:lvl7pPr>
            <a:lvl8pPr marL="4710417" indent="-314028" algn="l" defTabSz="628056" rtl="0" eaLnBrk="1" latinLnBrk="0" hangingPunct="1">
              <a:spcBef>
                <a:spcPct val="20000"/>
              </a:spcBef>
              <a:buFont typeface="Arial"/>
              <a:buChar char="•"/>
              <a:defRPr sz="2747" kern="1200">
                <a:solidFill>
                  <a:schemeClr val="tx1"/>
                </a:solidFill>
                <a:latin typeface="+mn-lt"/>
                <a:ea typeface="+mn-ea"/>
                <a:cs typeface="+mn-cs"/>
              </a:defRPr>
            </a:lvl8pPr>
            <a:lvl9pPr marL="5338473" indent="-314028" algn="l" defTabSz="628056" rtl="0" eaLnBrk="1" latinLnBrk="0" hangingPunct="1">
              <a:spcBef>
                <a:spcPct val="20000"/>
              </a:spcBef>
              <a:buFont typeface="Arial"/>
              <a:buChar char="•"/>
              <a:defRPr sz="2747" kern="1200">
                <a:solidFill>
                  <a:schemeClr val="tx1"/>
                </a:solidFill>
                <a:latin typeface="+mn-lt"/>
                <a:ea typeface="+mn-ea"/>
                <a:cs typeface="+mn-cs"/>
              </a:defRPr>
            </a:lvl9pPr>
          </a:lstStyle>
          <a:p>
            <a:pPr marL="0" indent="0">
              <a:spcBef>
                <a:spcPts val="0"/>
              </a:spcBef>
              <a:buFont typeface="Arial" panose="020B0604020202020204" pitchFamily="34" charset="0"/>
              <a:buNone/>
            </a:pPr>
            <a:r>
              <a:rPr lang="de-DE" sz="900" b="1" dirty="0" err="1">
                <a:solidFill>
                  <a:schemeClr val="tx1"/>
                </a:solidFill>
                <a:latin typeface="Calibri" panose="020F0502020204030204" pitchFamily="34" charset="0"/>
                <a:ea typeface="Calibri" panose="020F0502020204030204" pitchFamily="34" charset="0"/>
              </a:rPr>
              <a:t>Breiman</a:t>
            </a:r>
            <a:r>
              <a:rPr lang="de-DE" sz="900" b="1" dirty="0">
                <a:solidFill>
                  <a:schemeClr val="tx1"/>
                </a:solidFill>
                <a:latin typeface="Calibri" panose="020F0502020204030204" pitchFamily="34" charset="0"/>
                <a:ea typeface="Calibri" panose="020F0502020204030204" pitchFamily="34" charset="0"/>
              </a:rPr>
              <a:t> L, Friedman J, </a:t>
            </a:r>
            <a:r>
              <a:rPr lang="de-DE" sz="900" b="1" dirty="0" err="1">
                <a:solidFill>
                  <a:schemeClr val="tx1"/>
                </a:solidFill>
                <a:latin typeface="Calibri" panose="020F0502020204030204" pitchFamily="34" charset="0"/>
                <a:ea typeface="Calibri" panose="020F0502020204030204" pitchFamily="34" charset="0"/>
              </a:rPr>
              <a:t>Olshen</a:t>
            </a:r>
            <a:r>
              <a:rPr lang="de-DE" sz="900" b="1" dirty="0">
                <a:solidFill>
                  <a:schemeClr val="tx1"/>
                </a:solidFill>
                <a:latin typeface="Calibri" panose="020F0502020204030204" pitchFamily="34" charset="0"/>
                <a:ea typeface="Calibri" panose="020F0502020204030204" pitchFamily="34" charset="0"/>
              </a:rPr>
              <a:t> RA, Stone CJ. (1984) Classification and Regression </a:t>
            </a:r>
            <a:r>
              <a:rPr lang="de-DE" sz="900" b="1" dirty="0" err="1">
                <a:solidFill>
                  <a:schemeClr val="tx1"/>
                </a:solidFill>
                <a:latin typeface="Calibri" panose="020F0502020204030204" pitchFamily="34" charset="0"/>
                <a:ea typeface="Calibri" panose="020F0502020204030204" pitchFamily="34" charset="0"/>
              </a:rPr>
              <a:t>Trees</a:t>
            </a:r>
            <a:r>
              <a:rPr lang="de-DE" sz="900" b="1" dirty="0">
                <a:solidFill>
                  <a:schemeClr val="tx1"/>
                </a:solidFill>
                <a:latin typeface="Calibri" panose="020F0502020204030204" pitchFamily="34" charset="0"/>
                <a:ea typeface="Calibri" panose="020F0502020204030204" pitchFamily="34" charset="0"/>
              </a:rPr>
              <a:t> (1st </a:t>
            </a:r>
            <a:r>
              <a:rPr lang="de-DE" sz="900" b="1" dirty="0" err="1">
                <a:solidFill>
                  <a:schemeClr val="tx1"/>
                </a:solidFill>
                <a:latin typeface="Calibri" panose="020F0502020204030204" pitchFamily="34" charset="0"/>
                <a:ea typeface="Calibri" panose="020F0502020204030204" pitchFamily="34" charset="0"/>
              </a:rPr>
              <a:t>ed</a:t>
            </a:r>
            <a:r>
              <a:rPr lang="de-DE" sz="900" b="1" dirty="0">
                <a:solidFill>
                  <a:schemeClr val="tx1"/>
                </a:solidFill>
                <a:latin typeface="Calibri" panose="020F0502020204030204" pitchFamily="34" charset="0"/>
                <a:ea typeface="Calibri" panose="020F0502020204030204" pitchFamily="34" charset="0"/>
              </a:rPr>
              <a:t>.). Chapman and Hall/CRC. https://doi.org/10.1201/9781315139470</a:t>
            </a:r>
          </a:p>
          <a:p>
            <a:pPr marL="0" indent="0">
              <a:spcBef>
                <a:spcPts val="0"/>
              </a:spcBef>
              <a:buFont typeface="Arial" panose="020B0604020202020204" pitchFamily="34" charset="0"/>
              <a:buNone/>
            </a:pPr>
            <a:r>
              <a:rPr lang="de-DE" sz="900" b="1" dirty="0" err="1">
                <a:solidFill>
                  <a:schemeClr val="tx1"/>
                </a:solidFill>
                <a:latin typeface="Calibri" panose="020F0502020204030204" pitchFamily="34" charset="0"/>
                <a:ea typeface="Calibri" panose="020F0502020204030204" pitchFamily="34" charset="0"/>
              </a:rPr>
              <a:t>Breiman</a:t>
            </a:r>
            <a:r>
              <a:rPr lang="de-DE" sz="900" b="1" dirty="0">
                <a:solidFill>
                  <a:schemeClr val="tx1"/>
                </a:solidFill>
                <a:latin typeface="Calibri" panose="020F0502020204030204" pitchFamily="34" charset="0"/>
                <a:ea typeface="Calibri" panose="020F0502020204030204" pitchFamily="34" charset="0"/>
              </a:rPr>
              <a:t> L. (1996). </a:t>
            </a:r>
            <a:r>
              <a:rPr lang="de-DE" sz="900" b="1" dirty="0" err="1">
                <a:solidFill>
                  <a:schemeClr val="tx1"/>
                </a:solidFill>
                <a:latin typeface="Calibri" panose="020F0502020204030204" pitchFamily="34" charset="0"/>
                <a:ea typeface="Calibri" panose="020F0502020204030204" pitchFamily="34" charset="0"/>
              </a:rPr>
              <a:t>Bagging</a:t>
            </a:r>
            <a:r>
              <a:rPr lang="de-DE" sz="900" b="1" dirty="0">
                <a:solidFill>
                  <a:schemeClr val="tx1"/>
                </a:solidFill>
                <a:latin typeface="Calibri" panose="020F0502020204030204" pitchFamily="34" charset="0"/>
                <a:ea typeface="Calibri" panose="020F0502020204030204" pitchFamily="34" charset="0"/>
              </a:rPr>
              <a:t> </a:t>
            </a:r>
            <a:r>
              <a:rPr lang="de-DE" sz="900" b="1" dirty="0" err="1">
                <a:solidFill>
                  <a:schemeClr val="tx1"/>
                </a:solidFill>
                <a:latin typeface="Calibri" panose="020F0502020204030204" pitchFamily="34" charset="0"/>
                <a:ea typeface="Calibri" panose="020F0502020204030204" pitchFamily="34" charset="0"/>
              </a:rPr>
              <a:t>Predictors</a:t>
            </a:r>
            <a:r>
              <a:rPr lang="de-DE" sz="900" b="1" dirty="0">
                <a:solidFill>
                  <a:schemeClr val="tx1"/>
                </a:solidFill>
                <a:latin typeface="Calibri" panose="020F0502020204030204" pitchFamily="34" charset="0"/>
                <a:ea typeface="Calibri" panose="020F0502020204030204" pitchFamily="34" charset="0"/>
              </a:rPr>
              <a:t>. </a:t>
            </a:r>
            <a:r>
              <a:rPr lang="de-DE" sz="900" b="1" dirty="0" err="1">
                <a:solidFill>
                  <a:schemeClr val="tx1"/>
                </a:solidFill>
                <a:latin typeface="Calibri" panose="020F0502020204030204" pitchFamily="34" charset="0"/>
                <a:ea typeface="Calibri" panose="020F0502020204030204" pitchFamily="34" charset="0"/>
              </a:rPr>
              <a:t>Machine</a:t>
            </a:r>
            <a:r>
              <a:rPr lang="de-DE" sz="900" b="1" dirty="0">
                <a:solidFill>
                  <a:schemeClr val="tx1"/>
                </a:solidFill>
                <a:latin typeface="Calibri" panose="020F0502020204030204" pitchFamily="34" charset="0"/>
                <a:ea typeface="Calibri" panose="020F0502020204030204" pitchFamily="34" charset="0"/>
              </a:rPr>
              <a:t> Learning, 24(2), 123-140. https://doi.org/10.1023/A:1018054314350</a:t>
            </a:r>
          </a:p>
          <a:p>
            <a:pPr marL="0" indent="0">
              <a:spcBef>
                <a:spcPts val="0"/>
              </a:spcBef>
              <a:buFont typeface="Arial" panose="020B0604020202020204" pitchFamily="34" charset="0"/>
              <a:buNone/>
            </a:pPr>
            <a:r>
              <a:rPr lang="de-DE" sz="900" b="1" dirty="0" err="1">
                <a:solidFill>
                  <a:schemeClr val="tx1"/>
                </a:solidFill>
                <a:latin typeface="Calibri" panose="020F0502020204030204" pitchFamily="34" charset="0"/>
                <a:ea typeface="Calibri" panose="020F0502020204030204" pitchFamily="34" charset="0"/>
              </a:rPr>
              <a:t>Breiman</a:t>
            </a:r>
            <a:r>
              <a:rPr lang="de-DE" sz="900" b="1" dirty="0">
                <a:solidFill>
                  <a:schemeClr val="tx1"/>
                </a:solidFill>
                <a:latin typeface="Calibri" panose="020F0502020204030204" pitchFamily="34" charset="0"/>
                <a:ea typeface="Calibri" panose="020F0502020204030204" pitchFamily="34" charset="0"/>
              </a:rPr>
              <a:t> L. (2001). Random Forests. </a:t>
            </a:r>
            <a:r>
              <a:rPr lang="de-DE" sz="900" b="1" dirty="0" err="1">
                <a:solidFill>
                  <a:schemeClr val="tx1"/>
                </a:solidFill>
                <a:latin typeface="Calibri" panose="020F0502020204030204" pitchFamily="34" charset="0"/>
                <a:ea typeface="Calibri" panose="020F0502020204030204" pitchFamily="34" charset="0"/>
              </a:rPr>
              <a:t>Machine</a:t>
            </a:r>
            <a:r>
              <a:rPr lang="de-DE" sz="900" b="1" dirty="0">
                <a:solidFill>
                  <a:schemeClr val="tx1"/>
                </a:solidFill>
                <a:latin typeface="Calibri" panose="020F0502020204030204" pitchFamily="34" charset="0"/>
                <a:ea typeface="Calibri" panose="020F0502020204030204" pitchFamily="34" charset="0"/>
              </a:rPr>
              <a:t> Learning, 45, 5–32</a:t>
            </a:r>
            <a:r>
              <a:rPr lang="en-DE" sz="900" b="1" dirty="0">
                <a:solidFill>
                  <a:schemeClr val="tx1"/>
                </a:solidFill>
                <a:latin typeface="Calibri" panose="020F0502020204030204" pitchFamily="34" charset="0"/>
                <a:ea typeface="Calibri" panose="020F0502020204030204" pitchFamily="34" charset="0"/>
              </a:rPr>
              <a:t>. </a:t>
            </a:r>
            <a:r>
              <a:rPr lang="de-DE" sz="900" b="1" dirty="0">
                <a:solidFill>
                  <a:schemeClr val="tx1"/>
                </a:solidFill>
                <a:latin typeface="Calibri" panose="020F0502020204030204" pitchFamily="34" charset="0"/>
                <a:ea typeface="Calibri" panose="020F0502020204030204" pitchFamily="34" charset="0"/>
              </a:rPr>
              <a:t>https://doi.org/10.1023/A:1010933404324.</a:t>
            </a:r>
          </a:p>
          <a:p>
            <a:pPr marL="0" indent="0">
              <a:spcBef>
                <a:spcPts val="0"/>
              </a:spcBef>
              <a:buFont typeface="Arial" panose="020B0604020202020204" pitchFamily="34" charset="0"/>
              <a:buNone/>
            </a:pPr>
            <a:r>
              <a:rPr lang="de-DE" sz="900" b="1" dirty="0">
                <a:solidFill>
                  <a:schemeClr val="tx1"/>
                </a:solidFill>
                <a:latin typeface="Calibri" panose="020F0502020204030204" pitchFamily="34" charset="0"/>
                <a:ea typeface="Calibri" panose="020F0502020204030204" pitchFamily="34" charset="0"/>
              </a:rPr>
              <a:t>Strobl C, </a:t>
            </a:r>
            <a:r>
              <a:rPr lang="de-DE" sz="900" b="1" dirty="0" err="1">
                <a:solidFill>
                  <a:schemeClr val="tx1"/>
                </a:solidFill>
                <a:latin typeface="Calibri" panose="020F0502020204030204" pitchFamily="34" charset="0"/>
                <a:ea typeface="Calibri" panose="020F0502020204030204" pitchFamily="34" charset="0"/>
              </a:rPr>
              <a:t>Boulesteix</a:t>
            </a:r>
            <a:r>
              <a:rPr lang="de-DE" sz="900" b="1" dirty="0">
                <a:solidFill>
                  <a:schemeClr val="tx1"/>
                </a:solidFill>
                <a:latin typeface="Calibri" panose="020F0502020204030204" pitchFamily="34" charset="0"/>
                <a:ea typeface="Calibri" panose="020F0502020204030204" pitchFamily="34" charset="0"/>
              </a:rPr>
              <a:t> A-L, Kneib T, Augustin T, </a:t>
            </a:r>
            <a:r>
              <a:rPr lang="de-DE" sz="900" b="1" dirty="0" err="1">
                <a:solidFill>
                  <a:schemeClr val="tx1"/>
                </a:solidFill>
                <a:latin typeface="Calibri" panose="020F0502020204030204" pitchFamily="34" charset="0"/>
                <a:ea typeface="Calibri" panose="020F0502020204030204" pitchFamily="34" charset="0"/>
              </a:rPr>
              <a:t>Zeileis</a:t>
            </a:r>
            <a:r>
              <a:rPr lang="de-DE" sz="900" b="1" dirty="0">
                <a:solidFill>
                  <a:schemeClr val="tx1"/>
                </a:solidFill>
                <a:latin typeface="Calibri" panose="020F0502020204030204" pitchFamily="34" charset="0"/>
                <a:ea typeface="Calibri" panose="020F0502020204030204" pitchFamily="34" charset="0"/>
              </a:rPr>
              <a:t> A. (2008) </a:t>
            </a:r>
            <a:r>
              <a:rPr lang="de-DE" sz="900" b="1" dirty="0" err="1">
                <a:solidFill>
                  <a:schemeClr val="tx1"/>
                </a:solidFill>
                <a:latin typeface="Calibri" panose="020F0502020204030204" pitchFamily="34" charset="0"/>
                <a:ea typeface="Calibri" panose="020F0502020204030204" pitchFamily="34" charset="0"/>
              </a:rPr>
              <a:t>Conditional</a:t>
            </a:r>
            <a:r>
              <a:rPr lang="de-DE" sz="900" b="1" dirty="0">
                <a:solidFill>
                  <a:schemeClr val="tx1"/>
                </a:solidFill>
                <a:latin typeface="Calibri" panose="020F0502020204030204" pitchFamily="34" charset="0"/>
                <a:ea typeface="Calibri" panose="020F0502020204030204" pitchFamily="34" charset="0"/>
              </a:rPr>
              <a:t> variable </a:t>
            </a:r>
            <a:r>
              <a:rPr lang="de-DE" sz="900" b="1" dirty="0" err="1">
                <a:solidFill>
                  <a:schemeClr val="tx1"/>
                </a:solidFill>
                <a:latin typeface="Calibri" panose="020F0502020204030204" pitchFamily="34" charset="0"/>
                <a:ea typeface="Calibri" panose="020F0502020204030204" pitchFamily="34" charset="0"/>
              </a:rPr>
              <a:t>importance</a:t>
            </a:r>
            <a:r>
              <a:rPr lang="de-DE" sz="900" b="1" dirty="0">
                <a:solidFill>
                  <a:schemeClr val="tx1"/>
                </a:solidFill>
                <a:latin typeface="Calibri" panose="020F0502020204030204" pitchFamily="34" charset="0"/>
                <a:ea typeface="Calibri" panose="020F0502020204030204" pitchFamily="34" charset="0"/>
              </a:rPr>
              <a:t> </a:t>
            </a:r>
            <a:r>
              <a:rPr lang="de-DE" sz="900" b="1" dirty="0" err="1">
                <a:solidFill>
                  <a:schemeClr val="tx1"/>
                </a:solidFill>
                <a:latin typeface="Calibri" panose="020F0502020204030204" pitchFamily="34" charset="0"/>
                <a:ea typeface="Calibri" panose="020F0502020204030204" pitchFamily="34" charset="0"/>
              </a:rPr>
              <a:t>for</a:t>
            </a:r>
            <a:r>
              <a:rPr lang="de-DE" sz="900" b="1" dirty="0">
                <a:solidFill>
                  <a:schemeClr val="tx1"/>
                </a:solidFill>
                <a:latin typeface="Calibri" panose="020F0502020204030204" pitchFamily="34" charset="0"/>
                <a:ea typeface="Calibri" panose="020F0502020204030204" pitchFamily="34" charset="0"/>
              </a:rPr>
              <a:t> </a:t>
            </a:r>
            <a:r>
              <a:rPr lang="de-DE" sz="900" b="1" dirty="0" err="1">
                <a:solidFill>
                  <a:schemeClr val="tx1"/>
                </a:solidFill>
                <a:latin typeface="Calibri" panose="020F0502020204030204" pitchFamily="34" charset="0"/>
                <a:ea typeface="Calibri" panose="020F0502020204030204" pitchFamily="34" charset="0"/>
              </a:rPr>
              <a:t>random</a:t>
            </a:r>
            <a:r>
              <a:rPr lang="de-DE" sz="900" b="1" dirty="0">
                <a:solidFill>
                  <a:schemeClr val="tx1"/>
                </a:solidFill>
                <a:latin typeface="Calibri" panose="020F0502020204030204" pitchFamily="34" charset="0"/>
                <a:ea typeface="Calibri" panose="020F0502020204030204" pitchFamily="34" charset="0"/>
              </a:rPr>
              <a:t> </a:t>
            </a:r>
            <a:r>
              <a:rPr lang="de-DE" sz="900" b="1" dirty="0" err="1">
                <a:solidFill>
                  <a:schemeClr val="tx1"/>
                </a:solidFill>
                <a:latin typeface="Calibri" panose="020F0502020204030204" pitchFamily="34" charset="0"/>
                <a:ea typeface="Calibri" panose="020F0502020204030204" pitchFamily="34" charset="0"/>
              </a:rPr>
              <a:t>forests</a:t>
            </a:r>
            <a:r>
              <a:rPr lang="de-DE" sz="900" b="1" dirty="0">
                <a:solidFill>
                  <a:schemeClr val="tx1"/>
                </a:solidFill>
                <a:latin typeface="Calibri" panose="020F0502020204030204" pitchFamily="34" charset="0"/>
                <a:ea typeface="Calibri" panose="020F0502020204030204" pitchFamily="34" charset="0"/>
              </a:rPr>
              <a:t>. BMC </a:t>
            </a:r>
            <a:r>
              <a:rPr lang="de-DE" sz="900" b="1" dirty="0" err="1">
                <a:solidFill>
                  <a:schemeClr val="tx1"/>
                </a:solidFill>
                <a:latin typeface="Calibri" panose="020F0502020204030204" pitchFamily="34" charset="0"/>
                <a:ea typeface="Calibri" panose="020F0502020204030204" pitchFamily="34" charset="0"/>
              </a:rPr>
              <a:t>Bioinformatics</a:t>
            </a:r>
            <a:r>
              <a:rPr lang="de-DE" sz="900" b="1" dirty="0">
                <a:solidFill>
                  <a:schemeClr val="tx1"/>
                </a:solidFill>
                <a:latin typeface="Calibri" panose="020F0502020204030204" pitchFamily="34" charset="0"/>
                <a:ea typeface="Calibri" panose="020F0502020204030204" pitchFamily="34" charset="0"/>
              </a:rPr>
              <a:t> 9(1) 307. https://doi.org/10.1186/1471-2105-9-307</a:t>
            </a:r>
          </a:p>
        </p:txBody>
      </p:sp>
      <p:sp>
        <p:nvSpPr>
          <p:cNvPr id="5" name="TextBox 4">
            <a:extLst>
              <a:ext uri="{FF2B5EF4-FFF2-40B4-BE49-F238E27FC236}">
                <a16:creationId xmlns:a16="http://schemas.microsoft.com/office/drawing/2014/main" id="{530A7103-AD88-6960-31E5-9519BB8A1D85}"/>
              </a:ext>
            </a:extLst>
          </p:cNvPr>
          <p:cNvSpPr txBox="1"/>
          <p:nvPr/>
        </p:nvSpPr>
        <p:spPr>
          <a:xfrm>
            <a:off x="491751" y="984318"/>
            <a:ext cx="6859769" cy="2113399"/>
          </a:xfrm>
          <a:prstGeom prst="rect">
            <a:avLst/>
          </a:prstGeom>
          <a:noFill/>
        </p:spPr>
        <p:txBody>
          <a:bodyPr wrap="square" rtlCol="0">
            <a:spAutoFit/>
          </a:bodyPr>
          <a:lstStyle/>
          <a:p>
            <a:pPr marL="82868" indent="-82868" defTabSz="699779">
              <a:spcBef>
                <a:spcPts val="400"/>
              </a:spcBef>
              <a:buFont typeface="Arial" panose="020B0604020202020204" pitchFamily="34" charset="0"/>
              <a:buChar char=" "/>
              <a:tabLst>
                <a:tab pos="82868" algn="l"/>
              </a:tabLst>
            </a:pPr>
            <a:r>
              <a:rPr lang="en-DE" dirty="0"/>
              <a:t>Training Phase:</a:t>
            </a:r>
          </a:p>
          <a:p>
            <a:pPr marL="477585" lvl="1" indent="-314028" defTabSz="699779">
              <a:spcBef>
                <a:spcPts val="400"/>
              </a:spcBef>
              <a:buFont typeface="Arial" panose="020B0604020202020204" pitchFamily="34" charset="0"/>
              <a:buChar char="•"/>
              <a:tabLst>
                <a:tab pos="948626" algn="l"/>
              </a:tabLst>
            </a:pPr>
            <a:r>
              <a:rPr lang="en-DE" dirty="0">
                <a:solidFill>
                  <a:srgbClr val="777877"/>
                </a:solidFill>
              </a:rPr>
              <a:t>3000 gauges dataset: 2/3 for training, 1/3 for testing</a:t>
            </a:r>
          </a:p>
          <a:p>
            <a:pPr marL="1015869" lvl="2" indent="-342900" defTabSz="699779">
              <a:spcBef>
                <a:spcPts val="400"/>
              </a:spcBef>
              <a:buFont typeface="Symbol" panose="05050102010706020507" pitchFamily="18" charset="2"/>
              <a:buChar char="-"/>
              <a:tabLst>
                <a:tab pos="948626" algn="l"/>
              </a:tabLst>
            </a:pPr>
            <a:r>
              <a:rPr lang="en-DE" sz="2000" dirty="0">
                <a:solidFill>
                  <a:srgbClr val="777877"/>
                </a:solidFill>
              </a:rPr>
              <a:t>target variable: annual average streamflow</a:t>
            </a:r>
          </a:p>
          <a:p>
            <a:pPr marL="1015869" lvl="2" indent="-342900" defTabSz="699779">
              <a:spcBef>
                <a:spcPts val="400"/>
              </a:spcBef>
              <a:buFont typeface="Symbol" panose="05050102010706020507" pitchFamily="18" charset="2"/>
              <a:buChar char="-"/>
              <a:tabLst>
                <a:tab pos="948626" algn="l"/>
              </a:tabLst>
            </a:pPr>
            <a:r>
              <a:rPr lang="en-DE" sz="2000" dirty="0">
                <a:solidFill>
                  <a:srgbClr val="777877"/>
                </a:solidFill>
              </a:rPr>
              <a:t>explanatory variables: annual average precipitation (PCP) and temperature (TMP)</a:t>
            </a:r>
            <a:endParaRPr lang="en-DE" dirty="0">
              <a:solidFill>
                <a:srgbClr val="777877"/>
              </a:solidFill>
            </a:endParaRPr>
          </a:p>
          <a:p>
            <a:pPr marL="477585" lvl="1" indent="-314028" defTabSz="699779">
              <a:spcBef>
                <a:spcPts val="400"/>
              </a:spcBef>
              <a:buFont typeface="Arial" panose="020B0604020202020204" pitchFamily="34" charset="0"/>
              <a:buChar char="•"/>
              <a:tabLst>
                <a:tab pos="948626" algn="l"/>
              </a:tabLst>
            </a:pPr>
            <a:endParaRPr lang="en-US" sz="1800" dirty="0">
              <a:solidFill>
                <a:srgbClr val="777877"/>
              </a:solidFill>
            </a:endParaRPr>
          </a:p>
        </p:txBody>
      </p:sp>
    </p:spTree>
    <p:extLst>
      <p:ext uri="{BB962C8B-B14F-4D97-AF65-F5344CB8AC3E}">
        <p14:creationId xmlns:p14="http://schemas.microsoft.com/office/powerpoint/2010/main" val="4049666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 Forest</a:t>
            </a:r>
            <a:r>
              <a:rPr lang="en-DE" dirty="0"/>
              <a:t> – Training Dataset</a:t>
            </a:r>
            <a:endParaRPr lang="en-US" dirty="0"/>
          </a:p>
        </p:txBody>
      </p:sp>
      <p:sp>
        <p:nvSpPr>
          <p:cNvPr id="4" name="Rectangle 3">
            <a:extLst>
              <a:ext uri="{FF2B5EF4-FFF2-40B4-BE49-F238E27FC236}">
                <a16:creationId xmlns:a16="http://schemas.microsoft.com/office/drawing/2014/main" id="{47958781-6505-67A9-B3CD-3F44D87FDB55}"/>
              </a:ext>
            </a:extLst>
          </p:cNvPr>
          <p:cNvSpPr/>
          <p:nvPr/>
        </p:nvSpPr>
        <p:spPr>
          <a:xfrm>
            <a:off x="10305766" y="899925"/>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75000"/>
                    <a:lumOff val="25000"/>
                  </a:schemeClr>
                </a:solidFill>
              </a:rPr>
              <a:t>n=2000 </a:t>
            </a:r>
          </a:p>
          <a:p>
            <a:pPr algn="ctr"/>
            <a:r>
              <a:rPr lang="en-DE" sz="1200" dirty="0" err="1">
                <a:solidFill>
                  <a:schemeClr val="tx1">
                    <a:lumMod val="75000"/>
                    <a:lumOff val="25000"/>
                  </a:schemeClr>
                </a:solidFill>
              </a:rPr>
              <a:t>Qav</a:t>
            </a:r>
            <a:r>
              <a:rPr lang="en-DE" sz="1200" dirty="0">
                <a:solidFill>
                  <a:schemeClr val="tx1">
                    <a:lumMod val="75000"/>
                    <a:lumOff val="25000"/>
                  </a:schemeClr>
                </a:solidFill>
              </a:rPr>
              <a:t>=5.8m³/s</a:t>
            </a:r>
            <a:endParaRPr lang="de-DE" sz="1200" dirty="0">
              <a:solidFill>
                <a:schemeClr val="tx1">
                  <a:lumMod val="75000"/>
                  <a:lumOff val="25000"/>
                </a:schemeClr>
              </a:solidFill>
            </a:endParaRPr>
          </a:p>
        </p:txBody>
      </p:sp>
      <p:sp>
        <p:nvSpPr>
          <p:cNvPr id="15" name="Oval 14">
            <a:extLst>
              <a:ext uri="{FF2B5EF4-FFF2-40B4-BE49-F238E27FC236}">
                <a16:creationId xmlns:a16="http://schemas.microsoft.com/office/drawing/2014/main" id="{D93A5A9C-7A20-0931-BD1A-18E0BBE5F165}"/>
              </a:ext>
            </a:extLst>
          </p:cNvPr>
          <p:cNvSpPr/>
          <p:nvPr/>
        </p:nvSpPr>
        <p:spPr>
          <a:xfrm>
            <a:off x="10563360" y="1414673"/>
            <a:ext cx="602633" cy="630172"/>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Rectangle 2">
            <a:extLst>
              <a:ext uri="{FF2B5EF4-FFF2-40B4-BE49-F238E27FC236}">
                <a16:creationId xmlns:a16="http://schemas.microsoft.com/office/drawing/2014/main" id="{05952C76-4B33-AB02-292A-436C8421E61E}"/>
              </a:ext>
            </a:extLst>
          </p:cNvPr>
          <p:cNvSpPr/>
          <p:nvPr/>
        </p:nvSpPr>
        <p:spPr>
          <a:xfrm>
            <a:off x="10295759" y="-139173"/>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25000"/>
                    <a:lumOff val="75000"/>
                  </a:schemeClr>
                </a:solidFill>
              </a:rPr>
              <a:t>n=1000 </a:t>
            </a:r>
          </a:p>
        </p:txBody>
      </p:sp>
      <p:sp>
        <p:nvSpPr>
          <p:cNvPr id="5" name="Oval 4">
            <a:extLst>
              <a:ext uri="{FF2B5EF4-FFF2-40B4-BE49-F238E27FC236}">
                <a16:creationId xmlns:a16="http://schemas.microsoft.com/office/drawing/2014/main" id="{0F324EB0-2863-D002-6C90-A6744CE31D9B}"/>
              </a:ext>
            </a:extLst>
          </p:cNvPr>
          <p:cNvSpPr/>
          <p:nvPr/>
        </p:nvSpPr>
        <p:spPr>
          <a:xfrm>
            <a:off x="10563360" y="260350"/>
            <a:ext cx="602633" cy="630172"/>
          </a:xfrm>
          <a:prstGeom prst="ellipse">
            <a:avLst/>
          </a:prstGeom>
          <a:solidFill>
            <a:schemeClr val="tx1">
              <a:lumMod val="25000"/>
              <a:lumOff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lumMod val="25000"/>
                  <a:lumOff val="75000"/>
                </a:schemeClr>
              </a:solidFill>
            </a:endParaRPr>
          </a:p>
        </p:txBody>
      </p:sp>
      <p:sp>
        <p:nvSpPr>
          <p:cNvPr id="6" name="Rectangle 5">
            <a:extLst>
              <a:ext uri="{FF2B5EF4-FFF2-40B4-BE49-F238E27FC236}">
                <a16:creationId xmlns:a16="http://schemas.microsoft.com/office/drawing/2014/main" id="{3BAE457C-6F54-4734-3755-E621954A0D4A}"/>
              </a:ext>
            </a:extLst>
          </p:cNvPr>
          <p:cNvSpPr/>
          <p:nvPr/>
        </p:nvSpPr>
        <p:spPr>
          <a:xfrm>
            <a:off x="12266058" y="393534"/>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50000"/>
                    <a:lumOff val="50000"/>
                  </a:schemeClr>
                </a:solidFill>
              </a:rPr>
              <a:t>n=3000</a:t>
            </a:r>
          </a:p>
        </p:txBody>
      </p:sp>
      <p:sp>
        <p:nvSpPr>
          <p:cNvPr id="7" name="Oval 6">
            <a:extLst>
              <a:ext uri="{FF2B5EF4-FFF2-40B4-BE49-F238E27FC236}">
                <a16:creationId xmlns:a16="http://schemas.microsoft.com/office/drawing/2014/main" id="{2E7B5B3D-FF60-3467-76C8-77D982364307}"/>
              </a:ext>
            </a:extLst>
          </p:cNvPr>
          <p:cNvSpPr/>
          <p:nvPr/>
        </p:nvSpPr>
        <p:spPr>
          <a:xfrm>
            <a:off x="12523652" y="793057"/>
            <a:ext cx="602633" cy="630172"/>
          </a:xfrm>
          <a:prstGeom prst="ellipse">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Rectangle 7">
            <a:extLst>
              <a:ext uri="{FF2B5EF4-FFF2-40B4-BE49-F238E27FC236}">
                <a16:creationId xmlns:a16="http://schemas.microsoft.com/office/drawing/2014/main" id="{CF62A59B-FCF1-414D-6FED-2DE78DF91F67}"/>
              </a:ext>
            </a:extLst>
          </p:cNvPr>
          <p:cNvSpPr/>
          <p:nvPr/>
        </p:nvSpPr>
        <p:spPr>
          <a:xfrm>
            <a:off x="9691977" y="324377"/>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25000"/>
                    <a:lumOff val="75000"/>
                  </a:schemeClr>
                </a:solidFill>
              </a:rPr>
              <a:t>Testing</a:t>
            </a:r>
          </a:p>
        </p:txBody>
      </p:sp>
      <p:sp>
        <p:nvSpPr>
          <p:cNvPr id="10" name="Rectangle 9">
            <a:extLst>
              <a:ext uri="{FF2B5EF4-FFF2-40B4-BE49-F238E27FC236}">
                <a16:creationId xmlns:a16="http://schemas.microsoft.com/office/drawing/2014/main" id="{26C1D9B9-7A34-A80D-2CB6-52C8B4E35002}"/>
              </a:ext>
            </a:extLst>
          </p:cNvPr>
          <p:cNvSpPr/>
          <p:nvPr/>
        </p:nvSpPr>
        <p:spPr>
          <a:xfrm>
            <a:off x="9676237" y="1466505"/>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75000"/>
                    <a:lumOff val="25000"/>
                  </a:schemeClr>
                </a:solidFill>
              </a:rPr>
              <a:t>Training</a:t>
            </a:r>
          </a:p>
        </p:txBody>
      </p:sp>
      <p:sp>
        <p:nvSpPr>
          <p:cNvPr id="11" name="Text Placeholder 3">
            <a:extLst>
              <a:ext uri="{FF2B5EF4-FFF2-40B4-BE49-F238E27FC236}">
                <a16:creationId xmlns:a16="http://schemas.microsoft.com/office/drawing/2014/main" id="{76EC60BA-4835-5B80-4785-F60B4DDB4E72}"/>
              </a:ext>
            </a:extLst>
          </p:cNvPr>
          <p:cNvSpPr txBox="1">
            <a:spLocks/>
          </p:cNvSpPr>
          <p:nvPr/>
        </p:nvSpPr>
        <p:spPr>
          <a:xfrm>
            <a:off x="0" y="6770846"/>
            <a:ext cx="12750603" cy="630172"/>
          </a:xfrm>
          <a:prstGeom prst="rect">
            <a:avLst/>
          </a:prstGeom>
        </p:spPr>
        <p:txBody>
          <a:bodyPr vert="horz" lIns="91440" tIns="45720" rIns="91440" bIns="45720" rtlCol="0">
            <a:noAutofit/>
          </a:bodyPr>
          <a:lstStyle>
            <a:lvl1pPr marL="82868" marR="0" indent="-82868" algn="l" defTabSz="699779" rtl="0" eaLnBrk="1" fontAlgn="auto" latinLnBrk="0" hangingPunct="1">
              <a:lnSpc>
                <a:spcPct val="100000"/>
              </a:lnSpc>
              <a:spcBef>
                <a:spcPts val="659"/>
              </a:spcBef>
              <a:spcAft>
                <a:spcPts val="0"/>
              </a:spcAft>
              <a:buClrTx/>
              <a:buSzTx/>
              <a:buFont typeface="Arial" panose="020B0604020202020204" pitchFamily="34" charset="0"/>
              <a:buChar char=" "/>
              <a:tabLst>
                <a:tab pos="82868" algn="l"/>
              </a:tabLst>
              <a:defRPr lang="en-US" sz="2747" b="0" kern="1200" baseline="0" dirty="0" smtClean="0">
                <a:solidFill>
                  <a:srgbClr val="4C0049"/>
                </a:solidFill>
                <a:latin typeface="+mj-lt"/>
                <a:ea typeface="+mn-ea"/>
                <a:cs typeface="+mn-cs"/>
              </a:defRPr>
            </a:lvl1pPr>
            <a:lvl2pPr marL="477585"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948626" algn="l"/>
              </a:tabLst>
              <a:defRPr lang="en-US" sz="2747" kern="1200" baseline="0" dirty="0" smtClean="0">
                <a:solidFill>
                  <a:srgbClr val="777877"/>
                </a:solidFill>
                <a:latin typeface="+mn-lt"/>
                <a:ea typeface="+mn-ea"/>
                <a:cs typeface="+mn-cs"/>
              </a:defRPr>
            </a:lvl2pPr>
            <a:lvl3pPr marL="942083"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1576682" algn="l"/>
              </a:tabLst>
              <a:defRPr lang="en-US" sz="2747" kern="1200" dirty="0" smtClean="0">
                <a:solidFill>
                  <a:srgbClr val="777877"/>
                </a:solidFill>
                <a:latin typeface="+mn-lt"/>
                <a:ea typeface="+mn-ea"/>
                <a:cs typeface="+mn-cs"/>
              </a:defRPr>
            </a:lvl3pPr>
            <a:lvl4pPr marL="1570139" indent="-314028" algn="l" defTabSz="628056" rtl="0" eaLnBrk="1" latinLnBrk="0" hangingPunct="1">
              <a:spcBef>
                <a:spcPts val="659"/>
              </a:spcBef>
              <a:buFont typeface="Arial" panose="020B0604020202020204" pitchFamily="34" charset="0"/>
              <a:buChar char="̶"/>
              <a:defRPr lang="en-US" sz="2747" kern="1200" dirty="0" smtClean="0">
                <a:solidFill>
                  <a:srgbClr val="777877"/>
                </a:solidFill>
                <a:latin typeface="+mn-lt"/>
                <a:ea typeface="+mn-ea"/>
                <a:cs typeface="+mn-cs"/>
              </a:defRPr>
            </a:lvl4pPr>
            <a:lvl5pPr marL="2281063" indent="-396896" algn="l" defTabSz="628056" rtl="0" eaLnBrk="1" latinLnBrk="0" hangingPunct="1">
              <a:spcBef>
                <a:spcPts val="659"/>
              </a:spcBef>
              <a:buFont typeface="Arial" panose="020B0604020202020204" pitchFamily="34" charset="0"/>
              <a:buChar char="̶"/>
              <a:defRPr sz="2747" kern="1200">
                <a:solidFill>
                  <a:srgbClr val="777877"/>
                </a:solidFill>
                <a:latin typeface="+mn-lt"/>
                <a:ea typeface="+mn-ea"/>
                <a:cs typeface="+mn-cs"/>
              </a:defRPr>
            </a:lvl5pPr>
            <a:lvl6pPr marL="3454306" indent="-314028" algn="l" defTabSz="628056" rtl="0" eaLnBrk="1" latinLnBrk="0" hangingPunct="1">
              <a:spcBef>
                <a:spcPct val="20000"/>
              </a:spcBef>
              <a:buFont typeface="Arial"/>
              <a:buChar char="•"/>
              <a:defRPr sz="2747" kern="1200">
                <a:solidFill>
                  <a:schemeClr val="tx1"/>
                </a:solidFill>
                <a:latin typeface="+mn-lt"/>
                <a:ea typeface="+mn-ea"/>
                <a:cs typeface="+mn-cs"/>
              </a:defRPr>
            </a:lvl6pPr>
            <a:lvl7pPr marL="4082362" indent="-314028" algn="l" defTabSz="628056" rtl="0" eaLnBrk="1" latinLnBrk="0" hangingPunct="1">
              <a:spcBef>
                <a:spcPct val="20000"/>
              </a:spcBef>
              <a:buFont typeface="Arial"/>
              <a:buChar char="•"/>
              <a:defRPr sz="2747" kern="1200">
                <a:solidFill>
                  <a:schemeClr val="tx1"/>
                </a:solidFill>
                <a:latin typeface="+mn-lt"/>
                <a:ea typeface="+mn-ea"/>
                <a:cs typeface="+mn-cs"/>
              </a:defRPr>
            </a:lvl7pPr>
            <a:lvl8pPr marL="4710417" indent="-314028" algn="l" defTabSz="628056" rtl="0" eaLnBrk="1" latinLnBrk="0" hangingPunct="1">
              <a:spcBef>
                <a:spcPct val="20000"/>
              </a:spcBef>
              <a:buFont typeface="Arial"/>
              <a:buChar char="•"/>
              <a:defRPr sz="2747" kern="1200">
                <a:solidFill>
                  <a:schemeClr val="tx1"/>
                </a:solidFill>
                <a:latin typeface="+mn-lt"/>
                <a:ea typeface="+mn-ea"/>
                <a:cs typeface="+mn-cs"/>
              </a:defRPr>
            </a:lvl8pPr>
            <a:lvl9pPr marL="5338473" indent="-314028" algn="l" defTabSz="628056" rtl="0" eaLnBrk="1" latinLnBrk="0" hangingPunct="1">
              <a:spcBef>
                <a:spcPct val="20000"/>
              </a:spcBef>
              <a:buFont typeface="Arial"/>
              <a:buChar char="•"/>
              <a:defRPr sz="2747" kern="1200">
                <a:solidFill>
                  <a:schemeClr val="tx1"/>
                </a:solidFill>
                <a:latin typeface="+mn-lt"/>
                <a:ea typeface="+mn-ea"/>
                <a:cs typeface="+mn-cs"/>
              </a:defRPr>
            </a:lvl9pPr>
          </a:lstStyle>
          <a:p>
            <a:pPr marL="0" indent="0">
              <a:spcBef>
                <a:spcPts val="0"/>
              </a:spcBef>
              <a:buFont typeface="Arial" panose="020B0604020202020204" pitchFamily="34" charset="0"/>
              <a:buNone/>
            </a:pPr>
            <a:r>
              <a:rPr lang="de-DE" sz="900" b="1" dirty="0" err="1">
                <a:solidFill>
                  <a:schemeClr val="tx1"/>
                </a:solidFill>
                <a:latin typeface="Calibri" panose="020F0502020204030204" pitchFamily="34" charset="0"/>
                <a:ea typeface="Calibri" panose="020F0502020204030204" pitchFamily="34" charset="0"/>
              </a:rPr>
              <a:t>Breiman</a:t>
            </a:r>
            <a:r>
              <a:rPr lang="de-DE" sz="900" b="1" dirty="0">
                <a:solidFill>
                  <a:schemeClr val="tx1"/>
                </a:solidFill>
                <a:latin typeface="Calibri" panose="020F0502020204030204" pitchFamily="34" charset="0"/>
                <a:ea typeface="Calibri" panose="020F0502020204030204" pitchFamily="34" charset="0"/>
              </a:rPr>
              <a:t> L, Friedman J, </a:t>
            </a:r>
            <a:r>
              <a:rPr lang="de-DE" sz="900" b="1" dirty="0" err="1">
                <a:solidFill>
                  <a:schemeClr val="tx1"/>
                </a:solidFill>
                <a:latin typeface="Calibri" panose="020F0502020204030204" pitchFamily="34" charset="0"/>
                <a:ea typeface="Calibri" panose="020F0502020204030204" pitchFamily="34" charset="0"/>
              </a:rPr>
              <a:t>Olshen</a:t>
            </a:r>
            <a:r>
              <a:rPr lang="de-DE" sz="900" b="1" dirty="0">
                <a:solidFill>
                  <a:schemeClr val="tx1"/>
                </a:solidFill>
                <a:latin typeface="Calibri" panose="020F0502020204030204" pitchFamily="34" charset="0"/>
                <a:ea typeface="Calibri" panose="020F0502020204030204" pitchFamily="34" charset="0"/>
              </a:rPr>
              <a:t> RA, Stone CJ. (1984) Classification and Regression </a:t>
            </a:r>
            <a:r>
              <a:rPr lang="de-DE" sz="900" b="1" dirty="0" err="1">
                <a:solidFill>
                  <a:schemeClr val="tx1"/>
                </a:solidFill>
                <a:latin typeface="Calibri" panose="020F0502020204030204" pitchFamily="34" charset="0"/>
                <a:ea typeface="Calibri" panose="020F0502020204030204" pitchFamily="34" charset="0"/>
              </a:rPr>
              <a:t>Trees</a:t>
            </a:r>
            <a:r>
              <a:rPr lang="de-DE" sz="900" b="1" dirty="0">
                <a:solidFill>
                  <a:schemeClr val="tx1"/>
                </a:solidFill>
                <a:latin typeface="Calibri" panose="020F0502020204030204" pitchFamily="34" charset="0"/>
                <a:ea typeface="Calibri" panose="020F0502020204030204" pitchFamily="34" charset="0"/>
              </a:rPr>
              <a:t> (1st </a:t>
            </a:r>
            <a:r>
              <a:rPr lang="de-DE" sz="900" b="1" dirty="0" err="1">
                <a:solidFill>
                  <a:schemeClr val="tx1"/>
                </a:solidFill>
                <a:latin typeface="Calibri" panose="020F0502020204030204" pitchFamily="34" charset="0"/>
                <a:ea typeface="Calibri" panose="020F0502020204030204" pitchFamily="34" charset="0"/>
              </a:rPr>
              <a:t>ed</a:t>
            </a:r>
            <a:r>
              <a:rPr lang="de-DE" sz="900" b="1" dirty="0">
                <a:solidFill>
                  <a:schemeClr val="tx1"/>
                </a:solidFill>
                <a:latin typeface="Calibri" panose="020F0502020204030204" pitchFamily="34" charset="0"/>
                <a:ea typeface="Calibri" panose="020F0502020204030204" pitchFamily="34" charset="0"/>
              </a:rPr>
              <a:t>.). Chapman and Hall/CRC. https://doi.org/10.1201/9781315139470</a:t>
            </a:r>
          </a:p>
          <a:p>
            <a:pPr marL="0" indent="0">
              <a:spcBef>
                <a:spcPts val="0"/>
              </a:spcBef>
              <a:buFont typeface="Arial" panose="020B0604020202020204" pitchFamily="34" charset="0"/>
              <a:buNone/>
            </a:pPr>
            <a:r>
              <a:rPr lang="de-DE" sz="900" b="1" dirty="0" err="1">
                <a:solidFill>
                  <a:schemeClr val="tx1"/>
                </a:solidFill>
                <a:latin typeface="Calibri" panose="020F0502020204030204" pitchFamily="34" charset="0"/>
                <a:ea typeface="Calibri" panose="020F0502020204030204" pitchFamily="34" charset="0"/>
              </a:rPr>
              <a:t>Breiman</a:t>
            </a:r>
            <a:r>
              <a:rPr lang="de-DE" sz="900" b="1" dirty="0">
                <a:solidFill>
                  <a:schemeClr val="tx1"/>
                </a:solidFill>
                <a:latin typeface="Calibri" panose="020F0502020204030204" pitchFamily="34" charset="0"/>
                <a:ea typeface="Calibri" panose="020F0502020204030204" pitchFamily="34" charset="0"/>
              </a:rPr>
              <a:t> L. (1996). </a:t>
            </a:r>
            <a:r>
              <a:rPr lang="de-DE" sz="900" b="1" dirty="0" err="1">
                <a:solidFill>
                  <a:schemeClr val="tx1"/>
                </a:solidFill>
                <a:latin typeface="Calibri" panose="020F0502020204030204" pitchFamily="34" charset="0"/>
                <a:ea typeface="Calibri" panose="020F0502020204030204" pitchFamily="34" charset="0"/>
              </a:rPr>
              <a:t>Bagging</a:t>
            </a:r>
            <a:r>
              <a:rPr lang="de-DE" sz="900" b="1" dirty="0">
                <a:solidFill>
                  <a:schemeClr val="tx1"/>
                </a:solidFill>
                <a:latin typeface="Calibri" panose="020F0502020204030204" pitchFamily="34" charset="0"/>
                <a:ea typeface="Calibri" panose="020F0502020204030204" pitchFamily="34" charset="0"/>
              </a:rPr>
              <a:t> </a:t>
            </a:r>
            <a:r>
              <a:rPr lang="de-DE" sz="900" b="1" dirty="0" err="1">
                <a:solidFill>
                  <a:schemeClr val="tx1"/>
                </a:solidFill>
                <a:latin typeface="Calibri" panose="020F0502020204030204" pitchFamily="34" charset="0"/>
                <a:ea typeface="Calibri" panose="020F0502020204030204" pitchFamily="34" charset="0"/>
              </a:rPr>
              <a:t>Predictors</a:t>
            </a:r>
            <a:r>
              <a:rPr lang="de-DE" sz="900" b="1" dirty="0">
                <a:solidFill>
                  <a:schemeClr val="tx1"/>
                </a:solidFill>
                <a:latin typeface="Calibri" panose="020F0502020204030204" pitchFamily="34" charset="0"/>
                <a:ea typeface="Calibri" panose="020F0502020204030204" pitchFamily="34" charset="0"/>
              </a:rPr>
              <a:t>. </a:t>
            </a:r>
            <a:r>
              <a:rPr lang="de-DE" sz="900" b="1" dirty="0" err="1">
                <a:solidFill>
                  <a:schemeClr val="tx1"/>
                </a:solidFill>
                <a:latin typeface="Calibri" panose="020F0502020204030204" pitchFamily="34" charset="0"/>
                <a:ea typeface="Calibri" panose="020F0502020204030204" pitchFamily="34" charset="0"/>
              </a:rPr>
              <a:t>Machine</a:t>
            </a:r>
            <a:r>
              <a:rPr lang="de-DE" sz="900" b="1" dirty="0">
                <a:solidFill>
                  <a:schemeClr val="tx1"/>
                </a:solidFill>
                <a:latin typeface="Calibri" panose="020F0502020204030204" pitchFamily="34" charset="0"/>
                <a:ea typeface="Calibri" panose="020F0502020204030204" pitchFamily="34" charset="0"/>
              </a:rPr>
              <a:t> Learning, 24(2), 123-140. https://doi.org/10.1023/A:1018054314350</a:t>
            </a:r>
          </a:p>
          <a:p>
            <a:pPr marL="0" indent="0">
              <a:spcBef>
                <a:spcPts val="0"/>
              </a:spcBef>
              <a:buFont typeface="Arial" panose="020B0604020202020204" pitchFamily="34" charset="0"/>
              <a:buNone/>
            </a:pPr>
            <a:r>
              <a:rPr lang="de-DE" sz="900" b="1" dirty="0" err="1">
                <a:solidFill>
                  <a:schemeClr val="tx1"/>
                </a:solidFill>
                <a:latin typeface="Calibri" panose="020F0502020204030204" pitchFamily="34" charset="0"/>
                <a:ea typeface="Calibri" panose="020F0502020204030204" pitchFamily="34" charset="0"/>
              </a:rPr>
              <a:t>Breiman</a:t>
            </a:r>
            <a:r>
              <a:rPr lang="de-DE" sz="900" b="1" dirty="0">
                <a:solidFill>
                  <a:schemeClr val="tx1"/>
                </a:solidFill>
                <a:latin typeface="Calibri" panose="020F0502020204030204" pitchFamily="34" charset="0"/>
                <a:ea typeface="Calibri" panose="020F0502020204030204" pitchFamily="34" charset="0"/>
              </a:rPr>
              <a:t> L. (2001). Random Forests. </a:t>
            </a:r>
            <a:r>
              <a:rPr lang="de-DE" sz="900" b="1" dirty="0" err="1">
                <a:solidFill>
                  <a:schemeClr val="tx1"/>
                </a:solidFill>
                <a:latin typeface="Calibri" panose="020F0502020204030204" pitchFamily="34" charset="0"/>
                <a:ea typeface="Calibri" panose="020F0502020204030204" pitchFamily="34" charset="0"/>
              </a:rPr>
              <a:t>Machine</a:t>
            </a:r>
            <a:r>
              <a:rPr lang="de-DE" sz="900" b="1" dirty="0">
                <a:solidFill>
                  <a:schemeClr val="tx1"/>
                </a:solidFill>
                <a:latin typeface="Calibri" panose="020F0502020204030204" pitchFamily="34" charset="0"/>
                <a:ea typeface="Calibri" panose="020F0502020204030204" pitchFamily="34" charset="0"/>
              </a:rPr>
              <a:t> Learning, 45, 5–32</a:t>
            </a:r>
            <a:r>
              <a:rPr lang="en-DE" sz="900" b="1" dirty="0">
                <a:solidFill>
                  <a:schemeClr val="tx1"/>
                </a:solidFill>
                <a:latin typeface="Calibri" panose="020F0502020204030204" pitchFamily="34" charset="0"/>
                <a:ea typeface="Calibri" panose="020F0502020204030204" pitchFamily="34" charset="0"/>
              </a:rPr>
              <a:t>. </a:t>
            </a:r>
            <a:r>
              <a:rPr lang="de-DE" sz="900" b="1" dirty="0">
                <a:solidFill>
                  <a:schemeClr val="tx1"/>
                </a:solidFill>
                <a:latin typeface="Calibri" panose="020F0502020204030204" pitchFamily="34" charset="0"/>
                <a:ea typeface="Calibri" panose="020F0502020204030204" pitchFamily="34" charset="0"/>
              </a:rPr>
              <a:t>https://doi.org/10.1023/A:1010933404324.</a:t>
            </a:r>
          </a:p>
          <a:p>
            <a:pPr marL="0" indent="0">
              <a:spcBef>
                <a:spcPts val="0"/>
              </a:spcBef>
              <a:buFont typeface="Arial" panose="020B0604020202020204" pitchFamily="34" charset="0"/>
              <a:buNone/>
            </a:pPr>
            <a:r>
              <a:rPr lang="de-DE" sz="900" b="1" dirty="0">
                <a:solidFill>
                  <a:schemeClr val="tx1"/>
                </a:solidFill>
                <a:latin typeface="Calibri" panose="020F0502020204030204" pitchFamily="34" charset="0"/>
                <a:ea typeface="Calibri" panose="020F0502020204030204" pitchFamily="34" charset="0"/>
              </a:rPr>
              <a:t>Strobl C, </a:t>
            </a:r>
            <a:r>
              <a:rPr lang="de-DE" sz="900" b="1" dirty="0" err="1">
                <a:solidFill>
                  <a:schemeClr val="tx1"/>
                </a:solidFill>
                <a:latin typeface="Calibri" panose="020F0502020204030204" pitchFamily="34" charset="0"/>
                <a:ea typeface="Calibri" panose="020F0502020204030204" pitchFamily="34" charset="0"/>
              </a:rPr>
              <a:t>Boulesteix</a:t>
            </a:r>
            <a:r>
              <a:rPr lang="de-DE" sz="900" b="1" dirty="0">
                <a:solidFill>
                  <a:schemeClr val="tx1"/>
                </a:solidFill>
                <a:latin typeface="Calibri" panose="020F0502020204030204" pitchFamily="34" charset="0"/>
                <a:ea typeface="Calibri" panose="020F0502020204030204" pitchFamily="34" charset="0"/>
              </a:rPr>
              <a:t> A-L, Kneib T, Augustin T, </a:t>
            </a:r>
            <a:r>
              <a:rPr lang="de-DE" sz="900" b="1" dirty="0" err="1">
                <a:solidFill>
                  <a:schemeClr val="tx1"/>
                </a:solidFill>
                <a:latin typeface="Calibri" panose="020F0502020204030204" pitchFamily="34" charset="0"/>
                <a:ea typeface="Calibri" panose="020F0502020204030204" pitchFamily="34" charset="0"/>
              </a:rPr>
              <a:t>Zeileis</a:t>
            </a:r>
            <a:r>
              <a:rPr lang="de-DE" sz="900" b="1" dirty="0">
                <a:solidFill>
                  <a:schemeClr val="tx1"/>
                </a:solidFill>
                <a:latin typeface="Calibri" panose="020F0502020204030204" pitchFamily="34" charset="0"/>
                <a:ea typeface="Calibri" panose="020F0502020204030204" pitchFamily="34" charset="0"/>
              </a:rPr>
              <a:t> A. (2008) </a:t>
            </a:r>
            <a:r>
              <a:rPr lang="de-DE" sz="900" b="1" dirty="0" err="1">
                <a:solidFill>
                  <a:schemeClr val="tx1"/>
                </a:solidFill>
                <a:latin typeface="Calibri" panose="020F0502020204030204" pitchFamily="34" charset="0"/>
                <a:ea typeface="Calibri" panose="020F0502020204030204" pitchFamily="34" charset="0"/>
              </a:rPr>
              <a:t>Conditional</a:t>
            </a:r>
            <a:r>
              <a:rPr lang="de-DE" sz="900" b="1" dirty="0">
                <a:solidFill>
                  <a:schemeClr val="tx1"/>
                </a:solidFill>
                <a:latin typeface="Calibri" panose="020F0502020204030204" pitchFamily="34" charset="0"/>
                <a:ea typeface="Calibri" panose="020F0502020204030204" pitchFamily="34" charset="0"/>
              </a:rPr>
              <a:t> variable </a:t>
            </a:r>
            <a:r>
              <a:rPr lang="de-DE" sz="900" b="1" dirty="0" err="1">
                <a:solidFill>
                  <a:schemeClr val="tx1"/>
                </a:solidFill>
                <a:latin typeface="Calibri" panose="020F0502020204030204" pitchFamily="34" charset="0"/>
                <a:ea typeface="Calibri" panose="020F0502020204030204" pitchFamily="34" charset="0"/>
              </a:rPr>
              <a:t>importance</a:t>
            </a:r>
            <a:r>
              <a:rPr lang="de-DE" sz="900" b="1" dirty="0">
                <a:solidFill>
                  <a:schemeClr val="tx1"/>
                </a:solidFill>
                <a:latin typeface="Calibri" panose="020F0502020204030204" pitchFamily="34" charset="0"/>
                <a:ea typeface="Calibri" panose="020F0502020204030204" pitchFamily="34" charset="0"/>
              </a:rPr>
              <a:t> </a:t>
            </a:r>
            <a:r>
              <a:rPr lang="de-DE" sz="900" b="1" dirty="0" err="1">
                <a:solidFill>
                  <a:schemeClr val="tx1"/>
                </a:solidFill>
                <a:latin typeface="Calibri" panose="020F0502020204030204" pitchFamily="34" charset="0"/>
                <a:ea typeface="Calibri" panose="020F0502020204030204" pitchFamily="34" charset="0"/>
              </a:rPr>
              <a:t>for</a:t>
            </a:r>
            <a:r>
              <a:rPr lang="de-DE" sz="900" b="1" dirty="0">
                <a:solidFill>
                  <a:schemeClr val="tx1"/>
                </a:solidFill>
                <a:latin typeface="Calibri" panose="020F0502020204030204" pitchFamily="34" charset="0"/>
                <a:ea typeface="Calibri" panose="020F0502020204030204" pitchFamily="34" charset="0"/>
              </a:rPr>
              <a:t> </a:t>
            </a:r>
            <a:r>
              <a:rPr lang="de-DE" sz="900" b="1" dirty="0" err="1">
                <a:solidFill>
                  <a:schemeClr val="tx1"/>
                </a:solidFill>
                <a:latin typeface="Calibri" panose="020F0502020204030204" pitchFamily="34" charset="0"/>
                <a:ea typeface="Calibri" panose="020F0502020204030204" pitchFamily="34" charset="0"/>
              </a:rPr>
              <a:t>random</a:t>
            </a:r>
            <a:r>
              <a:rPr lang="de-DE" sz="900" b="1" dirty="0">
                <a:solidFill>
                  <a:schemeClr val="tx1"/>
                </a:solidFill>
                <a:latin typeface="Calibri" panose="020F0502020204030204" pitchFamily="34" charset="0"/>
                <a:ea typeface="Calibri" panose="020F0502020204030204" pitchFamily="34" charset="0"/>
              </a:rPr>
              <a:t> </a:t>
            </a:r>
            <a:r>
              <a:rPr lang="de-DE" sz="900" b="1" dirty="0" err="1">
                <a:solidFill>
                  <a:schemeClr val="tx1"/>
                </a:solidFill>
                <a:latin typeface="Calibri" panose="020F0502020204030204" pitchFamily="34" charset="0"/>
                <a:ea typeface="Calibri" panose="020F0502020204030204" pitchFamily="34" charset="0"/>
              </a:rPr>
              <a:t>forests</a:t>
            </a:r>
            <a:r>
              <a:rPr lang="de-DE" sz="900" b="1" dirty="0">
                <a:solidFill>
                  <a:schemeClr val="tx1"/>
                </a:solidFill>
                <a:latin typeface="Calibri" panose="020F0502020204030204" pitchFamily="34" charset="0"/>
                <a:ea typeface="Calibri" panose="020F0502020204030204" pitchFamily="34" charset="0"/>
              </a:rPr>
              <a:t>. BMC </a:t>
            </a:r>
            <a:r>
              <a:rPr lang="de-DE" sz="900" b="1" dirty="0" err="1">
                <a:solidFill>
                  <a:schemeClr val="tx1"/>
                </a:solidFill>
                <a:latin typeface="Calibri" panose="020F0502020204030204" pitchFamily="34" charset="0"/>
                <a:ea typeface="Calibri" panose="020F0502020204030204" pitchFamily="34" charset="0"/>
              </a:rPr>
              <a:t>Bioinformatics</a:t>
            </a:r>
            <a:r>
              <a:rPr lang="de-DE" sz="900" b="1" dirty="0">
                <a:solidFill>
                  <a:schemeClr val="tx1"/>
                </a:solidFill>
                <a:latin typeface="Calibri" panose="020F0502020204030204" pitchFamily="34" charset="0"/>
                <a:ea typeface="Calibri" panose="020F0502020204030204" pitchFamily="34" charset="0"/>
              </a:rPr>
              <a:t> 9(1) 307. https://doi.org/10.1186/1471-2105-9-307</a:t>
            </a:r>
          </a:p>
        </p:txBody>
      </p:sp>
      <p:sp>
        <p:nvSpPr>
          <p:cNvPr id="13" name="TextBox 12">
            <a:extLst>
              <a:ext uri="{FF2B5EF4-FFF2-40B4-BE49-F238E27FC236}">
                <a16:creationId xmlns:a16="http://schemas.microsoft.com/office/drawing/2014/main" id="{BC146C5A-1F25-C672-0486-BB7DA19265E2}"/>
              </a:ext>
            </a:extLst>
          </p:cNvPr>
          <p:cNvSpPr txBox="1"/>
          <p:nvPr/>
        </p:nvSpPr>
        <p:spPr>
          <a:xfrm>
            <a:off x="491751" y="984318"/>
            <a:ext cx="6859769" cy="2144177"/>
          </a:xfrm>
          <a:prstGeom prst="rect">
            <a:avLst/>
          </a:prstGeom>
          <a:noFill/>
        </p:spPr>
        <p:txBody>
          <a:bodyPr wrap="square" rtlCol="0">
            <a:spAutoFit/>
          </a:bodyPr>
          <a:lstStyle/>
          <a:p>
            <a:pPr marL="82868" indent="-82868" defTabSz="699779">
              <a:spcBef>
                <a:spcPts val="400"/>
              </a:spcBef>
              <a:buFont typeface="Arial" panose="020B0604020202020204" pitchFamily="34" charset="0"/>
              <a:buChar char=" "/>
              <a:tabLst>
                <a:tab pos="82868" algn="l"/>
              </a:tabLst>
            </a:pPr>
            <a:r>
              <a:rPr lang="en-DE" dirty="0"/>
              <a:t>Training Phase:</a:t>
            </a:r>
          </a:p>
          <a:p>
            <a:pPr marL="477585" lvl="1" indent="-314028" defTabSz="699779">
              <a:spcBef>
                <a:spcPts val="400"/>
              </a:spcBef>
              <a:buFont typeface="Arial" panose="020B0604020202020204" pitchFamily="34" charset="0"/>
              <a:buChar char="•"/>
              <a:tabLst>
                <a:tab pos="948626" algn="l"/>
              </a:tabLst>
            </a:pPr>
            <a:r>
              <a:rPr lang="en-DE" dirty="0">
                <a:solidFill>
                  <a:srgbClr val="777877"/>
                </a:solidFill>
              </a:rPr>
              <a:t>3000 gauges dataset: 2/3 for training, 1/3 for testing</a:t>
            </a:r>
          </a:p>
          <a:p>
            <a:pPr marL="1015869" lvl="2" indent="-342900" defTabSz="699779">
              <a:spcBef>
                <a:spcPts val="400"/>
              </a:spcBef>
              <a:buFont typeface="Symbol" panose="05050102010706020507" pitchFamily="18" charset="2"/>
              <a:buChar char="-"/>
              <a:tabLst>
                <a:tab pos="948626" algn="l"/>
              </a:tabLst>
            </a:pPr>
            <a:r>
              <a:rPr lang="en-DE" sz="2000" dirty="0">
                <a:solidFill>
                  <a:srgbClr val="777877"/>
                </a:solidFill>
              </a:rPr>
              <a:t>target variable: annual average streamflow</a:t>
            </a:r>
          </a:p>
          <a:p>
            <a:pPr marL="1015869" lvl="2" indent="-342900" defTabSz="699779">
              <a:spcBef>
                <a:spcPts val="400"/>
              </a:spcBef>
              <a:buFont typeface="Symbol" panose="05050102010706020507" pitchFamily="18" charset="2"/>
              <a:buChar char="-"/>
              <a:tabLst>
                <a:tab pos="948626" algn="l"/>
              </a:tabLst>
            </a:pPr>
            <a:r>
              <a:rPr lang="en-DE" sz="2000" dirty="0">
                <a:solidFill>
                  <a:srgbClr val="777877"/>
                </a:solidFill>
              </a:rPr>
              <a:t>explanatory variables: annual average precipitation (PCP) and temperature (TMP)</a:t>
            </a:r>
            <a:endParaRPr lang="en-DE" dirty="0">
              <a:solidFill>
                <a:srgbClr val="777877"/>
              </a:solidFill>
            </a:endParaRPr>
          </a:p>
          <a:p>
            <a:pPr marL="477585" lvl="1" indent="-314028" defTabSz="699779">
              <a:spcBef>
                <a:spcPts val="400"/>
              </a:spcBef>
              <a:buFont typeface="Arial" panose="020B0604020202020204" pitchFamily="34" charset="0"/>
              <a:buChar char="•"/>
              <a:tabLst>
                <a:tab pos="948626" algn="l"/>
              </a:tabLst>
            </a:pPr>
            <a:r>
              <a:rPr lang="en-DE" dirty="0">
                <a:solidFill>
                  <a:srgbClr val="777877"/>
                </a:solidFill>
              </a:rPr>
              <a:t>2000 gauges training dataset</a:t>
            </a:r>
          </a:p>
        </p:txBody>
      </p:sp>
    </p:spTree>
    <p:extLst>
      <p:ext uri="{BB962C8B-B14F-4D97-AF65-F5344CB8AC3E}">
        <p14:creationId xmlns:p14="http://schemas.microsoft.com/office/powerpoint/2010/main" val="174736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 Forest</a:t>
            </a:r>
            <a:r>
              <a:rPr lang="en-DE" dirty="0"/>
              <a:t> – Bootstrapping </a:t>
            </a:r>
            <a:endParaRPr lang="en-US" dirty="0"/>
          </a:p>
        </p:txBody>
      </p:sp>
      <p:sp>
        <p:nvSpPr>
          <p:cNvPr id="4" name="Rectangle 3">
            <a:extLst>
              <a:ext uri="{FF2B5EF4-FFF2-40B4-BE49-F238E27FC236}">
                <a16:creationId xmlns:a16="http://schemas.microsoft.com/office/drawing/2014/main" id="{47958781-6505-67A9-B3CD-3F44D87FDB55}"/>
              </a:ext>
            </a:extLst>
          </p:cNvPr>
          <p:cNvSpPr/>
          <p:nvPr/>
        </p:nvSpPr>
        <p:spPr>
          <a:xfrm>
            <a:off x="10297674" y="2284779"/>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rgbClr val="571054"/>
                </a:solidFill>
              </a:rPr>
              <a:t>n=2000 </a:t>
            </a:r>
          </a:p>
          <a:p>
            <a:pPr algn="ctr"/>
            <a:r>
              <a:rPr lang="en-DE" sz="1200" dirty="0" err="1">
                <a:solidFill>
                  <a:srgbClr val="571054"/>
                </a:solidFill>
              </a:rPr>
              <a:t>Qav</a:t>
            </a:r>
            <a:r>
              <a:rPr lang="en-DE" sz="1200" dirty="0">
                <a:solidFill>
                  <a:srgbClr val="571054"/>
                </a:solidFill>
              </a:rPr>
              <a:t>=5.5m³/s</a:t>
            </a:r>
            <a:endParaRPr lang="de-DE" sz="1200" dirty="0">
              <a:solidFill>
                <a:srgbClr val="571054"/>
              </a:solidFill>
            </a:endParaRPr>
          </a:p>
        </p:txBody>
      </p:sp>
      <p:sp>
        <p:nvSpPr>
          <p:cNvPr id="15" name="Oval 14">
            <a:extLst>
              <a:ext uri="{FF2B5EF4-FFF2-40B4-BE49-F238E27FC236}">
                <a16:creationId xmlns:a16="http://schemas.microsoft.com/office/drawing/2014/main" id="{D93A5A9C-7A20-0931-BD1A-18E0BBE5F165}"/>
              </a:ext>
            </a:extLst>
          </p:cNvPr>
          <p:cNvSpPr/>
          <p:nvPr/>
        </p:nvSpPr>
        <p:spPr>
          <a:xfrm>
            <a:off x="10555268" y="2799527"/>
            <a:ext cx="602633" cy="630172"/>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Rectangle 7">
            <a:extLst>
              <a:ext uri="{FF2B5EF4-FFF2-40B4-BE49-F238E27FC236}">
                <a16:creationId xmlns:a16="http://schemas.microsoft.com/office/drawing/2014/main" id="{60F79BC8-59EB-ED33-2D1A-01117D64D77E}"/>
              </a:ext>
            </a:extLst>
          </p:cNvPr>
          <p:cNvSpPr/>
          <p:nvPr/>
        </p:nvSpPr>
        <p:spPr>
          <a:xfrm>
            <a:off x="10305766" y="899925"/>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75000"/>
                    <a:lumOff val="25000"/>
                  </a:schemeClr>
                </a:solidFill>
              </a:rPr>
              <a:t>n=2000 </a:t>
            </a:r>
          </a:p>
          <a:p>
            <a:pPr algn="ctr"/>
            <a:r>
              <a:rPr lang="en-DE" sz="1200" dirty="0" err="1">
                <a:solidFill>
                  <a:schemeClr val="tx1">
                    <a:lumMod val="75000"/>
                    <a:lumOff val="25000"/>
                  </a:schemeClr>
                </a:solidFill>
              </a:rPr>
              <a:t>Qav</a:t>
            </a:r>
            <a:r>
              <a:rPr lang="en-DE" sz="1200" dirty="0">
                <a:solidFill>
                  <a:schemeClr val="tx1">
                    <a:lumMod val="75000"/>
                    <a:lumOff val="25000"/>
                  </a:schemeClr>
                </a:solidFill>
              </a:rPr>
              <a:t>=5.8m³/s</a:t>
            </a:r>
            <a:endParaRPr lang="de-DE" sz="1200" dirty="0">
              <a:solidFill>
                <a:schemeClr val="tx1">
                  <a:lumMod val="75000"/>
                  <a:lumOff val="25000"/>
                </a:schemeClr>
              </a:solidFill>
            </a:endParaRPr>
          </a:p>
        </p:txBody>
      </p:sp>
      <p:sp>
        <p:nvSpPr>
          <p:cNvPr id="16" name="Oval 15">
            <a:extLst>
              <a:ext uri="{FF2B5EF4-FFF2-40B4-BE49-F238E27FC236}">
                <a16:creationId xmlns:a16="http://schemas.microsoft.com/office/drawing/2014/main" id="{8FA87E28-C546-15D1-B196-0B5FDD2F9924}"/>
              </a:ext>
            </a:extLst>
          </p:cNvPr>
          <p:cNvSpPr/>
          <p:nvPr/>
        </p:nvSpPr>
        <p:spPr>
          <a:xfrm>
            <a:off x="10563360" y="1414673"/>
            <a:ext cx="602633" cy="630172"/>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Rectangle 17">
            <a:extLst>
              <a:ext uri="{FF2B5EF4-FFF2-40B4-BE49-F238E27FC236}">
                <a16:creationId xmlns:a16="http://schemas.microsoft.com/office/drawing/2014/main" id="{9D6FBD1B-E78A-3C38-C4F0-D3C40F13BEB3}"/>
              </a:ext>
            </a:extLst>
          </p:cNvPr>
          <p:cNvSpPr/>
          <p:nvPr/>
        </p:nvSpPr>
        <p:spPr>
          <a:xfrm>
            <a:off x="10295759" y="-139173"/>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25000"/>
                    <a:lumOff val="75000"/>
                  </a:schemeClr>
                </a:solidFill>
              </a:rPr>
              <a:t>n=1000 </a:t>
            </a:r>
          </a:p>
        </p:txBody>
      </p:sp>
      <p:sp>
        <p:nvSpPr>
          <p:cNvPr id="20" name="Oval 19">
            <a:extLst>
              <a:ext uri="{FF2B5EF4-FFF2-40B4-BE49-F238E27FC236}">
                <a16:creationId xmlns:a16="http://schemas.microsoft.com/office/drawing/2014/main" id="{2D3040F2-C76C-F19A-73C5-C979143BFDF4}"/>
              </a:ext>
            </a:extLst>
          </p:cNvPr>
          <p:cNvSpPr/>
          <p:nvPr/>
        </p:nvSpPr>
        <p:spPr>
          <a:xfrm>
            <a:off x="10563360" y="260350"/>
            <a:ext cx="602633" cy="630172"/>
          </a:xfrm>
          <a:prstGeom prst="ellipse">
            <a:avLst/>
          </a:prstGeom>
          <a:solidFill>
            <a:schemeClr val="tx1">
              <a:lumMod val="25000"/>
              <a:lumOff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lumMod val="25000"/>
                  <a:lumOff val="75000"/>
                </a:schemeClr>
              </a:solidFill>
            </a:endParaRPr>
          </a:p>
        </p:txBody>
      </p:sp>
      <p:sp>
        <p:nvSpPr>
          <p:cNvPr id="21" name="Rectangle 20">
            <a:extLst>
              <a:ext uri="{FF2B5EF4-FFF2-40B4-BE49-F238E27FC236}">
                <a16:creationId xmlns:a16="http://schemas.microsoft.com/office/drawing/2014/main" id="{E990D7AE-68A5-5D1D-B911-5FF0F89B63EF}"/>
              </a:ext>
            </a:extLst>
          </p:cNvPr>
          <p:cNvSpPr/>
          <p:nvPr/>
        </p:nvSpPr>
        <p:spPr>
          <a:xfrm>
            <a:off x="12266058" y="393534"/>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50000"/>
                    <a:lumOff val="50000"/>
                  </a:schemeClr>
                </a:solidFill>
              </a:rPr>
              <a:t>n=3000</a:t>
            </a:r>
          </a:p>
        </p:txBody>
      </p:sp>
      <p:sp>
        <p:nvSpPr>
          <p:cNvPr id="23" name="Oval 22">
            <a:extLst>
              <a:ext uri="{FF2B5EF4-FFF2-40B4-BE49-F238E27FC236}">
                <a16:creationId xmlns:a16="http://schemas.microsoft.com/office/drawing/2014/main" id="{779247E8-A2D8-DE75-4753-22AD2ADC1A8A}"/>
              </a:ext>
            </a:extLst>
          </p:cNvPr>
          <p:cNvSpPr/>
          <p:nvPr/>
        </p:nvSpPr>
        <p:spPr>
          <a:xfrm>
            <a:off x="12523652" y="793057"/>
            <a:ext cx="602633" cy="630172"/>
          </a:xfrm>
          <a:prstGeom prst="ellipse">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Rectangle 23">
            <a:extLst>
              <a:ext uri="{FF2B5EF4-FFF2-40B4-BE49-F238E27FC236}">
                <a16:creationId xmlns:a16="http://schemas.microsoft.com/office/drawing/2014/main" id="{C85E265D-AE6F-6727-C30D-8CDD7E8D3DE4}"/>
              </a:ext>
            </a:extLst>
          </p:cNvPr>
          <p:cNvSpPr/>
          <p:nvPr/>
        </p:nvSpPr>
        <p:spPr>
          <a:xfrm>
            <a:off x="9691977" y="324377"/>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25000"/>
                    <a:lumOff val="75000"/>
                  </a:schemeClr>
                </a:solidFill>
              </a:rPr>
              <a:t>Testing</a:t>
            </a:r>
          </a:p>
        </p:txBody>
      </p:sp>
      <p:sp>
        <p:nvSpPr>
          <p:cNvPr id="25" name="Rectangle 24">
            <a:extLst>
              <a:ext uri="{FF2B5EF4-FFF2-40B4-BE49-F238E27FC236}">
                <a16:creationId xmlns:a16="http://schemas.microsoft.com/office/drawing/2014/main" id="{188A5E0F-05FB-FA47-610A-9A5D1700CEA8}"/>
              </a:ext>
            </a:extLst>
          </p:cNvPr>
          <p:cNvSpPr/>
          <p:nvPr/>
        </p:nvSpPr>
        <p:spPr>
          <a:xfrm>
            <a:off x="9676237" y="1466505"/>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75000"/>
                    <a:lumOff val="25000"/>
                  </a:schemeClr>
                </a:solidFill>
              </a:rPr>
              <a:t>Training</a:t>
            </a:r>
          </a:p>
        </p:txBody>
      </p:sp>
      <p:sp>
        <p:nvSpPr>
          <p:cNvPr id="27" name="Text Placeholder 3">
            <a:extLst>
              <a:ext uri="{FF2B5EF4-FFF2-40B4-BE49-F238E27FC236}">
                <a16:creationId xmlns:a16="http://schemas.microsoft.com/office/drawing/2014/main" id="{73F598F5-13F2-4F36-21A0-8D410394CE9F}"/>
              </a:ext>
            </a:extLst>
          </p:cNvPr>
          <p:cNvSpPr txBox="1">
            <a:spLocks/>
          </p:cNvSpPr>
          <p:nvPr/>
        </p:nvSpPr>
        <p:spPr>
          <a:xfrm>
            <a:off x="0" y="6770846"/>
            <a:ext cx="12750603" cy="630172"/>
          </a:xfrm>
          <a:prstGeom prst="rect">
            <a:avLst/>
          </a:prstGeom>
        </p:spPr>
        <p:txBody>
          <a:bodyPr vert="horz" lIns="91440" tIns="45720" rIns="91440" bIns="45720" rtlCol="0">
            <a:noAutofit/>
          </a:bodyPr>
          <a:lstStyle>
            <a:lvl1pPr marL="82868" marR="0" indent="-82868" algn="l" defTabSz="699779" rtl="0" eaLnBrk="1" fontAlgn="auto" latinLnBrk="0" hangingPunct="1">
              <a:lnSpc>
                <a:spcPct val="100000"/>
              </a:lnSpc>
              <a:spcBef>
                <a:spcPts val="659"/>
              </a:spcBef>
              <a:spcAft>
                <a:spcPts val="0"/>
              </a:spcAft>
              <a:buClrTx/>
              <a:buSzTx/>
              <a:buFont typeface="Arial" panose="020B0604020202020204" pitchFamily="34" charset="0"/>
              <a:buChar char=" "/>
              <a:tabLst>
                <a:tab pos="82868" algn="l"/>
              </a:tabLst>
              <a:defRPr lang="en-US" sz="2747" b="0" kern="1200" baseline="0" dirty="0" smtClean="0">
                <a:solidFill>
                  <a:srgbClr val="4C0049"/>
                </a:solidFill>
                <a:latin typeface="+mj-lt"/>
                <a:ea typeface="+mn-ea"/>
                <a:cs typeface="+mn-cs"/>
              </a:defRPr>
            </a:lvl1pPr>
            <a:lvl2pPr marL="477585"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948626" algn="l"/>
              </a:tabLst>
              <a:defRPr lang="en-US" sz="2747" kern="1200" baseline="0" dirty="0" smtClean="0">
                <a:solidFill>
                  <a:srgbClr val="777877"/>
                </a:solidFill>
                <a:latin typeface="+mn-lt"/>
                <a:ea typeface="+mn-ea"/>
                <a:cs typeface="+mn-cs"/>
              </a:defRPr>
            </a:lvl2pPr>
            <a:lvl3pPr marL="942083"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1576682" algn="l"/>
              </a:tabLst>
              <a:defRPr lang="en-US" sz="2747" kern="1200" dirty="0" smtClean="0">
                <a:solidFill>
                  <a:srgbClr val="777877"/>
                </a:solidFill>
                <a:latin typeface="+mn-lt"/>
                <a:ea typeface="+mn-ea"/>
                <a:cs typeface="+mn-cs"/>
              </a:defRPr>
            </a:lvl3pPr>
            <a:lvl4pPr marL="1570139" indent="-314028" algn="l" defTabSz="628056" rtl="0" eaLnBrk="1" latinLnBrk="0" hangingPunct="1">
              <a:spcBef>
                <a:spcPts val="659"/>
              </a:spcBef>
              <a:buFont typeface="Arial" panose="020B0604020202020204" pitchFamily="34" charset="0"/>
              <a:buChar char="̶"/>
              <a:defRPr lang="en-US" sz="2747" kern="1200" dirty="0" smtClean="0">
                <a:solidFill>
                  <a:srgbClr val="777877"/>
                </a:solidFill>
                <a:latin typeface="+mn-lt"/>
                <a:ea typeface="+mn-ea"/>
                <a:cs typeface="+mn-cs"/>
              </a:defRPr>
            </a:lvl4pPr>
            <a:lvl5pPr marL="2281063" indent="-396896" algn="l" defTabSz="628056" rtl="0" eaLnBrk="1" latinLnBrk="0" hangingPunct="1">
              <a:spcBef>
                <a:spcPts val="659"/>
              </a:spcBef>
              <a:buFont typeface="Arial" panose="020B0604020202020204" pitchFamily="34" charset="0"/>
              <a:buChar char="̶"/>
              <a:defRPr sz="2747" kern="1200">
                <a:solidFill>
                  <a:srgbClr val="777877"/>
                </a:solidFill>
                <a:latin typeface="+mn-lt"/>
                <a:ea typeface="+mn-ea"/>
                <a:cs typeface="+mn-cs"/>
              </a:defRPr>
            </a:lvl5pPr>
            <a:lvl6pPr marL="3454306" indent="-314028" algn="l" defTabSz="628056" rtl="0" eaLnBrk="1" latinLnBrk="0" hangingPunct="1">
              <a:spcBef>
                <a:spcPct val="20000"/>
              </a:spcBef>
              <a:buFont typeface="Arial"/>
              <a:buChar char="•"/>
              <a:defRPr sz="2747" kern="1200">
                <a:solidFill>
                  <a:schemeClr val="tx1"/>
                </a:solidFill>
                <a:latin typeface="+mn-lt"/>
                <a:ea typeface="+mn-ea"/>
                <a:cs typeface="+mn-cs"/>
              </a:defRPr>
            </a:lvl6pPr>
            <a:lvl7pPr marL="4082362" indent="-314028" algn="l" defTabSz="628056" rtl="0" eaLnBrk="1" latinLnBrk="0" hangingPunct="1">
              <a:spcBef>
                <a:spcPct val="20000"/>
              </a:spcBef>
              <a:buFont typeface="Arial"/>
              <a:buChar char="•"/>
              <a:defRPr sz="2747" kern="1200">
                <a:solidFill>
                  <a:schemeClr val="tx1"/>
                </a:solidFill>
                <a:latin typeface="+mn-lt"/>
                <a:ea typeface="+mn-ea"/>
                <a:cs typeface="+mn-cs"/>
              </a:defRPr>
            </a:lvl7pPr>
            <a:lvl8pPr marL="4710417" indent="-314028" algn="l" defTabSz="628056" rtl="0" eaLnBrk="1" latinLnBrk="0" hangingPunct="1">
              <a:spcBef>
                <a:spcPct val="20000"/>
              </a:spcBef>
              <a:buFont typeface="Arial"/>
              <a:buChar char="•"/>
              <a:defRPr sz="2747" kern="1200">
                <a:solidFill>
                  <a:schemeClr val="tx1"/>
                </a:solidFill>
                <a:latin typeface="+mn-lt"/>
                <a:ea typeface="+mn-ea"/>
                <a:cs typeface="+mn-cs"/>
              </a:defRPr>
            </a:lvl8pPr>
            <a:lvl9pPr marL="5338473" indent="-314028" algn="l" defTabSz="628056" rtl="0" eaLnBrk="1" latinLnBrk="0" hangingPunct="1">
              <a:spcBef>
                <a:spcPct val="20000"/>
              </a:spcBef>
              <a:buFont typeface="Arial"/>
              <a:buChar char="•"/>
              <a:defRPr sz="2747" kern="1200">
                <a:solidFill>
                  <a:schemeClr val="tx1"/>
                </a:solidFill>
                <a:latin typeface="+mn-lt"/>
                <a:ea typeface="+mn-ea"/>
                <a:cs typeface="+mn-cs"/>
              </a:defRPr>
            </a:lvl9pPr>
          </a:lstStyle>
          <a:p>
            <a:pPr marL="0" indent="0">
              <a:spcBef>
                <a:spcPts val="0"/>
              </a:spcBef>
              <a:buFont typeface="Arial" panose="020B0604020202020204" pitchFamily="34" charset="0"/>
              <a:buNone/>
            </a:pPr>
            <a:r>
              <a:rPr lang="de-DE" sz="900" b="1" dirty="0" err="1">
                <a:solidFill>
                  <a:schemeClr val="tx1"/>
                </a:solidFill>
                <a:latin typeface="Calibri" panose="020F0502020204030204" pitchFamily="34" charset="0"/>
                <a:ea typeface="Calibri" panose="020F0502020204030204" pitchFamily="34" charset="0"/>
              </a:rPr>
              <a:t>Breiman</a:t>
            </a:r>
            <a:r>
              <a:rPr lang="de-DE" sz="900" b="1" dirty="0">
                <a:solidFill>
                  <a:schemeClr val="tx1"/>
                </a:solidFill>
                <a:latin typeface="Calibri" panose="020F0502020204030204" pitchFamily="34" charset="0"/>
                <a:ea typeface="Calibri" panose="020F0502020204030204" pitchFamily="34" charset="0"/>
              </a:rPr>
              <a:t> L, Friedman J, </a:t>
            </a:r>
            <a:r>
              <a:rPr lang="de-DE" sz="900" b="1" dirty="0" err="1">
                <a:solidFill>
                  <a:schemeClr val="tx1"/>
                </a:solidFill>
                <a:latin typeface="Calibri" panose="020F0502020204030204" pitchFamily="34" charset="0"/>
                <a:ea typeface="Calibri" panose="020F0502020204030204" pitchFamily="34" charset="0"/>
              </a:rPr>
              <a:t>Olshen</a:t>
            </a:r>
            <a:r>
              <a:rPr lang="de-DE" sz="900" b="1" dirty="0">
                <a:solidFill>
                  <a:schemeClr val="tx1"/>
                </a:solidFill>
                <a:latin typeface="Calibri" panose="020F0502020204030204" pitchFamily="34" charset="0"/>
                <a:ea typeface="Calibri" panose="020F0502020204030204" pitchFamily="34" charset="0"/>
              </a:rPr>
              <a:t> RA, Stone CJ. (1984) Classification and Regression </a:t>
            </a:r>
            <a:r>
              <a:rPr lang="de-DE" sz="900" b="1" dirty="0" err="1">
                <a:solidFill>
                  <a:schemeClr val="tx1"/>
                </a:solidFill>
                <a:latin typeface="Calibri" panose="020F0502020204030204" pitchFamily="34" charset="0"/>
                <a:ea typeface="Calibri" panose="020F0502020204030204" pitchFamily="34" charset="0"/>
              </a:rPr>
              <a:t>Trees</a:t>
            </a:r>
            <a:r>
              <a:rPr lang="de-DE" sz="900" b="1" dirty="0">
                <a:solidFill>
                  <a:schemeClr val="tx1"/>
                </a:solidFill>
                <a:latin typeface="Calibri" panose="020F0502020204030204" pitchFamily="34" charset="0"/>
                <a:ea typeface="Calibri" panose="020F0502020204030204" pitchFamily="34" charset="0"/>
              </a:rPr>
              <a:t> (1st </a:t>
            </a:r>
            <a:r>
              <a:rPr lang="de-DE" sz="900" b="1" dirty="0" err="1">
                <a:solidFill>
                  <a:schemeClr val="tx1"/>
                </a:solidFill>
                <a:latin typeface="Calibri" panose="020F0502020204030204" pitchFamily="34" charset="0"/>
                <a:ea typeface="Calibri" panose="020F0502020204030204" pitchFamily="34" charset="0"/>
              </a:rPr>
              <a:t>ed</a:t>
            </a:r>
            <a:r>
              <a:rPr lang="de-DE" sz="900" b="1" dirty="0">
                <a:solidFill>
                  <a:schemeClr val="tx1"/>
                </a:solidFill>
                <a:latin typeface="Calibri" panose="020F0502020204030204" pitchFamily="34" charset="0"/>
                <a:ea typeface="Calibri" panose="020F0502020204030204" pitchFamily="34" charset="0"/>
              </a:rPr>
              <a:t>.). Chapman and Hall/CRC. https://doi.org/10.1201/9781315139470</a:t>
            </a:r>
          </a:p>
          <a:p>
            <a:pPr marL="0" indent="0">
              <a:spcBef>
                <a:spcPts val="0"/>
              </a:spcBef>
              <a:buFont typeface="Arial" panose="020B0604020202020204" pitchFamily="34" charset="0"/>
              <a:buNone/>
            </a:pPr>
            <a:r>
              <a:rPr lang="de-DE" sz="900" b="1" dirty="0" err="1">
                <a:solidFill>
                  <a:schemeClr val="tx1"/>
                </a:solidFill>
                <a:latin typeface="Calibri" panose="020F0502020204030204" pitchFamily="34" charset="0"/>
                <a:ea typeface="Calibri" panose="020F0502020204030204" pitchFamily="34" charset="0"/>
              </a:rPr>
              <a:t>Breiman</a:t>
            </a:r>
            <a:r>
              <a:rPr lang="de-DE" sz="900" b="1" dirty="0">
                <a:solidFill>
                  <a:schemeClr val="tx1"/>
                </a:solidFill>
                <a:latin typeface="Calibri" panose="020F0502020204030204" pitchFamily="34" charset="0"/>
                <a:ea typeface="Calibri" panose="020F0502020204030204" pitchFamily="34" charset="0"/>
              </a:rPr>
              <a:t> L. (1996). </a:t>
            </a:r>
            <a:r>
              <a:rPr lang="de-DE" sz="900" b="1" dirty="0" err="1">
                <a:solidFill>
                  <a:schemeClr val="tx1"/>
                </a:solidFill>
                <a:latin typeface="Calibri" panose="020F0502020204030204" pitchFamily="34" charset="0"/>
                <a:ea typeface="Calibri" panose="020F0502020204030204" pitchFamily="34" charset="0"/>
              </a:rPr>
              <a:t>Bagging</a:t>
            </a:r>
            <a:r>
              <a:rPr lang="de-DE" sz="900" b="1" dirty="0">
                <a:solidFill>
                  <a:schemeClr val="tx1"/>
                </a:solidFill>
                <a:latin typeface="Calibri" panose="020F0502020204030204" pitchFamily="34" charset="0"/>
                <a:ea typeface="Calibri" panose="020F0502020204030204" pitchFamily="34" charset="0"/>
              </a:rPr>
              <a:t> </a:t>
            </a:r>
            <a:r>
              <a:rPr lang="de-DE" sz="900" b="1" dirty="0" err="1">
                <a:solidFill>
                  <a:schemeClr val="tx1"/>
                </a:solidFill>
                <a:latin typeface="Calibri" panose="020F0502020204030204" pitchFamily="34" charset="0"/>
                <a:ea typeface="Calibri" panose="020F0502020204030204" pitchFamily="34" charset="0"/>
              </a:rPr>
              <a:t>Predictors</a:t>
            </a:r>
            <a:r>
              <a:rPr lang="de-DE" sz="900" b="1" dirty="0">
                <a:solidFill>
                  <a:schemeClr val="tx1"/>
                </a:solidFill>
                <a:latin typeface="Calibri" panose="020F0502020204030204" pitchFamily="34" charset="0"/>
                <a:ea typeface="Calibri" panose="020F0502020204030204" pitchFamily="34" charset="0"/>
              </a:rPr>
              <a:t>. </a:t>
            </a:r>
            <a:r>
              <a:rPr lang="de-DE" sz="900" b="1" dirty="0" err="1">
                <a:solidFill>
                  <a:schemeClr val="tx1"/>
                </a:solidFill>
                <a:latin typeface="Calibri" panose="020F0502020204030204" pitchFamily="34" charset="0"/>
                <a:ea typeface="Calibri" panose="020F0502020204030204" pitchFamily="34" charset="0"/>
              </a:rPr>
              <a:t>Machine</a:t>
            </a:r>
            <a:r>
              <a:rPr lang="de-DE" sz="900" b="1" dirty="0">
                <a:solidFill>
                  <a:schemeClr val="tx1"/>
                </a:solidFill>
                <a:latin typeface="Calibri" panose="020F0502020204030204" pitchFamily="34" charset="0"/>
                <a:ea typeface="Calibri" panose="020F0502020204030204" pitchFamily="34" charset="0"/>
              </a:rPr>
              <a:t> Learning, 24(2), 123-140. https://doi.org/10.1023/A:1018054314350</a:t>
            </a:r>
          </a:p>
          <a:p>
            <a:pPr marL="0" indent="0">
              <a:spcBef>
                <a:spcPts val="0"/>
              </a:spcBef>
              <a:buFont typeface="Arial" panose="020B0604020202020204" pitchFamily="34" charset="0"/>
              <a:buNone/>
            </a:pPr>
            <a:r>
              <a:rPr lang="de-DE" sz="900" b="1" dirty="0" err="1">
                <a:solidFill>
                  <a:schemeClr val="tx1"/>
                </a:solidFill>
                <a:latin typeface="Calibri" panose="020F0502020204030204" pitchFamily="34" charset="0"/>
                <a:ea typeface="Calibri" panose="020F0502020204030204" pitchFamily="34" charset="0"/>
              </a:rPr>
              <a:t>Breiman</a:t>
            </a:r>
            <a:r>
              <a:rPr lang="de-DE" sz="900" b="1" dirty="0">
                <a:solidFill>
                  <a:schemeClr val="tx1"/>
                </a:solidFill>
                <a:latin typeface="Calibri" panose="020F0502020204030204" pitchFamily="34" charset="0"/>
                <a:ea typeface="Calibri" panose="020F0502020204030204" pitchFamily="34" charset="0"/>
              </a:rPr>
              <a:t> L. (2001). Random Forests. </a:t>
            </a:r>
            <a:r>
              <a:rPr lang="de-DE" sz="900" b="1" dirty="0" err="1">
                <a:solidFill>
                  <a:schemeClr val="tx1"/>
                </a:solidFill>
                <a:latin typeface="Calibri" panose="020F0502020204030204" pitchFamily="34" charset="0"/>
                <a:ea typeface="Calibri" panose="020F0502020204030204" pitchFamily="34" charset="0"/>
              </a:rPr>
              <a:t>Machine</a:t>
            </a:r>
            <a:r>
              <a:rPr lang="de-DE" sz="900" b="1" dirty="0">
                <a:solidFill>
                  <a:schemeClr val="tx1"/>
                </a:solidFill>
                <a:latin typeface="Calibri" panose="020F0502020204030204" pitchFamily="34" charset="0"/>
                <a:ea typeface="Calibri" panose="020F0502020204030204" pitchFamily="34" charset="0"/>
              </a:rPr>
              <a:t> Learning, 45, 5–32</a:t>
            </a:r>
            <a:r>
              <a:rPr lang="en-DE" sz="900" b="1" dirty="0">
                <a:solidFill>
                  <a:schemeClr val="tx1"/>
                </a:solidFill>
                <a:latin typeface="Calibri" panose="020F0502020204030204" pitchFamily="34" charset="0"/>
                <a:ea typeface="Calibri" panose="020F0502020204030204" pitchFamily="34" charset="0"/>
              </a:rPr>
              <a:t>. </a:t>
            </a:r>
            <a:r>
              <a:rPr lang="de-DE" sz="900" b="1" dirty="0">
                <a:solidFill>
                  <a:schemeClr val="tx1"/>
                </a:solidFill>
                <a:latin typeface="Calibri" panose="020F0502020204030204" pitchFamily="34" charset="0"/>
                <a:ea typeface="Calibri" panose="020F0502020204030204" pitchFamily="34" charset="0"/>
              </a:rPr>
              <a:t>https://doi.org/10.1023/A:1010933404324.</a:t>
            </a:r>
          </a:p>
          <a:p>
            <a:pPr marL="0" indent="0">
              <a:spcBef>
                <a:spcPts val="0"/>
              </a:spcBef>
              <a:buFont typeface="Arial" panose="020B0604020202020204" pitchFamily="34" charset="0"/>
              <a:buNone/>
            </a:pPr>
            <a:r>
              <a:rPr lang="de-DE" sz="900" b="1" dirty="0">
                <a:solidFill>
                  <a:schemeClr val="tx1"/>
                </a:solidFill>
                <a:latin typeface="Calibri" panose="020F0502020204030204" pitchFamily="34" charset="0"/>
                <a:ea typeface="Calibri" panose="020F0502020204030204" pitchFamily="34" charset="0"/>
              </a:rPr>
              <a:t>Strobl C, </a:t>
            </a:r>
            <a:r>
              <a:rPr lang="de-DE" sz="900" b="1" dirty="0" err="1">
                <a:solidFill>
                  <a:schemeClr val="tx1"/>
                </a:solidFill>
                <a:latin typeface="Calibri" panose="020F0502020204030204" pitchFamily="34" charset="0"/>
                <a:ea typeface="Calibri" panose="020F0502020204030204" pitchFamily="34" charset="0"/>
              </a:rPr>
              <a:t>Boulesteix</a:t>
            </a:r>
            <a:r>
              <a:rPr lang="de-DE" sz="900" b="1" dirty="0">
                <a:solidFill>
                  <a:schemeClr val="tx1"/>
                </a:solidFill>
                <a:latin typeface="Calibri" panose="020F0502020204030204" pitchFamily="34" charset="0"/>
                <a:ea typeface="Calibri" panose="020F0502020204030204" pitchFamily="34" charset="0"/>
              </a:rPr>
              <a:t> A-L, Kneib T, Augustin T, </a:t>
            </a:r>
            <a:r>
              <a:rPr lang="de-DE" sz="900" b="1" dirty="0" err="1">
                <a:solidFill>
                  <a:schemeClr val="tx1"/>
                </a:solidFill>
                <a:latin typeface="Calibri" panose="020F0502020204030204" pitchFamily="34" charset="0"/>
                <a:ea typeface="Calibri" panose="020F0502020204030204" pitchFamily="34" charset="0"/>
              </a:rPr>
              <a:t>Zeileis</a:t>
            </a:r>
            <a:r>
              <a:rPr lang="de-DE" sz="900" b="1" dirty="0">
                <a:solidFill>
                  <a:schemeClr val="tx1"/>
                </a:solidFill>
                <a:latin typeface="Calibri" panose="020F0502020204030204" pitchFamily="34" charset="0"/>
                <a:ea typeface="Calibri" panose="020F0502020204030204" pitchFamily="34" charset="0"/>
              </a:rPr>
              <a:t> A. (2008) </a:t>
            </a:r>
            <a:r>
              <a:rPr lang="de-DE" sz="900" b="1" dirty="0" err="1">
                <a:solidFill>
                  <a:schemeClr val="tx1"/>
                </a:solidFill>
                <a:latin typeface="Calibri" panose="020F0502020204030204" pitchFamily="34" charset="0"/>
                <a:ea typeface="Calibri" panose="020F0502020204030204" pitchFamily="34" charset="0"/>
              </a:rPr>
              <a:t>Conditional</a:t>
            </a:r>
            <a:r>
              <a:rPr lang="de-DE" sz="900" b="1" dirty="0">
                <a:solidFill>
                  <a:schemeClr val="tx1"/>
                </a:solidFill>
                <a:latin typeface="Calibri" panose="020F0502020204030204" pitchFamily="34" charset="0"/>
                <a:ea typeface="Calibri" panose="020F0502020204030204" pitchFamily="34" charset="0"/>
              </a:rPr>
              <a:t> variable </a:t>
            </a:r>
            <a:r>
              <a:rPr lang="de-DE" sz="900" b="1" dirty="0" err="1">
                <a:solidFill>
                  <a:schemeClr val="tx1"/>
                </a:solidFill>
                <a:latin typeface="Calibri" panose="020F0502020204030204" pitchFamily="34" charset="0"/>
                <a:ea typeface="Calibri" panose="020F0502020204030204" pitchFamily="34" charset="0"/>
              </a:rPr>
              <a:t>importance</a:t>
            </a:r>
            <a:r>
              <a:rPr lang="de-DE" sz="900" b="1" dirty="0">
                <a:solidFill>
                  <a:schemeClr val="tx1"/>
                </a:solidFill>
                <a:latin typeface="Calibri" panose="020F0502020204030204" pitchFamily="34" charset="0"/>
                <a:ea typeface="Calibri" panose="020F0502020204030204" pitchFamily="34" charset="0"/>
              </a:rPr>
              <a:t> </a:t>
            </a:r>
            <a:r>
              <a:rPr lang="de-DE" sz="900" b="1" dirty="0" err="1">
                <a:solidFill>
                  <a:schemeClr val="tx1"/>
                </a:solidFill>
                <a:latin typeface="Calibri" panose="020F0502020204030204" pitchFamily="34" charset="0"/>
                <a:ea typeface="Calibri" panose="020F0502020204030204" pitchFamily="34" charset="0"/>
              </a:rPr>
              <a:t>for</a:t>
            </a:r>
            <a:r>
              <a:rPr lang="de-DE" sz="900" b="1" dirty="0">
                <a:solidFill>
                  <a:schemeClr val="tx1"/>
                </a:solidFill>
                <a:latin typeface="Calibri" panose="020F0502020204030204" pitchFamily="34" charset="0"/>
                <a:ea typeface="Calibri" panose="020F0502020204030204" pitchFamily="34" charset="0"/>
              </a:rPr>
              <a:t> </a:t>
            </a:r>
            <a:r>
              <a:rPr lang="de-DE" sz="900" b="1" dirty="0" err="1">
                <a:solidFill>
                  <a:schemeClr val="tx1"/>
                </a:solidFill>
                <a:latin typeface="Calibri" panose="020F0502020204030204" pitchFamily="34" charset="0"/>
                <a:ea typeface="Calibri" panose="020F0502020204030204" pitchFamily="34" charset="0"/>
              </a:rPr>
              <a:t>random</a:t>
            </a:r>
            <a:r>
              <a:rPr lang="de-DE" sz="900" b="1" dirty="0">
                <a:solidFill>
                  <a:schemeClr val="tx1"/>
                </a:solidFill>
                <a:latin typeface="Calibri" panose="020F0502020204030204" pitchFamily="34" charset="0"/>
                <a:ea typeface="Calibri" panose="020F0502020204030204" pitchFamily="34" charset="0"/>
              </a:rPr>
              <a:t> </a:t>
            </a:r>
            <a:r>
              <a:rPr lang="de-DE" sz="900" b="1" dirty="0" err="1">
                <a:solidFill>
                  <a:schemeClr val="tx1"/>
                </a:solidFill>
                <a:latin typeface="Calibri" panose="020F0502020204030204" pitchFamily="34" charset="0"/>
                <a:ea typeface="Calibri" panose="020F0502020204030204" pitchFamily="34" charset="0"/>
              </a:rPr>
              <a:t>forests</a:t>
            </a:r>
            <a:r>
              <a:rPr lang="de-DE" sz="900" b="1" dirty="0">
                <a:solidFill>
                  <a:schemeClr val="tx1"/>
                </a:solidFill>
                <a:latin typeface="Calibri" panose="020F0502020204030204" pitchFamily="34" charset="0"/>
                <a:ea typeface="Calibri" panose="020F0502020204030204" pitchFamily="34" charset="0"/>
              </a:rPr>
              <a:t>. BMC </a:t>
            </a:r>
            <a:r>
              <a:rPr lang="de-DE" sz="900" b="1" dirty="0" err="1">
                <a:solidFill>
                  <a:schemeClr val="tx1"/>
                </a:solidFill>
                <a:latin typeface="Calibri" panose="020F0502020204030204" pitchFamily="34" charset="0"/>
                <a:ea typeface="Calibri" panose="020F0502020204030204" pitchFamily="34" charset="0"/>
              </a:rPr>
              <a:t>Bioinformatics</a:t>
            </a:r>
            <a:r>
              <a:rPr lang="de-DE" sz="900" b="1" dirty="0">
                <a:solidFill>
                  <a:schemeClr val="tx1"/>
                </a:solidFill>
                <a:latin typeface="Calibri" panose="020F0502020204030204" pitchFamily="34" charset="0"/>
                <a:ea typeface="Calibri" panose="020F0502020204030204" pitchFamily="34" charset="0"/>
              </a:rPr>
              <a:t> 9(1) 307. https://doi.org/10.1186/1471-2105-9-307</a:t>
            </a:r>
          </a:p>
        </p:txBody>
      </p:sp>
      <p:sp>
        <p:nvSpPr>
          <p:cNvPr id="3" name="TextBox 2">
            <a:extLst>
              <a:ext uri="{FF2B5EF4-FFF2-40B4-BE49-F238E27FC236}">
                <a16:creationId xmlns:a16="http://schemas.microsoft.com/office/drawing/2014/main" id="{54DEBD2E-6BBB-AEC8-F7F1-A0FF73E3BC81}"/>
              </a:ext>
            </a:extLst>
          </p:cNvPr>
          <p:cNvSpPr txBox="1"/>
          <p:nvPr/>
        </p:nvSpPr>
        <p:spPr>
          <a:xfrm>
            <a:off x="491751" y="984318"/>
            <a:ext cx="6859769" cy="3108543"/>
          </a:xfrm>
          <a:prstGeom prst="rect">
            <a:avLst/>
          </a:prstGeom>
          <a:noFill/>
        </p:spPr>
        <p:txBody>
          <a:bodyPr wrap="square" rtlCol="0">
            <a:spAutoFit/>
          </a:bodyPr>
          <a:lstStyle/>
          <a:p>
            <a:pPr marL="82868" indent="-82868" defTabSz="699779">
              <a:spcBef>
                <a:spcPts val="400"/>
              </a:spcBef>
              <a:buFont typeface="Arial" panose="020B0604020202020204" pitchFamily="34" charset="0"/>
              <a:buChar char=" "/>
              <a:tabLst>
                <a:tab pos="82868" algn="l"/>
              </a:tabLst>
            </a:pPr>
            <a:r>
              <a:rPr lang="en-DE" dirty="0"/>
              <a:t>Training Phase:</a:t>
            </a:r>
          </a:p>
          <a:p>
            <a:pPr marL="477585" lvl="1" indent="-314028" defTabSz="699779">
              <a:spcBef>
                <a:spcPts val="400"/>
              </a:spcBef>
              <a:buFont typeface="Arial" panose="020B0604020202020204" pitchFamily="34" charset="0"/>
              <a:buChar char="•"/>
              <a:tabLst>
                <a:tab pos="948626" algn="l"/>
              </a:tabLst>
            </a:pPr>
            <a:r>
              <a:rPr lang="en-DE" dirty="0">
                <a:solidFill>
                  <a:srgbClr val="777877"/>
                </a:solidFill>
              </a:rPr>
              <a:t>3000 gauges dataset: 2/3 for training, 1/3 for testing</a:t>
            </a:r>
          </a:p>
          <a:p>
            <a:pPr marL="1015869" lvl="2" indent="-342900" defTabSz="699779">
              <a:spcBef>
                <a:spcPts val="400"/>
              </a:spcBef>
              <a:buFont typeface="Symbol" panose="05050102010706020507" pitchFamily="18" charset="2"/>
              <a:buChar char="-"/>
              <a:tabLst>
                <a:tab pos="948626" algn="l"/>
              </a:tabLst>
            </a:pPr>
            <a:r>
              <a:rPr lang="en-DE" sz="2000" dirty="0">
                <a:solidFill>
                  <a:srgbClr val="777877"/>
                </a:solidFill>
              </a:rPr>
              <a:t>target variable: annual average streamflow</a:t>
            </a:r>
          </a:p>
          <a:p>
            <a:pPr marL="1015869" lvl="2" indent="-342900" defTabSz="699779">
              <a:spcBef>
                <a:spcPts val="400"/>
              </a:spcBef>
              <a:buFont typeface="Symbol" panose="05050102010706020507" pitchFamily="18" charset="2"/>
              <a:buChar char="-"/>
              <a:tabLst>
                <a:tab pos="948626" algn="l"/>
              </a:tabLst>
            </a:pPr>
            <a:r>
              <a:rPr lang="en-DE" sz="2000" dirty="0">
                <a:solidFill>
                  <a:srgbClr val="777877"/>
                </a:solidFill>
              </a:rPr>
              <a:t>explanatory variables: annual average precipitation (PCP) and temperature (TMP)</a:t>
            </a:r>
            <a:endParaRPr lang="en-DE" dirty="0">
              <a:solidFill>
                <a:srgbClr val="777877"/>
              </a:solidFill>
            </a:endParaRPr>
          </a:p>
          <a:p>
            <a:pPr marL="477585" lvl="1" indent="-314028" defTabSz="699779">
              <a:spcBef>
                <a:spcPts val="400"/>
              </a:spcBef>
              <a:buFont typeface="Arial" panose="020B0604020202020204" pitchFamily="34" charset="0"/>
              <a:buChar char="•"/>
              <a:tabLst>
                <a:tab pos="948626" algn="l"/>
              </a:tabLst>
            </a:pPr>
            <a:r>
              <a:rPr lang="en-DE" dirty="0">
                <a:solidFill>
                  <a:srgbClr val="777877"/>
                </a:solidFill>
              </a:rPr>
              <a:t>2000 gauges training dataset</a:t>
            </a:r>
          </a:p>
          <a:p>
            <a:pPr marL="477585" lvl="1" indent="-314028" defTabSz="699779">
              <a:spcBef>
                <a:spcPts val="400"/>
              </a:spcBef>
              <a:buFont typeface="Arial" panose="020B0604020202020204" pitchFamily="34" charset="0"/>
              <a:buChar char="•"/>
              <a:tabLst>
                <a:tab pos="948626" algn="l"/>
              </a:tabLst>
            </a:pPr>
            <a:r>
              <a:rPr lang="en-DE" dirty="0">
                <a:solidFill>
                  <a:srgbClr val="777877"/>
                </a:solidFill>
              </a:rPr>
              <a:t>Sampling with replacement (e.g. 2000 times):</a:t>
            </a:r>
          </a:p>
          <a:p>
            <a:pPr marL="1015869" lvl="2" indent="-342900" defTabSz="699779">
              <a:spcBef>
                <a:spcPts val="400"/>
              </a:spcBef>
              <a:buFont typeface="Symbol" panose="05050102010706020507" pitchFamily="18" charset="2"/>
              <a:buChar char="-"/>
              <a:tabLst>
                <a:tab pos="948626" algn="l"/>
              </a:tabLst>
            </a:pPr>
            <a:r>
              <a:rPr lang="en-DE" sz="1800" dirty="0">
                <a:solidFill>
                  <a:srgbClr val="777877"/>
                </a:solidFill>
              </a:rPr>
              <a:t>about 2/3 of the data is used in each sample</a:t>
            </a:r>
            <a:br>
              <a:rPr lang="en-DE" sz="1800" dirty="0">
                <a:solidFill>
                  <a:srgbClr val="777877"/>
                </a:solidFill>
              </a:rPr>
            </a:br>
            <a:r>
              <a:rPr lang="en-DE" sz="1800" dirty="0">
                <a:solidFill>
                  <a:srgbClr val="777877"/>
                </a:solidFill>
              </a:rPr>
              <a:t>(due to random sampling, about 1/3 is not drawn)</a:t>
            </a:r>
          </a:p>
        </p:txBody>
      </p:sp>
    </p:spTree>
    <p:extLst>
      <p:ext uri="{BB962C8B-B14F-4D97-AF65-F5344CB8AC3E}">
        <p14:creationId xmlns:p14="http://schemas.microsoft.com/office/powerpoint/2010/main" val="1667609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 Forest</a:t>
            </a:r>
            <a:r>
              <a:rPr lang="en-DE" dirty="0"/>
              <a:t> – Splitting</a:t>
            </a:r>
            <a:endParaRPr lang="en-US" dirty="0"/>
          </a:p>
        </p:txBody>
      </p:sp>
      <p:sp>
        <p:nvSpPr>
          <p:cNvPr id="4" name="Rectangle 3">
            <a:extLst>
              <a:ext uri="{FF2B5EF4-FFF2-40B4-BE49-F238E27FC236}">
                <a16:creationId xmlns:a16="http://schemas.microsoft.com/office/drawing/2014/main" id="{47958781-6505-67A9-B3CD-3F44D87FDB55}"/>
              </a:ext>
            </a:extLst>
          </p:cNvPr>
          <p:cNvSpPr/>
          <p:nvPr/>
        </p:nvSpPr>
        <p:spPr>
          <a:xfrm>
            <a:off x="10297674" y="2284779"/>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rgbClr val="571054"/>
                </a:solidFill>
              </a:rPr>
              <a:t>n=2000 </a:t>
            </a:r>
          </a:p>
          <a:p>
            <a:pPr algn="ctr"/>
            <a:r>
              <a:rPr lang="en-DE" sz="1200" dirty="0" err="1">
                <a:solidFill>
                  <a:srgbClr val="571054"/>
                </a:solidFill>
              </a:rPr>
              <a:t>Qav</a:t>
            </a:r>
            <a:r>
              <a:rPr lang="en-DE" sz="1200" dirty="0">
                <a:solidFill>
                  <a:srgbClr val="571054"/>
                </a:solidFill>
              </a:rPr>
              <a:t>=5.5m³/s</a:t>
            </a:r>
            <a:endParaRPr lang="de-DE" sz="1200" dirty="0">
              <a:solidFill>
                <a:srgbClr val="571054"/>
              </a:solidFill>
            </a:endParaRPr>
          </a:p>
        </p:txBody>
      </p:sp>
      <p:sp>
        <p:nvSpPr>
          <p:cNvPr id="13" name="Oval 12">
            <a:extLst>
              <a:ext uri="{FF2B5EF4-FFF2-40B4-BE49-F238E27FC236}">
                <a16:creationId xmlns:a16="http://schemas.microsoft.com/office/drawing/2014/main" id="{D41FE831-C44E-A575-08CB-ABD7059787E2}"/>
              </a:ext>
            </a:extLst>
          </p:cNvPr>
          <p:cNvSpPr/>
          <p:nvPr/>
        </p:nvSpPr>
        <p:spPr>
          <a:xfrm>
            <a:off x="9224384" y="4183007"/>
            <a:ext cx="602633" cy="630172"/>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Oval 13">
            <a:extLst>
              <a:ext uri="{FF2B5EF4-FFF2-40B4-BE49-F238E27FC236}">
                <a16:creationId xmlns:a16="http://schemas.microsoft.com/office/drawing/2014/main" id="{5414B26F-8C72-95B8-7E2E-E8651D81832A}"/>
              </a:ext>
            </a:extLst>
          </p:cNvPr>
          <p:cNvSpPr/>
          <p:nvPr/>
        </p:nvSpPr>
        <p:spPr>
          <a:xfrm>
            <a:off x="11686788" y="4183007"/>
            <a:ext cx="602633" cy="630172"/>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D93A5A9C-7A20-0931-BD1A-18E0BBE5F165}"/>
              </a:ext>
            </a:extLst>
          </p:cNvPr>
          <p:cNvSpPr/>
          <p:nvPr/>
        </p:nvSpPr>
        <p:spPr>
          <a:xfrm>
            <a:off x="10555268" y="2799527"/>
            <a:ext cx="602633" cy="630172"/>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7" name="Straight Connector 16">
            <a:extLst>
              <a:ext uri="{FF2B5EF4-FFF2-40B4-BE49-F238E27FC236}">
                <a16:creationId xmlns:a16="http://schemas.microsoft.com/office/drawing/2014/main" id="{28CC7D21-AAE5-438D-80AD-B12481150C38}"/>
              </a:ext>
            </a:extLst>
          </p:cNvPr>
          <p:cNvCxnSpPr>
            <a:cxnSpLocks/>
            <a:stCxn id="15" idx="4"/>
            <a:endCxn id="13" idx="7"/>
          </p:cNvCxnSpPr>
          <p:nvPr/>
        </p:nvCxnSpPr>
        <p:spPr>
          <a:xfrm flipH="1">
            <a:off x="9738763" y="3429699"/>
            <a:ext cx="1117822" cy="8455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2796D9B-B802-9CA4-0DE5-5373B979176E}"/>
              </a:ext>
            </a:extLst>
          </p:cNvPr>
          <p:cNvCxnSpPr>
            <a:cxnSpLocks/>
            <a:stCxn id="15" idx="4"/>
            <a:endCxn id="14" idx="1"/>
          </p:cNvCxnSpPr>
          <p:nvPr/>
        </p:nvCxnSpPr>
        <p:spPr>
          <a:xfrm>
            <a:off x="10856584" y="3429699"/>
            <a:ext cx="918456" cy="845594"/>
          </a:xfrm>
          <a:prstGeom prst="line">
            <a:avLst/>
          </a:prstGeom>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25A56F9C-87A6-E6AE-B3DE-35842AC0D9B6}"/>
              </a:ext>
            </a:extLst>
          </p:cNvPr>
          <p:cNvSpPr txBox="1"/>
          <p:nvPr/>
        </p:nvSpPr>
        <p:spPr>
          <a:xfrm>
            <a:off x="8783346" y="3892422"/>
            <a:ext cx="4047313" cy="276999"/>
          </a:xfrm>
          <a:prstGeom prst="rect">
            <a:avLst/>
          </a:prstGeom>
          <a:noFill/>
        </p:spPr>
        <p:txBody>
          <a:bodyPr wrap="square">
            <a:spAutoFit/>
          </a:bodyPr>
          <a:lstStyle/>
          <a:p>
            <a:pPr algn="ctr"/>
            <a:r>
              <a:rPr lang="en-DE" sz="1200" dirty="0">
                <a:solidFill>
                  <a:srgbClr val="777877"/>
                </a:solidFill>
              </a:rPr>
              <a:t>PCP &lt; 600mm/</a:t>
            </a:r>
            <a:r>
              <a:rPr lang="en-DE" sz="1200" dirty="0" err="1">
                <a:solidFill>
                  <a:srgbClr val="777877"/>
                </a:solidFill>
              </a:rPr>
              <a:t>yr</a:t>
            </a:r>
            <a:endParaRPr lang="de-DE" sz="1200" dirty="0"/>
          </a:p>
        </p:txBody>
      </p:sp>
      <p:sp>
        <p:nvSpPr>
          <p:cNvPr id="38" name="Rectangle 37">
            <a:extLst>
              <a:ext uri="{FF2B5EF4-FFF2-40B4-BE49-F238E27FC236}">
                <a16:creationId xmlns:a16="http://schemas.microsoft.com/office/drawing/2014/main" id="{DAD98809-22C6-EAF3-37CD-91684647E1E5}"/>
              </a:ext>
            </a:extLst>
          </p:cNvPr>
          <p:cNvSpPr/>
          <p:nvPr/>
        </p:nvSpPr>
        <p:spPr>
          <a:xfrm>
            <a:off x="8877477" y="3696756"/>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200" dirty="0">
                <a:solidFill>
                  <a:srgbClr val="571054"/>
                </a:solidFill>
              </a:rPr>
              <a:t>n=500 </a:t>
            </a:r>
          </a:p>
          <a:p>
            <a:pPr algn="ctr"/>
            <a:r>
              <a:rPr lang="en-DE" sz="1200" dirty="0" err="1">
                <a:solidFill>
                  <a:srgbClr val="571054"/>
                </a:solidFill>
              </a:rPr>
              <a:t>Qav</a:t>
            </a:r>
            <a:r>
              <a:rPr lang="en-DE" sz="1200" dirty="0">
                <a:solidFill>
                  <a:srgbClr val="571054"/>
                </a:solidFill>
              </a:rPr>
              <a:t>=2.3m³/s</a:t>
            </a:r>
            <a:endParaRPr lang="de-DE" sz="1200" dirty="0">
              <a:solidFill>
                <a:srgbClr val="571054"/>
              </a:solidFill>
            </a:endParaRPr>
          </a:p>
        </p:txBody>
      </p:sp>
      <p:sp>
        <p:nvSpPr>
          <p:cNvPr id="39" name="Rectangle 38">
            <a:extLst>
              <a:ext uri="{FF2B5EF4-FFF2-40B4-BE49-F238E27FC236}">
                <a16:creationId xmlns:a16="http://schemas.microsoft.com/office/drawing/2014/main" id="{3157C319-AA44-C438-A423-E0D4DB85AA6C}"/>
              </a:ext>
            </a:extLst>
          </p:cNvPr>
          <p:cNvSpPr/>
          <p:nvPr/>
        </p:nvSpPr>
        <p:spPr>
          <a:xfrm>
            <a:off x="11509313" y="3696756"/>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200" dirty="0">
                <a:solidFill>
                  <a:srgbClr val="571054"/>
                </a:solidFill>
              </a:rPr>
              <a:t>n=1500 </a:t>
            </a:r>
          </a:p>
          <a:p>
            <a:pPr algn="ctr"/>
            <a:r>
              <a:rPr lang="en-DE" sz="1200" dirty="0" err="1">
                <a:solidFill>
                  <a:srgbClr val="571054"/>
                </a:solidFill>
              </a:rPr>
              <a:t>Qav</a:t>
            </a:r>
            <a:r>
              <a:rPr lang="en-DE" sz="1200" dirty="0">
                <a:solidFill>
                  <a:srgbClr val="571054"/>
                </a:solidFill>
              </a:rPr>
              <a:t>=6.4m³/s</a:t>
            </a:r>
            <a:endParaRPr lang="de-DE" sz="1200" dirty="0">
              <a:solidFill>
                <a:srgbClr val="571054"/>
              </a:solidFill>
            </a:endParaRPr>
          </a:p>
        </p:txBody>
      </p:sp>
      <p:sp>
        <p:nvSpPr>
          <p:cNvPr id="8" name="Rectangle 7">
            <a:extLst>
              <a:ext uri="{FF2B5EF4-FFF2-40B4-BE49-F238E27FC236}">
                <a16:creationId xmlns:a16="http://schemas.microsoft.com/office/drawing/2014/main" id="{9348C32A-9F38-CE89-35B1-94DE3E77E9CC}"/>
              </a:ext>
            </a:extLst>
          </p:cNvPr>
          <p:cNvSpPr/>
          <p:nvPr/>
        </p:nvSpPr>
        <p:spPr>
          <a:xfrm>
            <a:off x="10305766" y="899925"/>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75000"/>
                    <a:lumOff val="25000"/>
                  </a:schemeClr>
                </a:solidFill>
              </a:rPr>
              <a:t>n=2000 </a:t>
            </a:r>
          </a:p>
          <a:p>
            <a:pPr algn="ctr"/>
            <a:r>
              <a:rPr lang="en-DE" sz="1200" dirty="0" err="1">
                <a:solidFill>
                  <a:schemeClr val="tx1">
                    <a:lumMod val="75000"/>
                    <a:lumOff val="25000"/>
                  </a:schemeClr>
                </a:solidFill>
              </a:rPr>
              <a:t>Qav</a:t>
            </a:r>
            <a:r>
              <a:rPr lang="en-DE" sz="1200" dirty="0">
                <a:solidFill>
                  <a:schemeClr val="tx1">
                    <a:lumMod val="75000"/>
                    <a:lumOff val="25000"/>
                  </a:schemeClr>
                </a:solidFill>
              </a:rPr>
              <a:t>=5.8m³/s</a:t>
            </a:r>
            <a:endParaRPr lang="de-DE" sz="1200" dirty="0">
              <a:solidFill>
                <a:schemeClr val="tx1">
                  <a:lumMod val="75000"/>
                  <a:lumOff val="25000"/>
                </a:schemeClr>
              </a:solidFill>
            </a:endParaRPr>
          </a:p>
        </p:txBody>
      </p:sp>
      <p:sp>
        <p:nvSpPr>
          <p:cNvPr id="16" name="Oval 15">
            <a:extLst>
              <a:ext uri="{FF2B5EF4-FFF2-40B4-BE49-F238E27FC236}">
                <a16:creationId xmlns:a16="http://schemas.microsoft.com/office/drawing/2014/main" id="{12008B16-B73C-F269-F3F2-058C89020236}"/>
              </a:ext>
            </a:extLst>
          </p:cNvPr>
          <p:cNvSpPr/>
          <p:nvPr/>
        </p:nvSpPr>
        <p:spPr>
          <a:xfrm>
            <a:off x="10563360" y="1414673"/>
            <a:ext cx="602633" cy="630172"/>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Rectangle 17">
            <a:extLst>
              <a:ext uri="{FF2B5EF4-FFF2-40B4-BE49-F238E27FC236}">
                <a16:creationId xmlns:a16="http://schemas.microsoft.com/office/drawing/2014/main" id="{529107AA-4088-DC2D-8838-3947FE9538D0}"/>
              </a:ext>
            </a:extLst>
          </p:cNvPr>
          <p:cNvSpPr/>
          <p:nvPr/>
        </p:nvSpPr>
        <p:spPr>
          <a:xfrm>
            <a:off x="10295759" y="-139173"/>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25000"/>
                    <a:lumOff val="75000"/>
                  </a:schemeClr>
                </a:solidFill>
              </a:rPr>
              <a:t>n=1000 </a:t>
            </a:r>
          </a:p>
        </p:txBody>
      </p:sp>
      <p:sp>
        <p:nvSpPr>
          <p:cNvPr id="20" name="Oval 19">
            <a:extLst>
              <a:ext uri="{FF2B5EF4-FFF2-40B4-BE49-F238E27FC236}">
                <a16:creationId xmlns:a16="http://schemas.microsoft.com/office/drawing/2014/main" id="{CD9227DA-6471-56D9-AB1B-0D384ADFCEFE}"/>
              </a:ext>
            </a:extLst>
          </p:cNvPr>
          <p:cNvSpPr/>
          <p:nvPr/>
        </p:nvSpPr>
        <p:spPr>
          <a:xfrm>
            <a:off x="10563360" y="260350"/>
            <a:ext cx="602633" cy="630172"/>
          </a:xfrm>
          <a:prstGeom prst="ellipse">
            <a:avLst/>
          </a:prstGeom>
          <a:solidFill>
            <a:schemeClr val="tx1">
              <a:lumMod val="25000"/>
              <a:lumOff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lumMod val="25000"/>
                  <a:lumOff val="75000"/>
                </a:schemeClr>
              </a:solidFill>
            </a:endParaRPr>
          </a:p>
        </p:txBody>
      </p:sp>
      <p:sp>
        <p:nvSpPr>
          <p:cNvPr id="21" name="Rectangle 20">
            <a:extLst>
              <a:ext uri="{FF2B5EF4-FFF2-40B4-BE49-F238E27FC236}">
                <a16:creationId xmlns:a16="http://schemas.microsoft.com/office/drawing/2014/main" id="{35822211-F4A6-F17E-2D2B-91A64623E1A8}"/>
              </a:ext>
            </a:extLst>
          </p:cNvPr>
          <p:cNvSpPr/>
          <p:nvPr/>
        </p:nvSpPr>
        <p:spPr>
          <a:xfrm>
            <a:off x="12266058" y="393534"/>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50000"/>
                    <a:lumOff val="50000"/>
                  </a:schemeClr>
                </a:solidFill>
              </a:rPr>
              <a:t>n=3000</a:t>
            </a:r>
          </a:p>
        </p:txBody>
      </p:sp>
      <p:sp>
        <p:nvSpPr>
          <p:cNvPr id="23" name="Oval 22">
            <a:extLst>
              <a:ext uri="{FF2B5EF4-FFF2-40B4-BE49-F238E27FC236}">
                <a16:creationId xmlns:a16="http://schemas.microsoft.com/office/drawing/2014/main" id="{55036B3C-2BC2-BE56-EC9F-17D0421C24B1}"/>
              </a:ext>
            </a:extLst>
          </p:cNvPr>
          <p:cNvSpPr/>
          <p:nvPr/>
        </p:nvSpPr>
        <p:spPr>
          <a:xfrm>
            <a:off x="12523652" y="793057"/>
            <a:ext cx="602633" cy="630172"/>
          </a:xfrm>
          <a:prstGeom prst="ellipse">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Rectangle 23">
            <a:extLst>
              <a:ext uri="{FF2B5EF4-FFF2-40B4-BE49-F238E27FC236}">
                <a16:creationId xmlns:a16="http://schemas.microsoft.com/office/drawing/2014/main" id="{A1F2E9A2-77AA-A47C-7D8B-CFD9388D3977}"/>
              </a:ext>
            </a:extLst>
          </p:cNvPr>
          <p:cNvSpPr/>
          <p:nvPr/>
        </p:nvSpPr>
        <p:spPr>
          <a:xfrm>
            <a:off x="9691977" y="324377"/>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25000"/>
                    <a:lumOff val="75000"/>
                  </a:schemeClr>
                </a:solidFill>
              </a:rPr>
              <a:t>Testing</a:t>
            </a:r>
          </a:p>
        </p:txBody>
      </p:sp>
      <p:sp>
        <p:nvSpPr>
          <p:cNvPr id="25" name="Rectangle 24">
            <a:extLst>
              <a:ext uri="{FF2B5EF4-FFF2-40B4-BE49-F238E27FC236}">
                <a16:creationId xmlns:a16="http://schemas.microsoft.com/office/drawing/2014/main" id="{79B8DE0C-B1EB-C539-65D2-AE6992677420}"/>
              </a:ext>
            </a:extLst>
          </p:cNvPr>
          <p:cNvSpPr/>
          <p:nvPr/>
        </p:nvSpPr>
        <p:spPr>
          <a:xfrm>
            <a:off x="9676237" y="1466505"/>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75000"/>
                    <a:lumOff val="25000"/>
                  </a:schemeClr>
                </a:solidFill>
              </a:rPr>
              <a:t>Training</a:t>
            </a:r>
          </a:p>
        </p:txBody>
      </p:sp>
      <p:sp>
        <p:nvSpPr>
          <p:cNvPr id="27" name="Text Placeholder 3">
            <a:extLst>
              <a:ext uri="{FF2B5EF4-FFF2-40B4-BE49-F238E27FC236}">
                <a16:creationId xmlns:a16="http://schemas.microsoft.com/office/drawing/2014/main" id="{0DE9B5BE-2FD0-BC7C-049C-B702D0281D9F}"/>
              </a:ext>
            </a:extLst>
          </p:cNvPr>
          <p:cNvSpPr txBox="1">
            <a:spLocks/>
          </p:cNvSpPr>
          <p:nvPr/>
        </p:nvSpPr>
        <p:spPr>
          <a:xfrm>
            <a:off x="0" y="6770846"/>
            <a:ext cx="12750603" cy="630172"/>
          </a:xfrm>
          <a:prstGeom prst="rect">
            <a:avLst/>
          </a:prstGeom>
        </p:spPr>
        <p:txBody>
          <a:bodyPr vert="horz" lIns="91440" tIns="45720" rIns="91440" bIns="45720" rtlCol="0">
            <a:noAutofit/>
          </a:bodyPr>
          <a:lstStyle>
            <a:lvl1pPr marL="82868" marR="0" indent="-82868" algn="l" defTabSz="699779" rtl="0" eaLnBrk="1" fontAlgn="auto" latinLnBrk="0" hangingPunct="1">
              <a:lnSpc>
                <a:spcPct val="100000"/>
              </a:lnSpc>
              <a:spcBef>
                <a:spcPts val="659"/>
              </a:spcBef>
              <a:spcAft>
                <a:spcPts val="0"/>
              </a:spcAft>
              <a:buClrTx/>
              <a:buSzTx/>
              <a:buFont typeface="Arial" panose="020B0604020202020204" pitchFamily="34" charset="0"/>
              <a:buChar char=" "/>
              <a:tabLst>
                <a:tab pos="82868" algn="l"/>
              </a:tabLst>
              <a:defRPr lang="en-US" sz="2747" b="0" kern="1200" baseline="0" dirty="0" smtClean="0">
                <a:solidFill>
                  <a:srgbClr val="4C0049"/>
                </a:solidFill>
                <a:latin typeface="+mj-lt"/>
                <a:ea typeface="+mn-ea"/>
                <a:cs typeface="+mn-cs"/>
              </a:defRPr>
            </a:lvl1pPr>
            <a:lvl2pPr marL="477585"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948626" algn="l"/>
              </a:tabLst>
              <a:defRPr lang="en-US" sz="2747" kern="1200" baseline="0" dirty="0" smtClean="0">
                <a:solidFill>
                  <a:srgbClr val="777877"/>
                </a:solidFill>
                <a:latin typeface="+mn-lt"/>
                <a:ea typeface="+mn-ea"/>
                <a:cs typeface="+mn-cs"/>
              </a:defRPr>
            </a:lvl2pPr>
            <a:lvl3pPr marL="942083"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1576682" algn="l"/>
              </a:tabLst>
              <a:defRPr lang="en-US" sz="2747" kern="1200" dirty="0" smtClean="0">
                <a:solidFill>
                  <a:srgbClr val="777877"/>
                </a:solidFill>
                <a:latin typeface="+mn-lt"/>
                <a:ea typeface="+mn-ea"/>
                <a:cs typeface="+mn-cs"/>
              </a:defRPr>
            </a:lvl3pPr>
            <a:lvl4pPr marL="1570139" indent="-314028" algn="l" defTabSz="628056" rtl="0" eaLnBrk="1" latinLnBrk="0" hangingPunct="1">
              <a:spcBef>
                <a:spcPts val="659"/>
              </a:spcBef>
              <a:buFont typeface="Arial" panose="020B0604020202020204" pitchFamily="34" charset="0"/>
              <a:buChar char="̶"/>
              <a:defRPr lang="en-US" sz="2747" kern="1200" dirty="0" smtClean="0">
                <a:solidFill>
                  <a:srgbClr val="777877"/>
                </a:solidFill>
                <a:latin typeface="+mn-lt"/>
                <a:ea typeface="+mn-ea"/>
                <a:cs typeface="+mn-cs"/>
              </a:defRPr>
            </a:lvl4pPr>
            <a:lvl5pPr marL="2281063" indent="-396896" algn="l" defTabSz="628056" rtl="0" eaLnBrk="1" latinLnBrk="0" hangingPunct="1">
              <a:spcBef>
                <a:spcPts val="659"/>
              </a:spcBef>
              <a:buFont typeface="Arial" panose="020B0604020202020204" pitchFamily="34" charset="0"/>
              <a:buChar char="̶"/>
              <a:defRPr sz="2747" kern="1200">
                <a:solidFill>
                  <a:srgbClr val="777877"/>
                </a:solidFill>
                <a:latin typeface="+mn-lt"/>
                <a:ea typeface="+mn-ea"/>
                <a:cs typeface="+mn-cs"/>
              </a:defRPr>
            </a:lvl5pPr>
            <a:lvl6pPr marL="3454306" indent="-314028" algn="l" defTabSz="628056" rtl="0" eaLnBrk="1" latinLnBrk="0" hangingPunct="1">
              <a:spcBef>
                <a:spcPct val="20000"/>
              </a:spcBef>
              <a:buFont typeface="Arial"/>
              <a:buChar char="•"/>
              <a:defRPr sz="2747" kern="1200">
                <a:solidFill>
                  <a:schemeClr val="tx1"/>
                </a:solidFill>
                <a:latin typeface="+mn-lt"/>
                <a:ea typeface="+mn-ea"/>
                <a:cs typeface="+mn-cs"/>
              </a:defRPr>
            </a:lvl6pPr>
            <a:lvl7pPr marL="4082362" indent="-314028" algn="l" defTabSz="628056" rtl="0" eaLnBrk="1" latinLnBrk="0" hangingPunct="1">
              <a:spcBef>
                <a:spcPct val="20000"/>
              </a:spcBef>
              <a:buFont typeface="Arial"/>
              <a:buChar char="•"/>
              <a:defRPr sz="2747" kern="1200">
                <a:solidFill>
                  <a:schemeClr val="tx1"/>
                </a:solidFill>
                <a:latin typeface="+mn-lt"/>
                <a:ea typeface="+mn-ea"/>
                <a:cs typeface="+mn-cs"/>
              </a:defRPr>
            </a:lvl7pPr>
            <a:lvl8pPr marL="4710417" indent="-314028" algn="l" defTabSz="628056" rtl="0" eaLnBrk="1" latinLnBrk="0" hangingPunct="1">
              <a:spcBef>
                <a:spcPct val="20000"/>
              </a:spcBef>
              <a:buFont typeface="Arial"/>
              <a:buChar char="•"/>
              <a:defRPr sz="2747" kern="1200">
                <a:solidFill>
                  <a:schemeClr val="tx1"/>
                </a:solidFill>
                <a:latin typeface="+mn-lt"/>
                <a:ea typeface="+mn-ea"/>
                <a:cs typeface="+mn-cs"/>
              </a:defRPr>
            </a:lvl8pPr>
            <a:lvl9pPr marL="5338473" indent="-314028" algn="l" defTabSz="628056" rtl="0" eaLnBrk="1" latinLnBrk="0" hangingPunct="1">
              <a:spcBef>
                <a:spcPct val="20000"/>
              </a:spcBef>
              <a:buFont typeface="Arial"/>
              <a:buChar char="•"/>
              <a:defRPr sz="2747" kern="1200">
                <a:solidFill>
                  <a:schemeClr val="tx1"/>
                </a:solidFill>
                <a:latin typeface="+mn-lt"/>
                <a:ea typeface="+mn-ea"/>
                <a:cs typeface="+mn-cs"/>
              </a:defRPr>
            </a:lvl9pPr>
          </a:lstStyle>
          <a:p>
            <a:pPr marL="0" indent="0">
              <a:spcBef>
                <a:spcPts val="0"/>
              </a:spcBef>
              <a:buFont typeface="Arial" panose="020B0604020202020204" pitchFamily="34" charset="0"/>
              <a:buNone/>
            </a:pPr>
            <a:r>
              <a:rPr lang="de-DE" sz="900" b="1" dirty="0" err="1">
                <a:solidFill>
                  <a:schemeClr val="tx1"/>
                </a:solidFill>
                <a:latin typeface="Calibri" panose="020F0502020204030204" pitchFamily="34" charset="0"/>
                <a:ea typeface="Calibri" panose="020F0502020204030204" pitchFamily="34" charset="0"/>
              </a:rPr>
              <a:t>Breiman</a:t>
            </a:r>
            <a:r>
              <a:rPr lang="de-DE" sz="900" b="1" dirty="0">
                <a:solidFill>
                  <a:schemeClr val="tx1"/>
                </a:solidFill>
                <a:latin typeface="Calibri" panose="020F0502020204030204" pitchFamily="34" charset="0"/>
                <a:ea typeface="Calibri" panose="020F0502020204030204" pitchFamily="34" charset="0"/>
              </a:rPr>
              <a:t> L, Friedman J, </a:t>
            </a:r>
            <a:r>
              <a:rPr lang="de-DE" sz="900" b="1" dirty="0" err="1">
                <a:solidFill>
                  <a:schemeClr val="tx1"/>
                </a:solidFill>
                <a:latin typeface="Calibri" panose="020F0502020204030204" pitchFamily="34" charset="0"/>
                <a:ea typeface="Calibri" panose="020F0502020204030204" pitchFamily="34" charset="0"/>
              </a:rPr>
              <a:t>Olshen</a:t>
            </a:r>
            <a:r>
              <a:rPr lang="de-DE" sz="900" b="1" dirty="0">
                <a:solidFill>
                  <a:schemeClr val="tx1"/>
                </a:solidFill>
                <a:latin typeface="Calibri" panose="020F0502020204030204" pitchFamily="34" charset="0"/>
                <a:ea typeface="Calibri" panose="020F0502020204030204" pitchFamily="34" charset="0"/>
              </a:rPr>
              <a:t> RA, Stone CJ. (1984) Classification and Regression </a:t>
            </a:r>
            <a:r>
              <a:rPr lang="de-DE" sz="900" b="1" dirty="0" err="1">
                <a:solidFill>
                  <a:schemeClr val="tx1"/>
                </a:solidFill>
                <a:latin typeface="Calibri" panose="020F0502020204030204" pitchFamily="34" charset="0"/>
                <a:ea typeface="Calibri" panose="020F0502020204030204" pitchFamily="34" charset="0"/>
              </a:rPr>
              <a:t>Trees</a:t>
            </a:r>
            <a:r>
              <a:rPr lang="de-DE" sz="900" b="1" dirty="0">
                <a:solidFill>
                  <a:schemeClr val="tx1"/>
                </a:solidFill>
                <a:latin typeface="Calibri" panose="020F0502020204030204" pitchFamily="34" charset="0"/>
                <a:ea typeface="Calibri" panose="020F0502020204030204" pitchFamily="34" charset="0"/>
              </a:rPr>
              <a:t> (1st </a:t>
            </a:r>
            <a:r>
              <a:rPr lang="de-DE" sz="900" b="1" dirty="0" err="1">
                <a:solidFill>
                  <a:schemeClr val="tx1"/>
                </a:solidFill>
                <a:latin typeface="Calibri" panose="020F0502020204030204" pitchFamily="34" charset="0"/>
                <a:ea typeface="Calibri" panose="020F0502020204030204" pitchFamily="34" charset="0"/>
              </a:rPr>
              <a:t>ed</a:t>
            </a:r>
            <a:r>
              <a:rPr lang="de-DE" sz="900" b="1" dirty="0">
                <a:solidFill>
                  <a:schemeClr val="tx1"/>
                </a:solidFill>
                <a:latin typeface="Calibri" panose="020F0502020204030204" pitchFamily="34" charset="0"/>
                <a:ea typeface="Calibri" panose="020F0502020204030204" pitchFamily="34" charset="0"/>
              </a:rPr>
              <a:t>.). Chapman and Hall/CRC. https://doi.org/10.1201/9781315139470</a:t>
            </a:r>
          </a:p>
          <a:p>
            <a:pPr marL="0" indent="0">
              <a:spcBef>
                <a:spcPts val="0"/>
              </a:spcBef>
              <a:buFont typeface="Arial" panose="020B0604020202020204" pitchFamily="34" charset="0"/>
              <a:buNone/>
            </a:pPr>
            <a:r>
              <a:rPr lang="de-DE" sz="900" b="1" dirty="0" err="1">
                <a:solidFill>
                  <a:schemeClr val="tx1"/>
                </a:solidFill>
                <a:latin typeface="Calibri" panose="020F0502020204030204" pitchFamily="34" charset="0"/>
                <a:ea typeface="Calibri" panose="020F0502020204030204" pitchFamily="34" charset="0"/>
              </a:rPr>
              <a:t>Breiman</a:t>
            </a:r>
            <a:r>
              <a:rPr lang="de-DE" sz="900" b="1" dirty="0">
                <a:solidFill>
                  <a:schemeClr val="tx1"/>
                </a:solidFill>
                <a:latin typeface="Calibri" panose="020F0502020204030204" pitchFamily="34" charset="0"/>
                <a:ea typeface="Calibri" panose="020F0502020204030204" pitchFamily="34" charset="0"/>
              </a:rPr>
              <a:t> L. (1996). </a:t>
            </a:r>
            <a:r>
              <a:rPr lang="de-DE" sz="900" b="1" dirty="0" err="1">
                <a:solidFill>
                  <a:schemeClr val="tx1"/>
                </a:solidFill>
                <a:latin typeface="Calibri" panose="020F0502020204030204" pitchFamily="34" charset="0"/>
                <a:ea typeface="Calibri" panose="020F0502020204030204" pitchFamily="34" charset="0"/>
              </a:rPr>
              <a:t>Bagging</a:t>
            </a:r>
            <a:r>
              <a:rPr lang="de-DE" sz="900" b="1" dirty="0">
                <a:solidFill>
                  <a:schemeClr val="tx1"/>
                </a:solidFill>
                <a:latin typeface="Calibri" panose="020F0502020204030204" pitchFamily="34" charset="0"/>
                <a:ea typeface="Calibri" panose="020F0502020204030204" pitchFamily="34" charset="0"/>
              </a:rPr>
              <a:t> </a:t>
            </a:r>
            <a:r>
              <a:rPr lang="de-DE" sz="900" b="1" dirty="0" err="1">
                <a:solidFill>
                  <a:schemeClr val="tx1"/>
                </a:solidFill>
                <a:latin typeface="Calibri" panose="020F0502020204030204" pitchFamily="34" charset="0"/>
                <a:ea typeface="Calibri" panose="020F0502020204030204" pitchFamily="34" charset="0"/>
              </a:rPr>
              <a:t>Predictors</a:t>
            </a:r>
            <a:r>
              <a:rPr lang="de-DE" sz="900" b="1" dirty="0">
                <a:solidFill>
                  <a:schemeClr val="tx1"/>
                </a:solidFill>
                <a:latin typeface="Calibri" panose="020F0502020204030204" pitchFamily="34" charset="0"/>
                <a:ea typeface="Calibri" panose="020F0502020204030204" pitchFamily="34" charset="0"/>
              </a:rPr>
              <a:t>. </a:t>
            </a:r>
            <a:r>
              <a:rPr lang="de-DE" sz="900" b="1" dirty="0" err="1">
                <a:solidFill>
                  <a:schemeClr val="tx1"/>
                </a:solidFill>
                <a:latin typeface="Calibri" panose="020F0502020204030204" pitchFamily="34" charset="0"/>
                <a:ea typeface="Calibri" panose="020F0502020204030204" pitchFamily="34" charset="0"/>
              </a:rPr>
              <a:t>Machine</a:t>
            </a:r>
            <a:r>
              <a:rPr lang="de-DE" sz="900" b="1" dirty="0">
                <a:solidFill>
                  <a:schemeClr val="tx1"/>
                </a:solidFill>
                <a:latin typeface="Calibri" panose="020F0502020204030204" pitchFamily="34" charset="0"/>
                <a:ea typeface="Calibri" panose="020F0502020204030204" pitchFamily="34" charset="0"/>
              </a:rPr>
              <a:t> Learning, 24(2), 123-140. https://doi.org/10.1023/A:1018054314350</a:t>
            </a:r>
          </a:p>
          <a:p>
            <a:pPr marL="0" indent="0">
              <a:spcBef>
                <a:spcPts val="0"/>
              </a:spcBef>
              <a:buFont typeface="Arial" panose="020B0604020202020204" pitchFamily="34" charset="0"/>
              <a:buNone/>
            </a:pPr>
            <a:r>
              <a:rPr lang="de-DE" sz="900" b="1" dirty="0" err="1">
                <a:solidFill>
                  <a:schemeClr val="tx1"/>
                </a:solidFill>
                <a:latin typeface="Calibri" panose="020F0502020204030204" pitchFamily="34" charset="0"/>
                <a:ea typeface="Calibri" panose="020F0502020204030204" pitchFamily="34" charset="0"/>
              </a:rPr>
              <a:t>Breiman</a:t>
            </a:r>
            <a:r>
              <a:rPr lang="de-DE" sz="900" b="1" dirty="0">
                <a:solidFill>
                  <a:schemeClr val="tx1"/>
                </a:solidFill>
                <a:latin typeface="Calibri" panose="020F0502020204030204" pitchFamily="34" charset="0"/>
                <a:ea typeface="Calibri" panose="020F0502020204030204" pitchFamily="34" charset="0"/>
              </a:rPr>
              <a:t> L. (2001). Random Forests. </a:t>
            </a:r>
            <a:r>
              <a:rPr lang="de-DE" sz="900" b="1" dirty="0" err="1">
                <a:solidFill>
                  <a:schemeClr val="tx1"/>
                </a:solidFill>
                <a:latin typeface="Calibri" panose="020F0502020204030204" pitchFamily="34" charset="0"/>
                <a:ea typeface="Calibri" panose="020F0502020204030204" pitchFamily="34" charset="0"/>
              </a:rPr>
              <a:t>Machine</a:t>
            </a:r>
            <a:r>
              <a:rPr lang="de-DE" sz="900" b="1" dirty="0">
                <a:solidFill>
                  <a:schemeClr val="tx1"/>
                </a:solidFill>
                <a:latin typeface="Calibri" panose="020F0502020204030204" pitchFamily="34" charset="0"/>
                <a:ea typeface="Calibri" panose="020F0502020204030204" pitchFamily="34" charset="0"/>
              </a:rPr>
              <a:t> Learning, 45, 5–32</a:t>
            </a:r>
            <a:r>
              <a:rPr lang="en-DE" sz="900" b="1" dirty="0">
                <a:solidFill>
                  <a:schemeClr val="tx1"/>
                </a:solidFill>
                <a:latin typeface="Calibri" panose="020F0502020204030204" pitchFamily="34" charset="0"/>
                <a:ea typeface="Calibri" panose="020F0502020204030204" pitchFamily="34" charset="0"/>
              </a:rPr>
              <a:t>. </a:t>
            </a:r>
            <a:r>
              <a:rPr lang="de-DE" sz="900" b="1" dirty="0">
                <a:solidFill>
                  <a:schemeClr val="tx1"/>
                </a:solidFill>
                <a:latin typeface="Calibri" panose="020F0502020204030204" pitchFamily="34" charset="0"/>
                <a:ea typeface="Calibri" panose="020F0502020204030204" pitchFamily="34" charset="0"/>
              </a:rPr>
              <a:t>https://doi.org/10.1023/A:1010933404324.</a:t>
            </a:r>
          </a:p>
          <a:p>
            <a:pPr marL="0" indent="0">
              <a:spcBef>
                <a:spcPts val="0"/>
              </a:spcBef>
              <a:buFont typeface="Arial" panose="020B0604020202020204" pitchFamily="34" charset="0"/>
              <a:buNone/>
            </a:pPr>
            <a:r>
              <a:rPr lang="de-DE" sz="900" b="1" dirty="0">
                <a:solidFill>
                  <a:schemeClr val="tx1"/>
                </a:solidFill>
                <a:latin typeface="Calibri" panose="020F0502020204030204" pitchFamily="34" charset="0"/>
                <a:ea typeface="Calibri" panose="020F0502020204030204" pitchFamily="34" charset="0"/>
              </a:rPr>
              <a:t>Strobl C, </a:t>
            </a:r>
            <a:r>
              <a:rPr lang="de-DE" sz="900" b="1" dirty="0" err="1">
                <a:solidFill>
                  <a:schemeClr val="tx1"/>
                </a:solidFill>
                <a:latin typeface="Calibri" panose="020F0502020204030204" pitchFamily="34" charset="0"/>
                <a:ea typeface="Calibri" panose="020F0502020204030204" pitchFamily="34" charset="0"/>
              </a:rPr>
              <a:t>Boulesteix</a:t>
            </a:r>
            <a:r>
              <a:rPr lang="de-DE" sz="900" b="1" dirty="0">
                <a:solidFill>
                  <a:schemeClr val="tx1"/>
                </a:solidFill>
                <a:latin typeface="Calibri" panose="020F0502020204030204" pitchFamily="34" charset="0"/>
                <a:ea typeface="Calibri" panose="020F0502020204030204" pitchFamily="34" charset="0"/>
              </a:rPr>
              <a:t> A-L, Kneib T, Augustin T, </a:t>
            </a:r>
            <a:r>
              <a:rPr lang="de-DE" sz="900" b="1" dirty="0" err="1">
                <a:solidFill>
                  <a:schemeClr val="tx1"/>
                </a:solidFill>
                <a:latin typeface="Calibri" panose="020F0502020204030204" pitchFamily="34" charset="0"/>
                <a:ea typeface="Calibri" panose="020F0502020204030204" pitchFamily="34" charset="0"/>
              </a:rPr>
              <a:t>Zeileis</a:t>
            </a:r>
            <a:r>
              <a:rPr lang="de-DE" sz="900" b="1" dirty="0">
                <a:solidFill>
                  <a:schemeClr val="tx1"/>
                </a:solidFill>
                <a:latin typeface="Calibri" panose="020F0502020204030204" pitchFamily="34" charset="0"/>
                <a:ea typeface="Calibri" panose="020F0502020204030204" pitchFamily="34" charset="0"/>
              </a:rPr>
              <a:t> A. (2008) </a:t>
            </a:r>
            <a:r>
              <a:rPr lang="de-DE" sz="900" b="1" dirty="0" err="1">
                <a:solidFill>
                  <a:schemeClr val="tx1"/>
                </a:solidFill>
                <a:latin typeface="Calibri" panose="020F0502020204030204" pitchFamily="34" charset="0"/>
                <a:ea typeface="Calibri" panose="020F0502020204030204" pitchFamily="34" charset="0"/>
              </a:rPr>
              <a:t>Conditional</a:t>
            </a:r>
            <a:r>
              <a:rPr lang="de-DE" sz="900" b="1" dirty="0">
                <a:solidFill>
                  <a:schemeClr val="tx1"/>
                </a:solidFill>
                <a:latin typeface="Calibri" panose="020F0502020204030204" pitchFamily="34" charset="0"/>
                <a:ea typeface="Calibri" panose="020F0502020204030204" pitchFamily="34" charset="0"/>
              </a:rPr>
              <a:t> variable </a:t>
            </a:r>
            <a:r>
              <a:rPr lang="de-DE" sz="900" b="1" dirty="0" err="1">
                <a:solidFill>
                  <a:schemeClr val="tx1"/>
                </a:solidFill>
                <a:latin typeface="Calibri" panose="020F0502020204030204" pitchFamily="34" charset="0"/>
                <a:ea typeface="Calibri" panose="020F0502020204030204" pitchFamily="34" charset="0"/>
              </a:rPr>
              <a:t>importance</a:t>
            </a:r>
            <a:r>
              <a:rPr lang="de-DE" sz="900" b="1" dirty="0">
                <a:solidFill>
                  <a:schemeClr val="tx1"/>
                </a:solidFill>
                <a:latin typeface="Calibri" panose="020F0502020204030204" pitchFamily="34" charset="0"/>
                <a:ea typeface="Calibri" panose="020F0502020204030204" pitchFamily="34" charset="0"/>
              </a:rPr>
              <a:t> </a:t>
            </a:r>
            <a:r>
              <a:rPr lang="de-DE" sz="900" b="1" dirty="0" err="1">
                <a:solidFill>
                  <a:schemeClr val="tx1"/>
                </a:solidFill>
                <a:latin typeface="Calibri" panose="020F0502020204030204" pitchFamily="34" charset="0"/>
                <a:ea typeface="Calibri" panose="020F0502020204030204" pitchFamily="34" charset="0"/>
              </a:rPr>
              <a:t>for</a:t>
            </a:r>
            <a:r>
              <a:rPr lang="de-DE" sz="900" b="1" dirty="0">
                <a:solidFill>
                  <a:schemeClr val="tx1"/>
                </a:solidFill>
                <a:latin typeface="Calibri" panose="020F0502020204030204" pitchFamily="34" charset="0"/>
                <a:ea typeface="Calibri" panose="020F0502020204030204" pitchFamily="34" charset="0"/>
              </a:rPr>
              <a:t> </a:t>
            </a:r>
            <a:r>
              <a:rPr lang="de-DE" sz="900" b="1" dirty="0" err="1">
                <a:solidFill>
                  <a:schemeClr val="tx1"/>
                </a:solidFill>
                <a:latin typeface="Calibri" panose="020F0502020204030204" pitchFamily="34" charset="0"/>
                <a:ea typeface="Calibri" panose="020F0502020204030204" pitchFamily="34" charset="0"/>
              </a:rPr>
              <a:t>random</a:t>
            </a:r>
            <a:r>
              <a:rPr lang="de-DE" sz="900" b="1" dirty="0">
                <a:solidFill>
                  <a:schemeClr val="tx1"/>
                </a:solidFill>
                <a:latin typeface="Calibri" panose="020F0502020204030204" pitchFamily="34" charset="0"/>
                <a:ea typeface="Calibri" panose="020F0502020204030204" pitchFamily="34" charset="0"/>
              </a:rPr>
              <a:t> </a:t>
            </a:r>
            <a:r>
              <a:rPr lang="de-DE" sz="900" b="1" dirty="0" err="1">
                <a:solidFill>
                  <a:schemeClr val="tx1"/>
                </a:solidFill>
                <a:latin typeface="Calibri" panose="020F0502020204030204" pitchFamily="34" charset="0"/>
                <a:ea typeface="Calibri" panose="020F0502020204030204" pitchFamily="34" charset="0"/>
              </a:rPr>
              <a:t>forests</a:t>
            </a:r>
            <a:r>
              <a:rPr lang="de-DE" sz="900" b="1" dirty="0">
                <a:solidFill>
                  <a:schemeClr val="tx1"/>
                </a:solidFill>
                <a:latin typeface="Calibri" panose="020F0502020204030204" pitchFamily="34" charset="0"/>
                <a:ea typeface="Calibri" panose="020F0502020204030204" pitchFamily="34" charset="0"/>
              </a:rPr>
              <a:t>. BMC </a:t>
            </a:r>
            <a:r>
              <a:rPr lang="de-DE" sz="900" b="1" dirty="0" err="1">
                <a:solidFill>
                  <a:schemeClr val="tx1"/>
                </a:solidFill>
                <a:latin typeface="Calibri" panose="020F0502020204030204" pitchFamily="34" charset="0"/>
                <a:ea typeface="Calibri" panose="020F0502020204030204" pitchFamily="34" charset="0"/>
              </a:rPr>
              <a:t>Bioinformatics</a:t>
            </a:r>
            <a:r>
              <a:rPr lang="de-DE" sz="900" b="1" dirty="0">
                <a:solidFill>
                  <a:schemeClr val="tx1"/>
                </a:solidFill>
                <a:latin typeface="Calibri" panose="020F0502020204030204" pitchFamily="34" charset="0"/>
                <a:ea typeface="Calibri" panose="020F0502020204030204" pitchFamily="34" charset="0"/>
              </a:rPr>
              <a:t> 9(1) 307. https://doi.org/10.1186/1471-2105-9-307</a:t>
            </a:r>
          </a:p>
        </p:txBody>
      </p:sp>
      <p:sp>
        <p:nvSpPr>
          <p:cNvPr id="3" name="TextBox 2">
            <a:extLst>
              <a:ext uri="{FF2B5EF4-FFF2-40B4-BE49-F238E27FC236}">
                <a16:creationId xmlns:a16="http://schemas.microsoft.com/office/drawing/2014/main" id="{B8F07E21-F0A7-FA46-A12F-3D566C8E8786}"/>
              </a:ext>
            </a:extLst>
          </p:cNvPr>
          <p:cNvSpPr txBox="1"/>
          <p:nvPr/>
        </p:nvSpPr>
        <p:spPr>
          <a:xfrm>
            <a:off x="491751" y="984318"/>
            <a:ext cx="6859769" cy="5006499"/>
          </a:xfrm>
          <a:prstGeom prst="rect">
            <a:avLst/>
          </a:prstGeom>
          <a:noFill/>
        </p:spPr>
        <p:txBody>
          <a:bodyPr wrap="square" rtlCol="0">
            <a:spAutoFit/>
          </a:bodyPr>
          <a:lstStyle/>
          <a:p>
            <a:pPr marL="82868" indent="-82868" defTabSz="699779">
              <a:spcBef>
                <a:spcPts val="400"/>
              </a:spcBef>
              <a:buFont typeface="Arial" panose="020B0604020202020204" pitchFamily="34" charset="0"/>
              <a:buChar char=" "/>
              <a:tabLst>
                <a:tab pos="82868" algn="l"/>
              </a:tabLst>
            </a:pPr>
            <a:r>
              <a:rPr lang="en-DE" dirty="0"/>
              <a:t>Training Phase:</a:t>
            </a:r>
          </a:p>
          <a:p>
            <a:pPr marL="477585" lvl="1" indent="-314028" defTabSz="699779">
              <a:spcBef>
                <a:spcPts val="400"/>
              </a:spcBef>
              <a:buFont typeface="Arial" panose="020B0604020202020204" pitchFamily="34" charset="0"/>
              <a:buChar char="•"/>
              <a:tabLst>
                <a:tab pos="948626" algn="l"/>
              </a:tabLst>
            </a:pPr>
            <a:r>
              <a:rPr lang="en-DE" dirty="0">
                <a:solidFill>
                  <a:srgbClr val="777877"/>
                </a:solidFill>
              </a:rPr>
              <a:t>3000 gauges dataset: 2/3 for training, 1/3 for testing</a:t>
            </a:r>
          </a:p>
          <a:p>
            <a:pPr marL="1015869" lvl="2" indent="-342900" defTabSz="699779">
              <a:spcBef>
                <a:spcPts val="400"/>
              </a:spcBef>
              <a:buFont typeface="Symbol" panose="05050102010706020507" pitchFamily="18" charset="2"/>
              <a:buChar char="-"/>
              <a:tabLst>
                <a:tab pos="948626" algn="l"/>
              </a:tabLst>
            </a:pPr>
            <a:r>
              <a:rPr lang="en-DE" sz="2000" dirty="0">
                <a:solidFill>
                  <a:srgbClr val="777877"/>
                </a:solidFill>
              </a:rPr>
              <a:t>target variable: annual average streamflow</a:t>
            </a:r>
          </a:p>
          <a:p>
            <a:pPr marL="1015869" lvl="2" indent="-342900" defTabSz="699779">
              <a:spcBef>
                <a:spcPts val="400"/>
              </a:spcBef>
              <a:buFont typeface="Symbol" panose="05050102010706020507" pitchFamily="18" charset="2"/>
              <a:buChar char="-"/>
              <a:tabLst>
                <a:tab pos="948626" algn="l"/>
              </a:tabLst>
            </a:pPr>
            <a:r>
              <a:rPr lang="en-DE" sz="2000" dirty="0">
                <a:solidFill>
                  <a:srgbClr val="777877"/>
                </a:solidFill>
              </a:rPr>
              <a:t>explanatory variables: annual average precipitation (PCP) and temperature (TMP)</a:t>
            </a:r>
            <a:endParaRPr lang="en-DE" dirty="0">
              <a:solidFill>
                <a:srgbClr val="777877"/>
              </a:solidFill>
            </a:endParaRPr>
          </a:p>
          <a:p>
            <a:pPr marL="477585" lvl="1" indent="-314028" defTabSz="699779">
              <a:spcBef>
                <a:spcPts val="400"/>
              </a:spcBef>
              <a:buFont typeface="Arial" panose="020B0604020202020204" pitchFamily="34" charset="0"/>
              <a:buChar char="•"/>
              <a:tabLst>
                <a:tab pos="948626" algn="l"/>
              </a:tabLst>
            </a:pPr>
            <a:r>
              <a:rPr lang="en-DE" dirty="0">
                <a:solidFill>
                  <a:srgbClr val="777877"/>
                </a:solidFill>
              </a:rPr>
              <a:t>2000 gauges training dataset</a:t>
            </a:r>
          </a:p>
          <a:p>
            <a:pPr marL="477585" lvl="1" indent="-314028" defTabSz="699779">
              <a:spcBef>
                <a:spcPts val="400"/>
              </a:spcBef>
              <a:buFont typeface="Arial" panose="020B0604020202020204" pitchFamily="34" charset="0"/>
              <a:buChar char="•"/>
              <a:tabLst>
                <a:tab pos="948626" algn="l"/>
              </a:tabLst>
            </a:pPr>
            <a:r>
              <a:rPr lang="en-DE" dirty="0">
                <a:solidFill>
                  <a:srgbClr val="777877"/>
                </a:solidFill>
              </a:rPr>
              <a:t>Sampling with replacement (e.g. 2000 times):</a:t>
            </a:r>
          </a:p>
          <a:p>
            <a:pPr marL="1015869" lvl="2" indent="-342900" defTabSz="699779">
              <a:spcBef>
                <a:spcPts val="400"/>
              </a:spcBef>
              <a:buFont typeface="Symbol" panose="05050102010706020507" pitchFamily="18" charset="2"/>
              <a:buChar char="-"/>
              <a:tabLst>
                <a:tab pos="948626" algn="l"/>
              </a:tabLst>
            </a:pPr>
            <a:r>
              <a:rPr lang="en-DE" sz="1800" dirty="0">
                <a:solidFill>
                  <a:srgbClr val="777877"/>
                </a:solidFill>
              </a:rPr>
              <a:t>about 2/3 of the data is used in each sample</a:t>
            </a:r>
            <a:br>
              <a:rPr lang="en-DE" sz="1800" dirty="0">
                <a:solidFill>
                  <a:srgbClr val="777877"/>
                </a:solidFill>
              </a:rPr>
            </a:br>
            <a:r>
              <a:rPr lang="en-DE" sz="1800" dirty="0">
                <a:solidFill>
                  <a:srgbClr val="777877"/>
                </a:solidFill>
              </a:rPr>
              <a:t>(due to random sampling, about 1/3 is not drawn)</a:t>
            </a:r>
          </a:p>
          <a:p>
            <a:pPr marL="477585" lvl="1" indent="-314028" defTabSz="699779">
              <a:spcBef>
                <a:spcPts val="400"/>
              </a:spcBef>
              <a:buFont typeface="Arial" panose="020B0604020202020204" pitchFamily="34" charset="0"/>
              <a:buChar char="•"/>
              <a:tabLst>
                <a:tab pos="948626" algn="l"/>
              </a:tabLst>
            </a:pPr>
            <a:r>
              <a:rPr lang="en-DE" dirty="0">
                <a:solidFill>
                  <a:srgbClr val="777877"/>
                </a:solidFill>
              </a:rPr>
              <a:t>Data is split in two bins:</a:t>
            </a:r>
          </a:p>
          <a:p>
            <a:pPr marL="986997" lvl="2" indent="-314028" defTabSz="699779">
              <a:spcBef>
                <a:spcPts val="400"/>
              </a:spcBef>
              <a:buFont typeface="Symbol" panose="05050102010706020507" pitchFamily="18" charset="2"/>
              <a:buChar char="-"/>
              <a:tabLst>
                <a:tab pos="948626" algn="l"/>
              </a:tabLst>
            </a:pPr>
            <a:r>
              <a:rPr lang="en-DE" sz="1800" dirty="0">
                <a:solidFill>
                  <a:srgbClr val="777877"/>
                </a:solidFill>
              </a:rPr>
              <a:t>each split as homogeneous (low variance) as possible</a:t>
            </a:r>
          </a:p>
          <a:p>
            <a:pPr marL="986997" lvl="2" indent="-314028" defTabSz="699779">
              <a:spcBef>
                <a:spcPts val="400"/>
              </a:spcBef>
              <a:buFont typeface="Symbol" panose="05050102010706020507" pitchFamily="18" charset="2"/>
              <a:buChar char="-"/>
              <a:tabLst>
                <a:tab pos="948626" algn="l"/>
              </a:tabLst>
            </a:pPr>
            <a:r>
              <a:rPr lang="en-DE" sz="1800" dirty="0">
                <a:solidFill>
                  <a:srgbClr val="777877"/>
                </a:solidFill>
              </a:rPr>
              <a:t>the value at which the explanatory variable separates the data best is used as the splitting criteria</a:t>
            </a:r>
          </a:p>
          <a:p>
            <a:pPr marL="986997" lvl="2" indent="-314028" defTabSz="699779">
              <a:spcBef>
                <a:spcPts val="400"/>
              </a:spcBef>
              <a:buFont typeface="Symbol" panose="05050102010706020507" pitchFamily="18" charset="2"/>
              <a:buChar char="-"/>
              <a:tabLst>
                <a:tab pos="948626" algn="l"/>
              </a:tabLst>
            </a:pPr>
            <a:r>
              <a:rPr lang="en-DE" sz="1800" dirty="0">
                <a:solidFill>
                  <a:srgbClr val="777877"/>
                </a:solidFill>
              </a:rPr>
              <a:t>The more an explanatory variable impacts the target variable, the better is the split (</a:t>
            </a:r>
            <a:r>
              <a:rPr lang="en-DE" sz="1800" b="1" dirty="0">
                <a:solidFill>
                  <a:srgbClr val="777877"/>
                </a:solidFill>
              </a:rPr>
              <a:t>= variable importance</a:t>
            </a:r>
            <a:r>
              <a:rPr lang="en-DE" sz="1800" dirty="0">
                <a:solidFill>
                  <a:srgbClr val="777877"/>
                </a:solidFill>
              </a:rPr>
              <a:t>)</a:t>
            </a:r>
          </a:p>
        </p:txBody>
      </p:sp>
    </p:spTree>
    <p:extLst>
      <p:ext uri="{BB962C8B-B14F-4D97-AF65-F5344CB8AC3E}">
        <p14:creationId xmlns:p14="http://schemas.microsoft.com/office/powerpoint/2010/main" val="906984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 Forest</a:t>
            </a:r>
            <a:r>
              <a:rPr lang="en-DE" dirty="0"/>
              <a:t> – Completing one Tree</a:t>
            </a:r>
            <a:endParaRPr lang="en-US" dirty="0"/>
          </a:p>
        </p:txBody>
      </p:sp>
      <p:sp>
        <p:nvSpPr>
          <p:cNvPr id="9" name="TextBox 8">
            <a:extLst>
              <a:ext uri="{FF2B5EF4-FFF2-40B4-BE49-F238E27FC236}">
                <a16:creationId xmlns:a16="http://schemas.microsoft.com/office/drawing/2014/main" id="{90E7DFED-6C29-FF43-3DB6-D6AC6AB84712}"/>
              </a:ext>
            </a:extLst>
          </p:cNvPr>
          <p:cNvSpPr txBox="1"/>
          <p:nvPr/>
        </p:nvSpPr>
        <p:spPr>
          <a:xfrm>
            <a:off x="491751" y="984318"/>
            <a:ext cx="6859769" cy="6288901"/>
          </a:xfrm>
          <a:prstGeom prst="rect">
            <a:avLst/>
          </a:prstGeom>
          <a:noFill/>
        </p:spPr>
        <p:txBody>
          <a:bodyPr wrap="square" rtlCol="0">
            <a:spAutoFit/>
          </a:bodyPr>
          <a:lstStyle/>
          <a:p>
            <a:pPr marL="82868" indent="-82868" defTabSz="699779">
              <a:spcBef>
                <a:spcPts val="400"/>
              </a:spcBef>
              <a:buFont typeface="Arial" panose="020B0604020202020204" pitchFamily="34" charset="0"/>
              <a:buChar char=" "/>
              <a:tabLst>
                <a:tab pos="82868" algn="l"/>
              </a:tabLst>
            </a:pPr>
            <a:r>
              <a:rPr lang="en-DE" dirty="0"/>
              <a:t>Training Phase:</a:t>
            </a:r>
          </a:p>
          <a:p>
            <a:pPr marL="477585" lvl="1" indent="-314028" defTabSz="699779">
              <a:spcBef>
                <a:spcPts val="400"/>
              </a:spcBef>
              <a:buFont typeface="Arial" panose="020B0604020202020204" pitchFamily="34" charset="0"/>
              <a:buChar char="•"/>
              <a:tabLst>
                <a:tab pos="948626" algn="l"/>
              </a:tabLst>
            </a:pPr>
            <a:r>
              <a:rPr lang="en-DE" dirty="0">
                <a:solidFill>
                  <a:srgbClr val="777877"/>
                </a:solidFill>
              </a:rPr>
              <a:t>3000 gauges dataset: 2/3 for training, 1/3 for testing</a:t>
            </a:r>
          </a:p>
          <a:p>
            <a:pPr marL="1015869" lvl="2" indent="-342900" defTabSz="699779">
              <a:spcBef>
                <a:spcPts val="400"/>
              </a:spcBef>
              <a:buFont typeface="Symbol" panose="05050102010706020507" pitchFamily="18" charset="2"/>
              <a:buChar char="-"/>
              <a:tabLst>
                <a:tab pos="948626" algn="l"/>
              </a:tabLst>
            </a:pPr>
            <a:r>
              <a:rPr lang="en-DE" sz="2000" dirty="0">
                <a:solidFill>
                  <a:srgbClr val="777877"/>
                </a:solidFill>
              </a:rPr>
              <a:t>target variable: annual average streamflow</a:t>
            </a:r>
          </a:p>
          <a:p>
            <a:pPr marL="1015869" lvl="2" indent="-342900" defTabSz="699779">
              <a:spcBef>
                <a:spcPts val="400"/>
              </a:spcBef>
              <a:buFont typeface="Symbol" panose="05050102010706020507" pitchFamily="18" charset="2"/>
              <a:buChar char="-"/>
              <a:tabLst>
                <a:tab pos="948626" algn="l"/>
              </a:tabLst>
            </a:pPr>
            <a:r>
              <a:rPr lang="en-DE" sz="2000" dirty="0">
                <a:solidFill>
                  <a:srgbClr val="777877"/>
                </a:solidFill>
              </a:rPr>
              <a:t>explanatory variables: annual average precipitation (PCP) and temperature (TMP)</a:t>
            </a:r>
            <a:endParaRPr lang="en-DE" dirty="0">
              <a:solidFill>
                <a:srgbClr val="777877"/>
              </a:solidFill>
            </a:endParaRPr>
          </a:p>
          <a:p>
            <a:pPr marL="477585" lvl="1" indent="-314028" defTabSz="699779">
              <a:spcBef>
                <a:spcPts val="400"/>
              </a:spcBef>
              <a:buFont typeface="Arial" panose="020B0604020202020204" pitchFamily="34" charset="0"/>
              <a:buChar char="•"/>
              <a:tabLst>
                <a:tab pos="948626" algn="l"/>
              </a:tabLst>
            </a:pPr>
            <a:r>
              <a:rPr lang="en-DE" dirty="0">
                <a:solidFill>
                  <a:srgbClr val="777877"/>
                </a:solidFill>
              </a:rPr>
              <a:t>2000 gauges training dataset</a:t>
            </a:r>
          </a:p>
          <a:p>
            <a:pPr marL="477585" lvl="1" indent="-314028" defTabSz="699779">
              <a:spcBef>
                <a:spcPts val="400"/>
              </a:spcBef>
              <a:buFont typeface="Arial" panose="020B0604020202020204" pitchFamily="34" charset="0"/>
              <a:buChar char="•"/>
              <a:tabLst>
                <a:tab pos="948626" algn="l"/>
              </a:tabLst>
            </a:pPr>
            <a:r>
              <a:rPr lang="en-DE" dirty="0">
                <a:solidFill>
                  <a:srgbClr val="777877"/>
                </a:solidFill>
              </a:rPr>
              <a:t>Sampling with replacement (e.g. 2000 times):</a:t>
            </a:r>
          </a:p>
          <a:p>
            <a:pPr marL="1015869" lvl="2" indent="-342900" defTabSz="699779">
              <a:spcBef>
                <a:spcPts val="400"/>
              </a:spcBef>
              <a:buFont typeface="Symbol" panose="05050102010706020507" pitchFamily="18" charset="2"/>
              <a:buChar char="-"/>
              <a:tabLst>
                <a:tab pos="948626" algn="l"/>
              </a:tabLst>
            </a:pPr>
            <a:r>
              <a:rPr lang="en-DE" sz="1800" dirty="0">
                <a:solidFill>
                  <a:srgbClr val="777877"/>
                </a:solidFill>
              </a:rPr>
              <a:t>about 2/3 of the data is used in each sample</a:t>
            </a:r>
            <a:br>
              <a:rPr lang="en-DE" sz="1800" dirty="0">
                <a:solidFill>
                  <a:srgbClr val="777877"/>
                </a:solidFill>
              </a:rPr>
            </a:br>
            <a:r>
              <a:rPr lang="en-DE" sz="1800" dirty="0">
                <a:solidFill>
                  <a:srgbClr val="777877"/>
                </a:solidFill>
              </a:rPr>
              <a:t>(due to random sampling, about 1/3 is not drawn)</a:t>
            </a:r>
          </a:p>
          <a:p>
            <a:pPr marL="477585" lvl="1" indent="-314028" defTabSz="699779">
              <a:spcBef>
                <a:spcPts val="400"/>
              </a:spcBef>
              <a:buFont typeface="Arial" panose="020B0604020202020204" pitchFamily="34" charset="0"/>
              <a:buChar char="•"/>
              <a:tabLst>
                <a:tab pos="948626" algn="l"/>
              </a:tabLst>
            </a:pPr>
            <a:r>
              <a:rPr lang="en-DE" dirty="0">
                <a:solidFill>
                  <a:srgbClr val="777877"/>
                </a:solidFill>
              </a:rPr>
              <a:t>Data is split in two bins:</a:t>
            </a:r>
          </a:p>
          <a:p>
            <a:pPr marL="986997" lvl="2" indent="-314028" defTabSz="699779">
              <a:spcBef>
                <a:spcPts val="400"/>
              </a:spcBef>
              <a:buFont typeface="Symbol" panose="05050102010706020507" pitchFamily="18" charset="2"/>
              <a:buChar char="-"/>
              <a:tabLst>
                <a:tab pos="948626" algn="l"/>
              </a:tabLst>
            </a:pPr>
            <a:r>
              <a:rPr lang="en-DE" sz="1800" dirty="0">
                <a:solidFill>
                  <a:srgbClr val="777877"/>
                </a:solidFill>
              </a:rPr>
              <a:t>each split as homogeneous (low variance) as possible</a:t>
            </a:r>
          </a:p>
          <a:p>
            <a:pPr marL="986997" lvl="2" indent="-314028" defTabSz="699779">
              <a:spcBef>
                <a:spcPts val="400"/>
              </a:spcBef>
              <a:buFont typeface="Symbol" panose="05050102010706020507" pitchFamily="18" charset="2"/>
              <a:buChar char="-"/>
              <a:tabLst>
                <a:tab pos="948626" algn="l"/>
              </a:tabLst>
            </a:pPr>
            <a:r>
              <a:rPr lang="en-DE" sz="1800" dirty="0">
                <a:solidFill>
                  <a:srgbClr val="777877"/>
                </a:solidFill>
              </a:rPr>
              <a:t>the value at which the explanatory variable separates the data best is used as the splitting criteria</a:t>
            </a:r>
          </a:p>
          <a:p>
            <a:pPr marL="986997" lvl="2" indent="-314028" defTabSz="699779">
              <a:spcBef>
                <a:spcPts val="400"/>
              </a:spcBef>
              <a:buFont typeface="Symbol" panose="05050102010706020507" pitchFamily="18" charset="2"/>
              <a:buChar char="-"/>
              <a:tabLst>
                <a:tab pos="948626" algn="l"/>
              </a:tabLst>
            </a:pPr>
            <a:r>
              <a:rPr lang="en-DE" sz="1800" dirty="0">
                <a:solidFill>
                  <a:srgbClr val="777877"/>
                </a:solidFill>
              </a:rPr>
              <a:t>The more an explanatory variable impacts the target variable, the better is the split (</a:t>
            </a:r>
            <a:r>
              <a:rPr lang="en-DE" sz="1800" b="1" dirty="0">
                <a:solidFill>
                  <a:srgbClr val="777877"/>
                </a:solidFill>
              </a:rPr>
              <a:t>= variable importance</a:t>
            </a:r>
            <a:r>
              <a:rPr lang="en-DE" sz="1800" dirty="0">
                <a:solidFill>
                  <a:srgbClr val="777877"/>
                </a:solidFill>
              </a:rPr>
              <a:t>)</a:t>
            </a:r>
          </a:p>
          <a:p>
            <a:pPr marL="477585" lvl="1" indent="-314028" defTabSz="699779">
              <a:spcBef>
                <a:spcPts val="400"/>
              </a:spcBef>
              <a:buFont typeface="Arial" panose="020B0604020202020204" pitchFamily="34" charset="0"/>
              <a:buChar char="•"/>
              <a:tabLst>
                <a:tab pos="948626" algn="l"/>
              </a:tabLst>
            </a:pPr>
            <a:r>
              <a:rPr lang="en-DE" dirty="0">
                <a:solidFill>
                  <a:srgbClr val="777877"/>
                </a:solidFill>
              </a:rPr>
              <a:t>These splits are repeated (features </a:t>
            </a:r>
            <a:r>
              <a:rPr lang="en-DE" b="1" dirty="0">
                <a:solidFill>
                  <a:srgbClr val="777877"/>
                </a:solidFill>
              </a:rPr>
              <a:t>can</a:t>
            </a:r>
            <a:r>
              <a:rPr lang="en-DE" dirty="0">
                <a:solidFill>
                  <a:srgbClr val="777877"/>
                </a:solidFill>
              </a:rPr>
              <a:t> be re-used for a split) until the samples cannot be further split or maximum splits are reached (here: two) and the tree is completed.</a:t>
            </a:r>
          </a:p>
        </p:txBody>
      </p:sp>
      <p:sp>
        <p:nvSpPr>
          <p:cNvPr id="4" name="Rectangle 3">
            <a:extLst>
              <a:ext uri="{FF2B5EF4-FFF2-40B4-BE49-F238E27FC236}">
                <a16:creationId xmlns:a16="http://schemas.microsoft.com/office/drawing/2014/main" id="{47958781-6505-67A9-B3CD-3F44D87FDB55}"/>
              </a:ext>
            </a:extLst>
          </p:cNvPr>
          <p:cNvSpPr/>
          <p:nvPr/>
        </p:nvSpPr>
        <p:spPr>
          <a:xfrm>
            <a:off x="10297674" y="2284779"/>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rgbClr val="571054"/>
                </a:solidFill>
              </a:rPr>
              <a:t>n=2000 </a:t>
            </a:r>
          </a:p>
          <a:p>
            <a:pPr algn="ctr"/>
            <a:r>
              <a:rPr lang="en-DE" sz="1200" dirty="0" err="1">
                <a:solidFill>
                  <a:srgbClr val="571054"/>
                </a:solidFill>
              </a:rPr>
              <a:t>Qav</a:t>
            </a:r>
            <a:r>
              <a:rPr lang="en-DE" sz="1200" dirty="0">
                <a:solidFill>
                  <a:srgbClr val="571054"/>
                </a:solidFill>
              </a:rPr>
              <a:t>=5.5m³/s</a:t>
            </a:r>
            <a:endParaRPr lang="de-DE" sz="1200" dirty="0">
              <a:solidFill>
                <a:srgbClr val="571054"/>
              </a:solidFill>
            </a:endParaRPr>
          </a:p>
        </p:txBody>
      </p:sp>
      <p:grpSp>
        <p:nvGrpSpPr>
          <p:cNvPr id="35" name="Group 34">
            <a:extLst>
              <a:ext uri="{FF2B5EF4-FFF2-40B4-BE49-F238E27FC236}">
                <a16:creationId xmlns:a16="http://schemas.microsoft.com/office/drawing/2014/main" id="{11FA2B09-FB80-ED1B-1DE8-9E8E4D425574}"/>
              </a:ext>
            </a:extLst>
          </p:cNvPr>
          <p:cNvGrpSpPr/>
          <p:nvPr/>
        </p:nvGrpSpPr>
        <p:grpSpPr>
          <a:xfrm>
            <a:off x="8482030" y="2799527"/>
            <a:ext cx="4448759" cy="3804320"/>
            <a:chOff x="9934575" y="2450022"/>
            <a:chExt cx="1675850" cy="1250670"/>
          </a:xfrm>
        </p:grpSpPr>
        <p:sp>
          <p:nvSpPr>
            <p:cNvPr id="5" name="Oval 4">
              <a:extLst>
                <a:ext uri="{FF2B5EF4-FFF2-40B4-BE49-F238E27FC236}">
                  <a16:creationId xmlns:a16="http://schemas.microsoft.com/office/drawing/2014/main" id="{7916B6CB-E863-77D7-E32F-B84EC2B1B289}"/>
                </a:ext>
              </a:extLst>
            </p:cNvPr>
            <p:cNvSpPr/>
            <p:nvPr/>
          </p:nvSpPr>
          <p:spPr>
            <a:xfrm>
              <a:off x="9934575" y="3493523"/>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Oval 5">
              <a:extLst>
                <a:ext uri="{FF2B5EF4-FFF2-40B4-BE49-F238E27FC236}">
                  <a16:creationId xmlns:a16="http://schemas.microsoft.com/office/drawing/2014/main" id="{5A0DF4DD-90AC-9879-2CA0-10B0C4DB2EDE}"/>
                </a:ext>
              </a:extLst>
            </p:cNvPr>
            <p:cNvSpPr/>
            <p:nvPr/>
          </p:nvSpPr>
          <p:spPr>
            <a:xfrm>
              <a:off x="10440988" y="3493522"/>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Oval 10">
              <a:extLst>
                <a:ext uri="{FF2B5EF4-FFF2-40B4-BE49-F238E27FC236}">
                  <a16:creationId xmlns:a16="http://schemas.microsoft.com/office/drawing/2014/main" id="{1EAC487A-3249-4B32-5B34-3492E6914E8A}"/>
                </a:ext>
              </a:extLst>
            </p:cNvPr>
            <p:cNvSpPr/>
            <p:nvPr/>
          </p:nvSpPr>
          <p:spPr>
            <a:xfrm>
              <a:off x="10875963" y="3493522"/>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A34F8129-EF67-D6B5-A33E-D510BD2C5CC3}"/>
                </a:ext>
              </a:extLst>
            </p:cNvPr>
            <p:cNvSpPr/>
            <p:nvPr/>
          </p:nvSpPr>
          <p:spPr>
            <a:xfrm>
              <a:off x="11383413" y="3490064"/>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D41FE831-C44E-A575-08CB-ABD7059787E2}"/>
                </a:ext>
              </a:extLst>
            </p:cNvPr>
            <p:cNvSpPr/>
            <p:nvPr/>
          </p:nvSpPr>
          <p:spPr>
            <a:xfrm>
              <a:off x="10214220" y="2904841"/>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Oval 13">
              <a:extLst>
                <a:ext uri="{FF2B5EF4-FFF2-40B4-BE49-F238E27FC236}">
                  <a16:creationId xmlns:a16="http://schemas.microsoft.com/office/drawing/2014/main" id="{5414B26F-8C72-95B8-7E2E-E8651D81832A}"/>
                </a:ext>
              </a:extLst>
            </p:cNvPr>
            <p:cNvSpPr/>
            <p:nvPr/>
          </p:nvSpPr>
          <p:spPr>
            <a:xfrm>
              <a:off x="11141809" y="2904841"/>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D93A5A9C-7A20-0931-BD1A-18E0BBE5F165}"/>
                </a:ext>
              </a:extLst>
            </p:cNvPr>
            <p:cNvSpPr/>
            <p:nvPr/>
          </p:nvSpPr>
          <p:spPr>
            <a:xfrm>
              <a:off x="10715565" y="2450022"/>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7" name="Straight Connector 16">
              <a:extLst>
                <a:ext uri="{FF2B5EF4-FFF2-40B4-BE49-F238E27FC236}">
                  <a16:creationId xmlns:a16="http://schemas.microsoft.com/office/drawing/2014/main" id="{28CC7D21-AAE5-438D-80AD-B12481150C38}"/>
                </a:ext>
              </a:extLst>
            </p:cNvPr>
            <p:cNvCxnSpPr>
              <a:cxnSpLocks/>
              <a:stCxn id="15" idx="4"/>
              <a:endCxn id="13" idx="7"/>
            </p:cNvCxnSpPr>
            <p:nvPr/>
          </p:nvCxnSpPr>
          <p:spPr>
            <a:xfrm flipH="1">
              <a:off x="10407987" y="2657191"/>
              <a:ext cx="421084"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2796D9B-B802-9CA4-0DE5-5373B979176E}"/>
                </a:ext>
              </a:extLst>
            </p:cNvPr>
            <p:cNvCxnSpPr>
              <a:cxnSpLocks/>
              <a:stCxn id="15" idx="4"/>
              <a:endCxn id="14" idx="1"/>
            </p:cNvCxnSpPr>
            <p:nvPr/>
          </p:nvCxnSpPr>
          <p:spPr>
            <a:xfrm>
              <a:off x="10829071" y="2657191"/>
              <a:ext cx="345983"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699CFE2-7C71-F31A-41B1-66DF1CDFD4F7}"/>
                </a:ext>
              </a:extLst>
            </p:cNvPr>
            <p:cNvCxnSpPr>
              <a:cxnSpLocks/>
              <a:stCxn id="14" idx="4"/>
              <a:endCxn id="12" idx="0"/>
            </p:cNvCxnSpPr>
            <p:nvPr/>
          </p:nvCxnSpPr>
          <p:spPr>
            <a:xfrm>
              <a:off x="11255315" y="3112010"/>
              <a:ext cx="241604" cy="378054"/>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C24AD51-B1BC-EECF-C78E-16D0CE05EB3E}"/>
                </a:ext>
              </a:extLst>
            </p:cNvPr>
            <p:cNvCxnSpPr>
              <a:cxnSpLocks/>
              <a:stCxn id="14" idx="4"/>
              <a:endCxn id="11" idx="0"/>
            </p:cNvCxnSpPr>
            <p:nvPr/>
          </p:nvCxnSpPr>
          <p:spPr>
            <a:xfrm flipH="1">
              <a:off x="10989469" y="3112010"/>
              <a:ext cx="265846"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864008A-E42D-EE7D-17D0-17BED7797A53}"/>
                </a:ext>
              </a:extLst>
            </p:cNvPr>
            <p:cNvCxnSpPr>
              <a:cxnSpLocks/>
              <a:stCxn id="13" idx="4"/>
              <a:endCxn id="6" idx="0"/>
            </p:cNvCxnSpPr>
            <p:nvPr/>
          </p:nvCxnSpPr>
          <p:spPr>
            <a:xfrm>
              <a:off x="10327726" y="3112010"/>
              <a:ext cx="226768"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20760036-E3BE-89CD-B33B-72C91DB14840}"/>
                </a:ext>
              </a:extLst>
            </p:cNvPr>
            <p:cNvCxnSpPr>
              <a:cxnSpLocks/>
              <a:stCxn id="13" idx="4"/>
              <a:endCxn id="5" idx="0"/>
            </p:cNvCxnSpPr>
            <p:nvPr/>
          </p:nvCxnSpPr>
          <p:spPr>
            <a:xfrm flipH="1">
              <a:off x="10048081" y="3112010"/>
              <a:ext cx="279645" cy="381513"/>
            </a:xfrm>
            <a:prstGeom prst="line">
              <a:avLst/>
            </a:prstGeom>
          </p:spPr>
          <p:style>
            <a:lnRef idx="2">
              <a:schemeClr val="accent1"/>
            </a:lnRef>
            <a:fillRef idx="0">
              <a:schemeClr val="accent1"/>
            </a:fillRef>
            <a:effectRef idx="1">
              <a:schemeClr val="accent1"/>
            </a:effectRef>
            <a:fontRef idx="minor">
              <a:schemeClr val="tx1"/>
            </a:fontRef>
          </p:style>
        </p:cxnSp>
      </p:grpSp>
      <p:sp>
        <p:nvSpPr>
          <p:cNvPr id="37" name="TextBox 36">
            <a:extLst>
              <a:ext uri="{FF2B5EF4-FFF2-40B4-BE49-F238E27FC236}">
                <a16:creationId xmlns:a16="http://schemas.microsoft.com/office/drawing/2014/main" id="{25A56F9C-87A6-E6AE-B3DE-35842AC0D9B6}"/>
              </a:ext>
            </a:extLst>
          </p:cNvPr>
          <p:cNvSpPr txBox="1"/>
          <p:nvPr/>
        </p:nvSpPr>
        <p:spPr>
          <a:xfrm>
            <a:off x="8783346" y="3892422"/>
            <a:ext cx="4047313" cy="276999"/>
          </a:xfrm>
          <a:prstGeom prst="rect">
            <a:avLst/>
          </a:prstGeom>
          <a:noFill/>
        </p:spPr>
        <p:txBody>
          <a:bodyPr wrap="square">
            <a:spAutoFit/>
          </a:bodyPr>
          <a:lstStyle/>
          <a:p>
            <a:pPr algn="ctr"/>
            <a:r>
              <a:rPr lang="en-DE" sz="1200" dirty="0">
                <a:solidFill>
                  <a:srgbClr val="777877"/>
                </a:solidFill>
              </a:rPr>
              <a:t>PCP &lt; 600mm/</a:t>
            </a:r>
            <a:r>
              <a:rPr lang="en-DE" sz="1200" dirty="0" err="1">
                <a:solidFill>
                  <a:srgbClr val="777877"/>
                </a:solidFill>
              </a:rPr>
              <a:t>yr</a:t>
            </a:r>
            <a:endParaRPr lang="de-DE" sz="1200" dirty="0"/>
          </a:p>
        </p:txBody>
      </p:sp>
      <p:sp>
        <p:nvSpPr>
          <p:cNvPr id="38" name="Rectangle 37">
            <a:extLst>
              <a:ext uri="{FF2B5EF4-FFF2-40B4-BE49-F238E27FC236}">
                <a16:creationId xmlns:a16="http://schemas.microsoft.com/office/drawing/2014/main" id="{DAD98809-22C6-EAF3-37CD-91684647E1E5}"/>
              </a:ext>
            </a:extLst>
          </p:cNvPr>
          <p:cNvSpPr/>
          <p:nvPr/>
        </p:nvSpPr>
        <p:spPr>
          <a:xfrm>
            <a:off x="8877477" y="3696756"/>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200" dirty="0">
                <a:solidFill>
                  <a:srgbClr val="571054"/>
                </a:solidFill>
              </a:rPr>
              <a:t>n=500 </a:t>
            </a:r>
          </a:p>
          <a:p>
            <a:pPr algn="ctr"/>
            <a:r>
              <a:rPr lang="en-DE" sz="1200" dirty="0" err="1">
                <a:solidFill>
                  <a:srgbClr val="571054"/>
                </a:solidFill>
              </a:rPr>
              <a:t>Qav</a:t>
            </a:r>
            <a:r>
              <a:rPr lang="en-DE" sz="1200" dirty="0">
                <a:solidFill>
                  <a:srgbClr val="571054"/>
                </a:solidFill>
              </a:rPr>
              <a:t>=2.3m³/s</a:t>
            </a:r>
            <a:endParaRPr lang="de-DE" sz="1200" dirty="0">
              <a:solidFill>
                <a:srgbClr val="571054"/>
              </a:solidFill>
            </a:endParaRPr>
          </a:p>
        </p:txBody>
      </p:sp>
      <p:sp>
        <p:nvSpPr>
          <p:cNvPr id="39" name="Rectangle 38">
            <a:extLst>
              <a:ext uri="{FF2B5EF4-FFF2-40B4-BE49-F238E27FC236}">
                <a16:creationId xmlns:a16="http://schemas.microsoft.com/office/drawing/2014/main" id="{3157C319-AA44-C438-A423-E0D4DB85AA6C}"/>
              </a:ext>
            </a:extLst>
          </p:cNvPr>
          <p:cNvSpPr/>
          <p:nvPr/>
        </p:nvSpPr>
        <p:spPr>
          <a:xfrm>
            <a:off x="11509313" y="3696756"/>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200" dirty="0">
                <a:solidFill>
                  <a:srgbClr val="571054"/>
                </a:solidFill>
              </a:rPr>
              <a:t>n=1500 </a:t>
            </a:r>
          </a:p>
          <a:p>
            <a:pPr algn="ctr"/>
            <a:r>
              <a:rPr lang="en-DE" sz="1200" dirty="0" err="1">
                <a:solidFill>
                  <a:srgbClr val="571054"/>
                </a:solidFill>
              </a:rPr>
              <a:t>Qav</a:t>
            </a:r>
            <a:r>
              <a:rPr lang="en-DE" sz="1200" dirty="0">
                <a:solidFill>
                  <a:srgbClr val="571054"/>
                </a:solidFill>
              </a:rPr>
              <a:t>=6.4m³/s</a:t>
            </a:r>
            <a:endParaRPr lang="de-DE" sz="1200" dirty="0">
              <a:solidFill>
                <a:srgbClr val="571054"/>
              </a:solidFill>
            </a:endParaRPr>
          </a:p>
        </p:txBody>
      </p:sp>
      <p:sp>
        <p:nvSpPr>
          <p:cNvPr id="40" name="TextBox 39">
            <a:extLst>
              <a:ext uri="{FF2B5EF4-FFF2-40B4-BE49-F238E27FC236}">
                <a16:creationId xmlns:a16="http://schemas.microsoft.com/office/drawing/2014/main" id="{67000357-1C7F-1B12-51CA-20944A5D77CC}"/>
              </a:ext>
            </a:extLst>
          </p:cNvPr>
          <p:cNvSpPr txBox="1"/>
          <p:nvPr/>
        </p:nvSpPr>
        <p:spPr>
          <a:xfrm>
            <a:off x="8877477" y="5558175"/>
            <a:ext cx="1189576" cy="276999"/>
          </a:xfrm>
          <a:prstGeom prst="rect">
            <a:avLst/>
          </a:prstGeom>
          <a:noFill/>
        </p:spPr>
        <p:txBody>
          <a:bodyPr wrap="square">
            <a:spAutoFit/>
          </a:bodyPr>
          <a:lstStyle/>
          <a:p>
            <a:pPr algn="ctr"/>
            <a:r>
              <a:rPr lang="en-DE" sz="1200" dirty="0">
                <a:solidFill>
                  <a:srgbClr val="777877"/>
                </a:solidFill>
              </a:rPr>
              <a:t>TMP &lt; 6°C</a:t>
            </a:r>
            <a:endParaRPr lang="de-DE" sz="1200" dirty="0"/>
          </a:p>
        </p:txBody>
      </p:sp>
      <p:sp>
        <p:nvSpPr>
          <p:cNvPr id="41" name="Rectangle 40">
            <a:extLst>
              <a:ext uri="{FF2B5EF4-FFF2-40B4-BE49-F238E27FC236}">
                <a16:creationId xmlns:a16="http://schemas.microsoft.com/office/drawing/2014/main" id="{CEF00DA3-E02C-37DF-EC13-55187C442244}"/>
              </a:ext>
            </a:extLst>
          </p:cNvPr>
          <p:cNvSpPr/>
          <p:nvPr/>
        </p:nvSpPr>
        <p:spPr>
          <a:xfrm>
            <a:off x="8187000" y="6585788"/>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200" dirty="0">
                <a:solidFill>
                  <a:srgbClr val="571054"/>
                </a:solidFill>
              </a:rPr>
              <a:t>n=200 </a:t>
            </a:r>
          </a:p>
          <a:p>
            <a:pPr algn="ctr"/>
            <a:r>
              <a:rPr lang="en-DE" sz="1200" dirty="0" err="1">
                <a:solidFill>
                  <a:srgbClr val="571054"/>
                </a:solidFill>
              </a:rPr>
              <a:t>Qav</a:t>
            </a:r>
            <a:r>
              <a:rPr lang="en-DE" sz="1200" dirty="0">
                <a:solidFill>
                  <a:srgbClr val="571054"/>
                </a:solidFill>
              </a:rPr>
              <a:t>=2.5m³/s</a:t>
            </a:r>
            <a:endParaRPr lang="de-DE" sz="1200" dirty="0">
              <a:solidFill>
                <a:srgbClr val="571054"/>
              </a:solidFill>
            </a:endParaRPr>
          </a:p>
        </p:txBody>
      </p:sp>
      <p:sp>
        <p:nvSpPr>
          <p:cNvPr id="42" name="Rectangle 41">
            <a:extLst>
              <a:ext uri="{FF2B5EF4-FFF2-40B4-BE49-F238E27FC236}">
                <a16:creationId xmlns:a16="http://schemas.microsoft.com/office/drawing/2014/main" id="{80EA46AC-E743-C5AA-78BF-F6E77AB2F226}"/>
              </a:ext>
            </a:extLst>
          </p:cNvPr>
          <p:cNvSpPr/>
          <p:nvPr/>
        </p:nvSpPr>
        <p:spPr>
          <a:xfrm>
            <a:off x="9585094" y="6585788"/>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200" dirty="0">
                <a:solidFill>
                  <a:srgbClr val="571054"/>
                </a:solidFill>
              </a:rPr>
              <a:t>n=300 </a:t>
            </a:r>
          </a:p>
          <a:p>
            <a:pPr algn="ctr"/>
            <a:r>
              <a:rPr lang="en-DE" sz="1200" dirty="0" err="1">
                <a:solidFill>
                  <a:srgbClr val="571054"/>
                </a:solidFill>
              </a:rPr>
              <a:t>Qav</a:t>
            </a:r>
            <a:r>
              <a:rPr lang="en-DE" sz="1200" dirty="0">
                <a:solidFill>
                  <a:srgbClr val="571054"/>
                </a:solidFill>
              </a:rPr>
              <a:t>=2.1m³/s</a:t>
            </a:r>
            <a:endParaRPr lang="de-DE" sz="1200" dirty="0">
              <a:solidFill>
                <a:srgbClr val="571054"/>
              </a:solidFill>
            </a:endParaRPr>
          </a:p>
        </p:txBody>
      </p:sp>
      <p:sp>
        <p:nvSpPr>
          <p:cNvPr id="43" name="TextBox 42">
            <a:extLst>
              <a:ext uri="{FF2B5EF4-FFF2-40B4-BE49-F238E27FC236}">
                <a16:creationId xmlns:a16="http://schemas.microsoft.com/office/drawing/2014/main" id="{7F6BFEF3-8A83-4EA5-7B2D-3CDB902E46AE}"/>
              </a:ext>
            </a:extLst>
          </p:cNvPr>
          <p:cNvSpPr txBox="1"/>
          <p:nvPr/>
        </p:nvSpPr>
        <p:spPr>
          <a:xfrm>
            <a:off x="11417614" y="5578699"/>
            <a:ext cx="1149878" cy="276999"/>
          </a:xfrm>
          <a:prstGeom prst="rect">
            <a:avLst/>
          </a:prstGeom>
          <a:noFill/>
        </p:spPr>
        <p:txBody>
          <a:bodyPr wrap="square">
            <a:spAutoFit/>
          </a:bodyPr>
          <a:lstStyle/>
          <a:p>
            <a:pPr algn="ctr"/>
            <a:r>
              <a:rPr lang="en-DE" sz="1200" dirty="0">
                <a:solidFill>
                  <a:srgbClr val="777877"/>
                </a:solidFill>
              </a:rPr>
              <a:t>TMP &lt; 8°C</a:t>
            </a:r>
            <a:endParaRPr lang="de-DE" sz="1200" dirty="0"/>
          </a:p>
        </p:txBody>
      </p:sp>
      <p:sp>
        <p:nvSpPr>
          <p:cNvPr id="44" name="Rectangle 43">
            <a:extLst>
              <a:ext uri="{FF2B5EF4-FFF2-40B4-BE49-F238E27FC236}">
                <a16:creationId xmlns:a16="http://schemas.microsoft.com/office/drawing/2014/main" id="{1D6CB087-B98E-AF9C-AEC9-160F91A2C131}"/>
              </a:ext>
            </a:extLst>
          </p:cNvPr>
          <p:cNvSpPr/>
          <p:nvPr/>
        </p:nvSpPr>
        <p:spPr>
          <a:xfrm>
            <a:off x="10703200" y="6593325"/>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200" dirty="0">
                <a:solidFill>
                  <a:srgbClr val="571054"/>
                </a:solidFill>
              </a:rPr>
              <a:t>n=1000 </a:t>
            </a:r>
          </a:p>
          <a:p>
            <a:pPr algn="ctr"/>
            <a:r>
              <a:rPr lang="en-DE" sz="1200" dirty="0" err="1">
                <a:solidFill>
                  <a:srgbClr val="571054"/>
                </a:solidFill>
              </a:rPr>
              <a:t>Qav</a:t>
            </a:r>
            <a:r>
              <a:rPr lang="en-DE" sz="1200" dirty="0">
                <a:solidFill>
                  <a:srgbClr val="571054"/>
                </a:solidFill>
              </a:rPr>
              <a:t>=6.7m³/s</a:t>
            </a:r>
            <a:endParaRPr lang="de-DE" sz="1200" dirty="0">
              <a:solidFill>
                <a:srgbClr val="571054"/>
              </a:solidFill>
            </a:endParaRPr>
          </a:p>
        </p:txBody>
      </p:sp>
      <p:sp>
        <p:nvSpPr>
          <p:cNvPr id="45" name="Rectangle 44">
            <a:extLst>
              <a:ext uri="{FF2B5EF4-FFF2-40B4-BE49-F238E27FC236}">
                <a16:creationId xmlns:a16="http://schemas.microsoft.com/office/drawing/2014/main" id="{D61EC3A0-C848-9F36-C8AD-E23F4AE34C19}"/>
              </a:ext>
            </a:extLst>
          </p:cNvPr>
          <p:cNvSpPr/>
          <p:nvPr/>
        </p:nvSpPr>
        <p:spPr>
          <a:xfrm>
            <a:off x="12101294" y="6593325"/>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200" dirty="0">
                <a:solidFill>
                  <a:srgbClr val="571054"/>
                </a:solidFill>
              </a:rPr>
              <a:t>n=500 </a:t>
            </a:r>
          </a:p>
          <a:p>
            <a:pPr algn="ctr"/>
            <a:r>
              <a:rPr lang="en-DE" sz="1200" dirty="0" err="1">
                <a:solidFill>
                  <a:srgbClr val="571054"/>
                </a:solidFill>
              </a:rPr>
              <a:t>Qav</a:t>
            </a:r>
            <a:r>
              <a:rPr lang="en-DE" sz="1200" dirty="0">
                <a:solidFill>
                  <a:srgbClr val="571054"/>
                </a:solidFill>
              </a:rPr>
              <a:t>=6.0m³/s</a:t>
            </a:r>
            <a:endParaRPr lang="de-DE" sz="1200" dirty="0">
              <a:solidFill>
                <a:srgbClr val="571054"/>
              </a:solidFill>
            </a:endParaRPr>
          </a:p>
        </p:txBody>
      </p:sp>
      <p:sp>
        <p:nvSpPr>
          <p:cNvPr id="55" name="Rectangle 54">
            <a:extLst>
              <a:ext uri="{FF2B5EF4-FFF2-40B4-BE49-F238E27FC236}">
                <a16:creationId xmlns:a16="http://schemas.microsoft.com/office/drawing/2014/main" id="{7A47B4CC-FE83-97A2-2E86-98E394BA89FC}"/>
              </a:ext>
            </a:extLst>
          </p:cNvPr>
          <p:cNvSpPr/>
          <p:nvPr/>
        </p:nvSpPr>
        <p:spPr>
          <a:xfrm>
            <a:off x="10305766" y="899925"/>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75000"/>
                    <a:lumOff val="25000"/>
                  </a:schemeClr>
                </a:solidFill>
              </a:rPr>
              <a:t>n=2000 </a:t>
            </a:r>
          </a:p>
          <a:p>
            <a:pPr algn="ctr"/>
            <a:r>
              <a:rPr lang="en-DE" sz="1200" dirty="0" err="1">
                <a:solidFill>
                  <a:schemeClr val="tx1">
                    <a:lumMod val="75000"/>
                    <a:lumOff val="25000"/>
                  </a:schemeClr>
                </a:solidFill>
              </a:rPr>
              <a:t>Qav</a:t>
            </a:r>
            <a:r>
              <a:rPr lang="en-DE" sz="1200" dirty="0">
                <a:solidFill>
                  <a:schemeClr val="tx1">
                    <a:lumMod val="75000"/>
                    <a:lumOff val="25000"/>
                  </a:schemeClr>
                </a:solidFill>
              </a:rPr>
              <a:t>=5.8m³/s</a:t>
            </a:r>
            <a:endParaRPr lang="de-DE" sz="1200" dirty="0">
              <a:solidFill>
                <a:schemeClr val="tx1">
                  <a:lumMod val="75000"/>
                  <a:lumOff val="25000"/>
                </a:schemeClr>
              </a:solidFill>
            </a:endParaRPr>
          </a:p>
        </p:txBody>
      </p:sp>
      <p:sp>
        <p:nvSpPr>
          <p:cNvPr id="56" name="Oval 55">
            <a:extLst>
              <a:ext uri="{FF2B5EF4-FFF2-40B4-BE49-F238E27FC236}">
                <a16:creationId xmlns:a16="http://schemas.microsoft.com/office/drawing/2014/main" id="{7DBA5327-0FA6-23DB-1FB2-769C4F16AE0D}"/>
              </a:ext>
            </a:extLst>
          </p:cNvPr>
          <p:cNvSpPr/>
          <p:nvPr/>
        </p:nvSpPr>
        <p:spPr>
          <a:xfrm>
            <a:off x="10563360" y="1414673"/>
            <a:ext cx="602633" cy="630172"/>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7" name="Rectangle 56">
            <a:extLst>
              <a:ext uri="{FF2B5EF4-FFF2-40B4-BE49-F238E27FC236}">
                <a16:creationId xmlns:a16="http://schemas.microsoft.com/office/drawing/2014/main" id="{754BA3B6-D710-DAF6-54A4-BE09A3E82D84}"/>
              </a:ext>
            </a:extLst>
          </p:cNvPr>
          <p:cNvSpPr/>
          <p:nvPr/>
        </p:nvSpPr>
        <p:spPr>
          <a:xfrm>
            <a:off x="10295759" y="-139173"/>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25000"/>
                    <a:lumOff val="75000"/>
                  </a:schemeClr>
                </a:solidFill>
              </a:rPr>
              <a:t>n=1000 </a:t>
            </a:r>
          </a:p>
        </p:txBody>
      </p:sp>
      <p:sp>
        <p:nvSpPr>
          <p:cNvPr id="58" name="Oval 57">
            <a:extLst>
              <a:ext uri="{FF2B5EF4-FFF2-40B4-BE49-F238E27FC236}">
                <a16:creationId xmlns:a16="http://schemas.microsoft.com/office/drawing/2014/main" id="{88C7EFCF-D3A0-57D1-A412-1C6E8A9550F6}"/>
              </a:ext>
            </a:extLst>
          </p:cNvPr>
          <p:cNvSpPr/>
          <p:nvPr/>
        </p:nvSpPr>
        <p:spPr>
          <a:xfrm>
            <a:off x="10563360" y="260350"/>
            <a:ext cx="602633" cy="630172"/>
          </a:xfrm>
          <a:prstGeom prst="ellipse">
            <a:avLst/>
          </a:prstGeom>
          <a:solidFill>
            <a:schemeClr val="tx1">
              <a:lumMod val="25000"/>
              <a:lumOff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lumMod val="25000"/>
                  <a:lumOff val="75000"/>
                </a:schemeClr>
              </a:solidFill>
            </a:endParaRPr>
          </a:p>
        </p:txBody>
      </p:sp>
      <p:sp>
        <p:nvSpPr>
          <p:cNvPr id="59" name="Rectangle 58">
            <a:extLst>
              <a:ext uri="{FF2B5EF4-FFF2-40B4-BE49-F238E27FC236}">
                <a16:creationId xmlns:a16="http://schemas.microsoft.com/office/drawing/2014/main" id="{3D281529-71AD-BC6B-59F6-D34BCC24CD69}"/>
              </a:ext>
            </a:extLst>
          </p:cNvPr>
          <p:cNvSpPr/>
          <p:nvPr/>
        </p:nvSpPr>
        <p:spPr>
          <a:xfrm>
            <a:off x="12266058" y="393534"/>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50000"/>
                    <a:lumOff val="50000"/>
                  </a:schemeClr>
                </a:solidFill>
              </a:rPr>
              <a:t>n=3000</a:t>
            </a:r>
          </a:p>
        </p:txBody>
      </p:sp>
      <p:sp>
        <p:nvSpPr>
          <p:cNvPr id="60" name="Oval 59">
            <a:extLst>
              <a:ext uri="{FF2B5EF4-FFF2-40B4-BE49-F238E27FC236}">
                <a16:creationId xmlns:a16="http://schemas.microsoft.com/office/drawing/2014/main" id="{E65CBC09-850A-881E-8817-167D8FF9BB5E}"/>
              </a:ext>
            </a:extLst>
          </p:cNvPr>
          <p:cNvSpPr/>
          <p:nvPr/>
        </p:nvSpPr>
        <p:spPr>
          <a:xfrm>
            <a:off x="12523652" y="793057"/>
            <a:ext cx="602633" cy="630172"/>
          </a:xfrm>
          <a:prstGeom prst="ellipse">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1" name="Rectangle 60">
            <a:extLst>
              <a:ext uri="{FF2B5EF4-FFF2-40B4-BE49-F238E27FC236}">
                <a16:creationId xmlns:a16="http://schemas.microsoft.com/office/drawing/2014/main" id="{8874D05C-BE19-E569-5714-30739B8CE8BD}"/>
              </a:ext>
            </a:extLst>
          </p:cNvPr>
          <p:cNvSpPr/>
          <p:nvPr/>
        </p:nvSpPr>
        <p:spPr>
          <a:xfrm>
            <a:off x="9691977" y="324377"/>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25000"/>
                    <a:lumOff val="75000"/>
                  </a:schemeClr>
                </a:solidFill>
              </a:rPr>
              <a:t>Testing</a:t>
            </a:r>
          </a:p>
        </p:txBody>
      </p:sp>
      <p:sp>
        <p:nvSpPr>
          <p:cNvPr id="62" name="Rectangle 61">
            <a:extLst>
              <a:ext uri="{FF2B5EF4-FFF2-40B4-BE49-F238E27FC236}">
                <a16:creationId xmlns:a16="http://schemas.microsoft.com/office/drawing/2014/main" id="{923F9BCE-CA6F-3273-DAF2-C7E79D202B38}"/>
              </a:ext>
            </a:extLst>
          </p:cNvPr>
          <p:cNvSpPr/>
          <p:nvPr/>
        </p:nvSpPr>
        <p:spPr>
          <a:xfrm>
            <a:off x="9676237" y="1466505"/>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75000"/>
                    <a:lumOff val="25000"/>
                  </a:schemeClr>
                </a:solidFill>
              </a:rPr>
              <a:t>Training</a:t>
            </a:r>
          </a:p>
        </p:txBody>
      </p:sp>
    </p:spTree>
    <p:extLst>
      <p:ext uri="{BB962C8B-B14F-4D97-AF65-F5344CB8AC3E}">
        <p14:creationId xmlns:p14="http://schemas.microsoft.com/office/powerpoint/2010/main" val="1052113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625" y="311150"/>
            <a:ext cx="13200975" cy="876523"/>
          </a:xfrm>
        </p:spPr>
        <p:txBody>
          <a:bodyPr anchor="t">
            <a:normAutofit/>
          </a:bodyPr>
          <a:lstStyle/>
          <a:p>
            <a:r>
              <a:rPr lang="en-US" dirty="0"/>
              <a:t>Content</a:t>
            </a:r>
          </a:p>
        </p:txBody>
      </p:sp>
      <p:pic>
        <p:nvPicPr>
          <p:cNvPr id="4" name="Picture 3" descr="A person typing on a computer&#10;&#10;Description automatically generated">
            <a:extLst>
              <a:ext uri="{FF2B5EF4-FFF2-40B4-BE49-F238E27FC236}">
                <a16:creationId xmlns:a16="http://schemas.microsoft.com/office/drawing/2014/main" id="{B8916CC4-43CB-D2D8-6CDC-3E23E4EF72CF}"/>
              </a:ext>
            </a:extLst>
          </p:cNvPr>
          <p:cNvPicPr>
            <a:picLocks noChangeAspect="1"/>
          </p:cNvPicPr>
          <p:nvPr/>
        </p:nvPicPr>
        <p:blipFill rotWithShape="1">
          <a:blip r:embed="rId3"/>
          <a:srcRect l="7825" r="6323"/>
          <a:stretch/>
        </p:blipFill>
        <p:spPr>
          <a:xfrm>
            <a:off x="6387548" y="1502739"/>
            <a:ext cx="6612835" cy="5133115"/>
          </a:xfrm>
          <a:prstGeom prst="rect">
            <a:avLst/>
          </a:prstGeom>
        </p:spPr>
      </p:pic>
      <p:sp>
        <p:nvSpPr>
          <p:cNvPr id="5" name="Text Placeholder 3">
            <a:extLst>
              <a:ext uri="{FF2B5EF4-FFF2-40B4-BE49-F238E27FC236}">
                <a16:creationId xmlns:a16="http://schemas.microsoft.com/office/drawing/2014/main" id="{5A01CC5D-D6D1-8BC4-8484-95DCCA6E019D}"/>
              </a:ext>
            </a:extLst>
          </p:cNvPr>
          <p:cNvSpPr txBox="1">
            <a:spLocks/>
          </p:cNvSpPr>
          <p:nvPr/>
        </p:nvSpPr>
        <p:spPr>
          <a:xfrm>
            <a:off x="10858803" y="6416816"/>
            <a:ext cx="2197650" cy="366193"/>
          </a:xfrm>
          <a:prstGeom prst="rect">
            <a:avLst/>
          </a:prstGeom>
        </p:spPr>
        <p:txBody>
          <a:bodyPr vert="horz" lIns="91440" tIns="45720" rIns="91440" bIns="45720" rtlCol="0">
            <a:noAutofit/>
          </a:bodyPr>
          <a:lstStyle>
            <a:lvl1pPr marL="82868" marR="0" indent="-82868" algn="l" defTabSz="699779" rtl="0" eaLnBrk="1" fontAlgn="auto" latinLnBrk="0" hangingPunct="1">
              <a:lnSpc>
                <a:spcPct val="100000"/>
              </a:lnSpc>
              <a:spcBef>
                <a:spcPts val="659"/>
              </a:spcBef>
              <a:spcAft>
                <a:spcPts val="0"/>
              </a:spcAft>
              <a:buClrTx/>
              <a:buSzTx/>
              <a:buFont typeface="Arial" panose="020B0604020202020204" pitchFamily="34" charset="0"/>
              <a:buChar char=" "/>
              <a:tabLst>
                <a:tab pos="82868" algn="l"/>
              </a:tabLst>
              <a:defRPr lang="en-US" sz="2747" b="0" kern="1200" baseline="0" dirty="0" smtClean="0">
                <a:solidFill>
                  <a:srgbClr val="4C0049"/>
                </a:solidFill>
                <a:latin typeface="+mj-lt"/>
                <a:ea typeface="+mn-ea"/>
                <a:cs typeface="+mn-cs"/>
              </a:defRPr>
            </a:lvl1pPr>
            <a:lvl2pPr marL="477585"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948626" algn="l"/>
              </a:tabLst>
              <a:defRPr lang="en-US" sz="2747" kern="1200" baseline="0" dirty="0" smtClean="0">
                <a:solidFill>
                  <a:srgbClr val="777877"/>
                </a:solidFill>
                <a:latin typeface="+mn-lt"/>
                <a:ea typeface="+mn-ea"/>
                <a:cs typeface="+mn-cs"/>
              </a:defRPr>
            </a:lvl2pPr>
            <a:lvl3pPr marL="942083"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1576682" algn="l"/>
              </a:tabLst>
              <a:defRPr lang="en-US" sz="2747" kern="1200" dirty="0" smtClean="0">
                <a:solidFill>
                  <a:srgbClr val="777877"/>
                </a:solidFill>
                <a:latin typeface="+mn-lt"/>
                <a:ea typeface="+mn-ea"/>
                <a:cs typeface="+mn-cs"/>
              </a:defRPr>
            </a:lvl3pPr>
            <a:lvl4pPr marL="1570139" indent="-314028" algn="l" defTabSz="628056" rtl="0" eaLnBrk="1" latinLnBrk="0" hangingPunct="1">
              <a:spcBef>
                <a:spcPts val="659"/>
              </a:spcBef>
              <a:buFont typeface="Arial" panose="020B0604020202020204" pitchFamily="34" charset="0"/>
              <a:buChar char="̶"/>
              <a:defRPr lang="en-US" sz="2747" kern="1200" dirty="0" smtClean="0">
                <a:solidFill>
                  <a:srgbClr val="777877"/>
                </a:solidFill>
                <a:latin typeface="+mn-lt"/>
                <a:ea typeface="+mn-ea"/>
                <a:cs typeface="+mn-cs"/>
              </a:defRPr>
            </a:lvl4pPr>
            <a:lvl5pPr marL="2281063" indent="-396896" algn="l" defTabSz="628056" rtl="0" eaLnBrk="1" latinLnBrk="0" hangingPunct="1">
              <a:spcBef>
                <a:spcPts val="659"/>
              </a:spcBef>
              <a:buFont typeface="Arial" panose="020B0604020202020204" pitchFamily="34" charset="0"/>
              <a:buChar char="̶"/>
              <a:defRPr sz="2747" kern="1200">
                <a:solidFill>
                  <a:srgbClr val="777877"/>
                </a:solidFill>
                <a:latin typeface="+mn-lt"/>
                <a:ea typeface="+mn-ea"/>
                <a:cs typeface="+mn-cs"/>
              </a:defRPr>
            </a:lvl5pPr>
            <a:lvl6pPr marL="3454306" indent="-314028" algn="l" defTabSz="628056" rtl="0" eaLnBrk="1" latinLnBrk="0" hangingPunct="1">
              <a:spcBef>
                <a:spcPct val="20000"/>
              </a:spcBef>
              <a:buFont typeface="Arial"/>
              <a:buChar char="•"/>
              <a:defRPr sz="2747" kern="1200">
                <a:solidFill>
                  <a:schemeClr val="tx1"/>
                </a:solidFill>
                <a:latin typeface="+mn-lt"/>
                <a:ea typeface="+mn-ea"/>
                <a:cs typeface="+mn-cs"/>
              </a:defRPr>
            </a:lvl6pPr>
            <a:lvl7pPr marL="4082362" indent="-314028" algn="l" defTabSz="628056" rtl="0" eaLnBrk="1" latinLnBrk="0" hangingPunct="1">
              <a:spcBef>
                <a:spcPct val="20000"/>
              </a:spcBef>
              <a:buFont typeface="Arial"/>
              <a:buChar char="•"/>
              <a:defRPr sz="2747" kern="1200">
                <a:solidFill>
                  <a:schemeClr val="tx1"/>
                </a:solidFill>
                <a:latin typeface="+mn-lt"/>
                <a:ea typeface="+mn-ea"/>
                <a:cs typeface="+mn-cs"/>
              </a:defRPr>
            </a:lvl7pPr>
            <a:lvl8pPr marL="4710417" indent="-314028" algn="l" defTabSz="628056" rtl="0" eaLnBrk="1" latinLnBrk="0" hangingPunct="1">
              <a:spcBef>
                <a:spcPct val="20000"/>
              </a:spcBef>
              <a:buFont typeface="Arial"/>
              <a:buChar char="•"/>
              <a:defRPr sz="2747" kern="1200">
                <a:solidFill>
                  <a:schemeClr val="tx1"/>
                </a:solidFill>
                <a:latin typeface="+mn-lt"/>
                <a:ea typeface="+mn-ea"/>
                <a:cs typeface="+mn-cs"/>
              </a:defRPr>
            </a:lvl8pPr>
            <a:lvl9pPr marL="5338473" indent="-314028" algn="l" defTabSz="628056" rtl="0" eaLnBrk="1" latinLnBrk="0" hangingPunct="1">
              <a:spcBef>
                <a:spcPct val="20000"/>
              </a:spcBef>
              <a:buFont typeface="Arial"/>
              <a:buChar char="•"/>
              <a:defRPr sz="2747" kern="1200">
                <a:solidFill>
                  <a:schemeClr val="tx1"/>
                </a:solidFill>
                <a:latin typeface="+mn-lt"/>
                <a:ea typeface="+mn-ea"/>
                <a:cs typeface="+mn-cs"/>
              </a:defRPr>
            </a:lvl9pPr>
          </a:lstStyle>
          <a:p>
            <a:pPr marL="0" indent="0" algn="r">
              <a:spcBef>
                <a:spcPts val="1200"/>
              </a:spcBef>
              <a:buFont typeface="Arial" panose="020B0604020202020204" pitchFamily="34" charset="0"/>
              <a:buNone/>
            </a:pPr>
            <a:r>
              <a:rPr lang="en-DE" sz="900" b="1" dirty="0" err="1">
                <a:solidFill>
                  <a:schemeClr val="bg1"/>
                </a:solidFill>
                <a:latin typeface="Calibri" panose="020F0502020204030204" pitchFamily="34" charset="0"/>
                <a:ea typeface="Calibri" panose="020F0502020204030204" pitchFamily="34" charset="0"/>
              </a:rPr>
              <a:t>Pixabay</a:t>
            </a:r>
            <a:r>
              <a:rPr lang="en-DE" sz="900" b="1" dirty="0">
                <a:solidFill>
                  <a:schemeClr val="bg1"/>
                </a:solidFill>
                <a:latin typeface="Calibri" panose="020F0502020204030204" pitchFamily="34" charset="0"/>
                <a:ea typeface="Calibri" panose="020F0502020204030204" pitchFamily="34" charset="0"/>
              </a:rPr>
              <a:t>  |  Gerd Altmann</a:t>
            </a:r>
            <a:endParaRPr lang="de-DE" sz="900" b="1" dirty="0">
              <a:solidFill>
                <a:schemeClr val="bg1"/>
              </a:solidFill>
              <a:latin typeface="Calibri" panose="020F0502020204030204" pitchFamily="34" charset="0"/>
              <a:ea typeface="Calibri" panose="020F0502020204030204" pitchFamily="34" charset="0"/>
            </a:endParaRPr>
          </a:p>
        </p:txBody>
      </p:sp>
      <p:sp>
        <p:nvSpPr>
          <p:cNvPr id="8" name="Text Placeholder 3">
            <a:extLst>
              <a:ext uri="{FF2B5EF4-FFF2-40B4-BE49-F238E27FC236}">
                <a16:creationId xmlns:a16="http://schemas.microsoft.com/office/drawing/2014/main" id="{59B0CA88-40E3-50CF-7E0D-2A4067744956}"/>
              </a:ext>
            </a:extLst>
          </p:cNvPr>
          <p:cNvSpPr>
            <a:spLocks noGrp="1"/>
          </p:cNvSpPr>
          <p:nvPr>
            <p:ph type="body" sz="quarter" idx="14"/>
          </p:nvPr>
        </p:nvSpPr>
        <p:spPr>
          <a:xfrm>
            <a:off x="655129" y="1255744"/>
            <a:ext cx="5440871" cy="5873926"/>
          </a:xfrm>
        </p:spPr>
        <p:txBody>
          <a:bodyPr/>
          <a:lstStyle/>
          <a:p>
            <a:pPr marL="0" marR="0" indent="0">
              <a:spcBef>
                <a:spcPts val="1200"/>
              </a:spcBef>
              <a:spcAft>
                <a:spcPts val="0"/>
              </a:spcAft>
              <a:buNone/>
            </a:pPr>
            <a:r>
              <a:rPr lang="en-DE" sz="2400" b="1" dirty="0">
                <a:latin typeface="+mn-lt"/>
                <a:ea typeface="Calibri" panose="020F0502020204030204" pitchFamily="34" charset="0"/>
              </a:rPr>
              <a:t>Introduction</a:t>
            </a:r>
          </a:p>
          <a:p>
            <a:pPr marL="0" marR="0" indent="0">
              <a:spcBef>
                <a:spcPts val="1200"/>
              </a:spcBef>
              <a:spcAft>
                <a:spcPts val="0"/>
              </a:spcAft>
              <a:buNone/>
            </a:pPr>
            <a:r>
              <a:rPr lang="en-DE" sz="1800" dirty="0">
                <a:solidFill>
                  <a:schemeClr val="bg1">
                    <a:lumMod val="50000"/>
                  </a:schemeClr>
                </a:solidFill>
                <a:latin typeface="+mn-lt"/>
              </a:rPr>
              <a:t>Quick overview of machine learning techniques</a:t>
            </a:r>
          </a:p>
          <a:p>
            <a:pPr marL="0" indent="0">
              <a:spcBef>
                <a:spcPts val="1200"/>
              </a:spcBef>
              <a:buNone/>
            </a:pPr>
            <a:r>
              <a:rPr lang="en-DE" sz="1800" dirty="0">
                <a:solidFill>
                  <a:schemeClr val="bg1">
                    <a:lumMod val="50000"/>
                  </a:schemeClr>
                </a:solidFill>
                <a:latin typeface="+mn-lt"/>
              </a:rPr>
              <a:t>Random Forest and its pro’s and con’s</a:t>
            </a:r>
          </a:p>
          <a:p>
            <a:pPr marL="0" marR="0" indent="0">
              <a:spcBef>
                <a:spcPts val="1200"/>
              </a:spcBef>
              <a:spcAft>
                <a:spcPts val="0"/>
              </a:spcAft>
              <a:buNone/>
            </a:pPr>
            <a:br>
              <a:rPr lang="en-DE" sz="1800" b="1" dirty="0">
                <a:latin typeface="+mn-lt"/>
                <a:ea typeface="Calibri" panose="020F0502020204030204" pitchFamily="34" charset="0"/>
              </a:rPr>
            </a:br>
            <a:r>
              <a:rPr lang="en-DE" sz="1800" b="1" dirty="0">
                <a:latin typeface="+mn-lt"/>
                <a:ea typeface="Calibri" panose="020F0502020204030204" pitchFamily="34" charset="0"/>
              </a:rPr>
              <a:t>Random Forest for streamflow prediction</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Data processing</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Application of the algorithm</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Performance assessment </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Input data importance and prediction</a:t>
            </a:r>
          </a:p>
          <a:p>
            <a:pPr marL="0" marR="0" indent="0">
              <a:spcBef>
                <a:spcPts val="1200"/>
              </a:spcBef>
              <a:spcAft>
                <a:spcPts val="0"/>
              </a:spcAft>
              <a:buNone/>
            </a:pPr>
            <a:br>
              <a:rPr lang="en-DE" sz="1800" b="1" dirty="0">
                <a:latin typeface="+mn-lt"/>
                <a:ea typeface="Calibri" panose="020F0502020204030204" pitchFamily="34" charset="0"/>
              </a:rPr>
            </a:br>
            <a:r>
              <a:rPr lang="en-DE" sz="1800" b="1" dirty="0">
                <a:latin typeface="+mn-lt"/>
                <a:ea typeface="Calibri" panose="020F0502020204030204" pitchFamily="34" charset="0"/>
              </a:rPr>
              <a:t>Wrapping up</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Lessons learned</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Code example</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Questions and Answers</a:t>
            </a:r>
            <a:endParaRPr lang="de-DE" sz="1800" dirty="0">
              <a:solidFill>
                <a:schemeClr val="bg1">
                  <a:lumMod val="50000"/>
                </a:schemeClr>
              </a:solidFill>
              <a:effectLst/>
              <a:latin typeface="+mn-lt"/>
              <a:ea typeface="Calibri" panose="020F0502020204030204" pitchFamily="34" charset="0"/>
            </a:endParaRPr>
          </a:p>
        </p:txBody>
      </p:sp>
    </p:spTree>
    <p:extLst>
      <p:ext uri="{BB962C8B-B14F-4D97-AF65-F5344CB8AC3E}">
        <p14:creationId xmlns:p14="http://schemas.microsoft.com/office/powerpoint/2010/main" val="805872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 Forest</a:t>
            </a:r>
            <a:r>
              <a:rPr lang="en-DE" dirty="0"/>
              <a:t> – Fitting Multiple Trees </a:t>
            </a:r>
            <a:endParaRPr lang="en-US" dirty="0"/>
          </a:p>
        </p:txBody>
      </p:sp>
      <p:sp>
        <p:nvSpPr>
          <p:cNvPr id="4" name="Rectangle 3">
            <a:extLst>
              <a:ext uri="{FF2B5EF4-FFF2-40B4-BE49-F238E27FC236}">
                <a16:creationId xmlns:a16="http://schemas.microsoft.com/office/drawing/2014/main" id="{47958781-6505-67A9-B3CD-3F44D87FDB55}"/>
              </a:ext>
            </a:extLst>
          </p:cNvPr>
          <p:cNvSpPr/>
          <p:nvPr/>
        </p:nvSpPr>
        <p:spPr>
          <a:xfrm>
            <a:off x="5388691" y="2422989"/>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rgbClr val="571054"/>
                </a:solidFill>
              </a:rPr>
              <a:t>n=2000 </a:t>
            </a:r>
          </a:p>
          <a:p>
            <a:pPr algn="ctr"/>
            <a:r>
              <a:rPr lang="en-DE" sz="1200" dirty="0" err="1">
                <a:solidFill>
                  <a:srgbClr val="571054"/>
                </a:solidFill>
              </a:rPr>
              <a:t>Qav</a:t>
            </a:r>
            <a:r>
              <a:rPr lang="en-DE" sz="1200" dirty="0">
                <a:solidFill>
                  <a:srgbClr val="571054"/>
                </a:solidFill>
              </a:rPr>
              <a:t>=5.5m³/s</a:t>
            </a:r>
            <a:endParaRPr lang="de-DE" sz="1200" dirty="0">
              <a:solidFill>
                <a:srgbClr val="571054"/>
              </a:solidFill>
            </a:endParaRPr>
          </a:p>
        </p:txBody>
      </p:sp>
      <p:grpSp>
        <p:nvGrpSpPr>
          <p:cNvPr id="35" name="Group 34">
            <a:extLst>
              <a:ext uri="{FF2B5EF4-FFF2-40B4-BE49-F238E27FC236}">
                <a16:creationId xmlns:a16="http://schemas.microsoft.com/office/drawing/2014/main" id="{11FA2B09-FB80-ED1B-1DE8-9E8E4D425574}"/>
              </a:ext>
            </a:extLst>
          </p:cNvPr>
          <p:cNvGrpSpPr/>
          <p:nvPr/>
        </p:nvGrpSpPr>
        <p:grpSpPr>
          <a:xfrm>
            <a:off x="3573047" y="2937737"/>
            <a:ext cx="4448759" cy="3804320"/>
            <a:chOff x="9934575" y="2450022"/>
            <a:chExt cx="1675850" cy="1250670"/>
          </a:xfrm>
        </p:grpSpPr>
        <p:sp>
          <p:nvSpPr>
            <p:cNvPr id="5" name="Oval 4">
              <a:extLst>
                <a:ext uri="{FF2B5EF4-FFF2-40B4-BE49-F238E27FC236}">
                  <a16:creationId xmlns:a16="http://schemas.microsoft.com/office/drawing/2014/main" id="{7916B6CB-E863-77D7-E32F-B84EC2B1B289}"/>
                </a:ext>
              </a:extLst>
            </p:cNvPr>
            <p:cNvSpPr/>
            <p:nvPr/>
          </p:nvSpPr>
          <p:spPr>
            <a:xfrm>
              <a:off x="9934575" y="3493523"/>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Oval 5">
              <a:extLst>
                <a:ext uri="{FF2B5EF4-FFF2-40B4-BE49-F238E27FC236}">
                  <a16:creationId xmlns:a16="http://schemas.microsoft.com/office/drawing/2014/main" id="{5A0DF4DD-90AC-9879-2CA0-10B0C4DB2EDE}"/>
                </a:ext>
              </a:extLst>
            </p:cNvPr>
            <p:cNvSpPr/>
            <p:nvPr/>
          </p:nvSpPr>
          <p:spPr>
            <a:xfrm>
              <a:off x="10440988" y="3493522"/>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Oval 10">
              <a:extLst>
                <a:ext uri="{FF2B5EF4-FFF2-40B4-BE49-F238E27FC236}">
                  <a16:creationId xmlns:a16="http://schemas.microsoft.com/office/drawing/2014/main" id="{1EAC487A-3249-4B32-5B34-3492E6914E8A}"/>
                </a:ext>
              </a:extLst>
            </p:cNvPr>
            <p:cNvSpPr/>
            <p:nvPr/>
          </p:nvSpPr>
          <p:spPr>
            <a:xfrm>
              <a:off x="10875963" y="3493522"/>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A34F8129-EF67-D6B5-A33E-D510BD2C5CC3}"/>
                </a:ext>
              </a:extLst>
            </p:cNvPr>
            <p:cNvSpPr/>
            <p:nvPr/>
          </p:nvSpPr>
          <p:spPr>
            <a:xfrm>
              <a:off x="11383413" y="3490064"/>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D41FE831-C44E-A575-08CB-ABD7059787E2}"/>
                </a:ext>
              </a:extLst>
            </p:cNvPr>
            <p:cNvSpPr/>
            <p:nvPr/>
          </p:nvSpPr>
          <p:spPr>
            <a:xfrm>
              <a:off x="10214220" y="2904841"/>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Oval 13">
              <a:extLst>
                <a:ext uri="{FF2B5EF4-FFF2-40B4-BE49-F238E27FC236}">
                  <a16:creationId xmlns:a16="http://schemas.microsoft.com/office/drawing/2014/main" id="{5414B26F-8C72-95B8-7E2E-E8651D81832A}"/>
                </a:ext>
              </a:extLst>
            </p:cNvPr>
            <p:cNvSpPr/>
            <p:nvPr/>
          </p:nvSpPr>
          <p:spPr>
            <a:xfrm>
              <a:off x="11141809" y="2904841"/>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D93A5A9C-7A20-0931-BD1A-18E0BBE5F165}"/>
                </a:ext>
              </a:extLst>
            </p:cNvPr>
            <p:cNvSpPr/>
            <p:nvPr/>
          </p:nvSpPr>
          <p:spPr>
            <a:xfrm>
              <a:off x="10715565" y="2450022"/>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7" name="Straight Connector 16">
              <a:extLst>
                <a:ext uri="{FF2B5EF4-FFF2-40B4-BE49-F238E27FC236}">
                  <a16:creationId xmlns:a16="http://schemas.microsoft.com/office/drawing/2014/main" id="{28CC7D21-AAE5-438D-80AD-B12481150C38}"/>
                </a:ext>
              </a:extLst>
            </p:cNvPr>
            <p:cNvCxnSpPr>
              <a:cxnSpLocks/>
              <a:stCxn id="15" idx="4"/>
              <a:endCxn id="13" idx="7"/>
            </p:cNvCxnSpPr>
            <p:nvPr/>
          </p:nvCxnSpPr>
          <p:spPr>
            <a:xfrm flipH="1">
              <a:off x="10407987" y="2657191"/>
              <a:ext cx="421084"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2796D9B-B802-9CA4-0DE5-5373B979176E}"/>
                </a:ext>
              </a:extLst>
            </p:cNvPr>
            <p:cNvCxnSpPr>
              <a:cxnSpLocks/>
              <a:stCxn id="15" idx="4"/>
              <a:endCxn id="14" idx="1"/>
            </p:cNvCxnSpPr>
            <p:nvPr/>
          </p:nvCxnSpPr>
          <p:spPr>
            <a:xfrm>
              <a:off x="10829071" y="2657191"/>
              <a:ext cx="345983"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699CFE2-7C71-F31A-41B1-66DF1CDFD4F7}"/>
                </a:ext>
              </a:extLst>
            </p:cNvPr>
            <p:cNvCxnSpPr>
              <a:cxnSpLocks/>
              <a:stCxn id="14" idx="4"/>
              <a:endCxn id="12" idx="0"/>
            </p:cNvCxnSpPr>
            <p:nvPr/>
          </p:nvCxnSpPr>
          <p:spPr>
            <a:xfrm>
              <a:off x="11255315" y="3112010"/>
              <a:ext cx="241604" cy="378054"/>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C24AD51-B1BC-EECF-C78E-16D0CE05EB3E}"/>
                </a:ext>
              </a:extLst>
            </p:cNvPr>
            <p:cNvCxnSpPr>
              <a:cxnSpLocks/>
              <a:stCxn id="14" idx="4"/>
              <a:endCxn id="11" idx="0"/>
            </p:cNvCxnSpPr>
            <p:nvPr/>
          </p:nvCxnSpPr>
          <p:spPr>
            <a:xfrm flipH="1">
              <a:off x="10989469" y="3112010"/>
              <a:ext cx="265846"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864008A-E42D-EE7D-17D0-17BED7797A53}"/>
                </a:ext>
              </a:extLst>
            </p:cNvPr>
            <p:cNvCxnSpPr>
              <a:cxnSpLocks/>
              <a:stCxn id="13" idx="4"/>
              <a:endCxn id="6" idx="0"/>
            </p:cNvCxnSpPr>
            <p:nvPr/>
          </p:nvCxnSpPr>
          <p:spPr>
            <a:xfrm>
              <a:off x="10327726" y="3112010"/>
              <a:ext cx="226768"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20760036-E3BE-89CD-B33B-72C91DB14840}"/>
                </a:ext>
              </a:extLst>
            </p:cNvPr>
            <p:cNvCxnSpPr>
              <a:cxnSpLocks/>
              <a:stCxn id="13" idx="4"/>
              <a:endCxn id="5" idx="0"/>
            </p:cNvCxnSpPr>
            <p:nvPr/>
          </p:nvCxnSpPr>
          <p:spPr>
            <a:xfrm flipH="1">
              <a:off x="10048081" y="3112010"/>
              <a:ext cx="279645" cy="381513"/>
            </a:xfrm>
            <a:prstGeom prst="line">
              <a:avLst/>
            </a:prstGeom>
          </p:spPr>
          <p:style>
            <a:lnRef idx="2">
              <a:schemeClr val="accent1"/>
            </a:lnRef>
            <a:fillRef idx="0">
              <a:schemeClr val="accent1"/>
            </a:fillRef>
            <a:effectRef idx="1">
              <a:schemeClr val="accent1"/>
            </a:effectRef>
            <a:fontRef idx="minor">
              <a:schemeClr val="tx1"/>
            </a:fontRef>
          </p:style>
        </p:cxnSp>
      </p:grpSp>
      <p:sp>
        <p:nvSpPr>
          <p:cNvPr id="37" name="TextBox 36">
            <a:extLst>
              <a:ext uri="{FF2B5EF4-FFF2-40B4-BE49-F238E27FC236}">
                <a16:creationId xmlns:a16="http://schemas.microsoft.com/office/drawing/2014/main" id="{25A56F9C-87A6-E6AE-B3DE-35842AC0D9B6}"/>
              </a:ext>
            </a:extLst>
          </p:cNvPr>
          <p:cNvSpPr txBox="1"/>
          <p:nvPr/>
        </p:nvSpPr>
        <p:spPr>
          <a:xfrm>
            <a:off x="3874363" y="4030632"/>
            <a:ext cx="4047313" cy="276999"/>
          </a:xfrm>
          <a:prstGeom prst="rect">
            <a:avLst/>
          </a:prstGeom>
          <a:noFill/>
        </p:spPr>
        <p:txBody>
          <a:bodyPr wrap="square">
            <a:spAutoFit/>
          </a:bodyPr>
          <a:lstStyle/>
          <a:p>
            <a:pPr algn="ctr"/>
            <a:r>
              <a:rPr lang="en-DE" sz="1200" dirty="0">
                <a:solidFill>
                  <a:srgbClr val="777877"/>
                </a:solidFill>
              </a:rPr>
              <a:t>PCP &lt; 600mm/</a:t>
            </a:r>
            <a:r>
              <a:rPr lang="en-DE" sz="1200" dirty="0" err="1">
                <a:solidFill>
                  <a:srgbClr val="777877"/>
                </a:solidFill>
              </a:rPr>
              <a:t>yr</a:t>
            </a:r>
            <a:endParaRPr lang="de-DE" sz="1200" dirty="0"/>
          </a:p>
        </p:txBody>
      </p:sp>
      <p:sp>
        <p:nvSpPr>
          <p:cNvPr id="38" name="Rectangle 37">
            <a:extLst>
              <a:ext uri="{FF2B5EF4-FFF2-40B4-BE49-F238E27FC236}">
                <a16:creationId xmlns:a16="http://schemas.microsoft.com/office/drawing/2014/main" id="{DAD98809-22C6-EAF3-37CD-91684647E1E5}"/>
              </a:ext>
            </a:extLst>
          </p:cNvPr>
          <p:cNvSpPr/>
          <p:nvPr/>
        </p:nvSpPr>
        <p:spPr>
          <a:xfrm>
            <a:off x="3968494" y="3834966"/>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200" dirty="0">
                <a:solidFill>
                  <a:srgbClr val="571054"/>
                </a:solidFill>
              </a:rPr>
              <a:t>n=500 </a:t>
            </a:r>
          </a:p>
          <a:p>
            <a:pPr algn="ctr"/>
            <a:r>
              <a:rPr lang="en-DE" sz="1200" dirty="0" err="1">
                <a:solidFill>
                  <a:srgbClr val="571054"/>
                </a:solidFill>
              </a:rPr>
              <a:t>Qav</a:t>
            </a:r>
            <a:r>
              <a:rPr lang="en-DE" sz="1200" dirty="0">
                <a:solidFill>
                  <a:srgbClr val="571054"/>
                </a:solidFill>
              </a:rPr>
              <a:t>=2.3m³/s</a:t>
            </a:r>
            <a:endParaRPr lang="de-DE" sz="1200" dirty="0">
              <a:solidFill>
                <a:srgbClr val="571054"/>
              </a:solidFill>
            </a:endParaRPr>
          </a:p>
        </p:txBody>
      </p:sp>
      <p:sp>
        <p:nvSpPr>
          <p:cNvPr id="39" name="Rectangle 38">
            <a:extLst>
              <a:ext uri="{FF2B5EF4-FFF2-40B4-BE49-F238E27FC236}">
                <a16:creationId xmlns:a16="http://schemas.microsoft.com/office/drawing/2014/main" id="{3157C319-AA44-C438-A423-E0D4DB85AA6C}"/>
              </a:ext>
            </a:extLst>
          </p:cNvPr>
          <p:cNvSpPr/>
          <p:nvPr/>
        </p:nvSpPr>
        <p:spPr>
          <a:xfrm>
            <a:off x="6600330" y="3834966"/>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200" dirty="0">
                <a:solidFill>
                  <a:srgbClr val="571054"/>
                </a:solidFill>
              </a:rPr>
              <a:t>n=1500 </a:t>
            </a:r>
          </a:p>
          <a:p>
            <a:pPr algn="ctr"/>
            <a:r>
              <a:rPr lang="en-DE" sz="1200" dirty="0" err="1">
                <a:solidFill>
                  <a:srgbClr val="571054"/>
                </a:solidFill>
              </a:rPr>
              <a:t>Qav</a:t>
            </a:r>
            <a:r>
              <a:rPr lang="en-DE" sz="1200" dirty="0">
                <a:solidFill>
                  <a:srgbClr val="571054"/>
                </a:solidFill>
              </a:rPr>
              <a:t>=6.4m³/s</a:t>
            </a:r>
            <a:endParaRPr lang="de-DE" sz="1200" dirty="0">
              <a:solidFill>
                <a:srgbClr val="571054"/>
              </a:solidFill>
            </a:endParaRPr>
          </a:p>
        </p:txBody>
      </p:sp>
      <p:sp>
        <p:nvSpPr>
          <p:cNvPr id="40" name="TextBox 39">
            <a:extLst>
              <a:ext uri="{FF2B5EF4-FFF2-40B4-BE49-F238E27FC236}">
                <a16:creationId xmlns:a16="http://schemas.microsoft.com/office/drawing/2014/main" id="{67000357-1C7F-1B12-51CA-20944A5D77CC}"/>
              </a:ext>
            </a:extLst>
          </p:cNvPr>
          <p:cNvSpPr txBox="1"/>
          <p:nvPr/>
        </p:nvSpPr>
        <p:spPr>
          <a:xfrm>
            <a:off x="3968494" y="5696385"/>
            <a:ext cx="1189576" cy="276999"/>
          </a:xfrm>
          <a:prstGeom prst="rect">
            <a:avLst/>
          </a:prstGeom>
          <a:noFill/>
        </p:spPr>
        <p:txBody>
          <a:bodyPr wrap="square">
            <a:spAutoFit/>
          </a:bodyPr>
          <a:lstStyle/>
          <a:p>
            <a:pPr algn="ctr"/>
            <a:r>
              <a:rPr lang="en-DE" sz="1200" dirty="0">
                <a:solidFill>
                  <a:srgbClr val="777877"/>
                </a:solidFill>
              </a:rPr>
              <a:t>TMP &lt; 6°C</a:t>
            </a:r>
            <a:endParaRPr lang="de-DE" sz="1200" dirty="0"/>
          </a:p>
        </p:txBody>
      </p:sp>
      <p:sp>
        <p:nvSpPr>
          <p:cNvPr id="41" name="Rectangle 40">
            <a:extLst>
              <a:ext uri="{FF2B5EF4-FFF2-40B4-BE49-F238E27FC236}">
                <a16:creationId xmlns:a16="http://schemas.microsoft.com/office/drawing/2014/main" id="{CEF00DA3-E02C-37DF-EC13-55187C442244}"/>
              </a:ext>
            </a:extLst>
          </p:cNvPr>
          <p:cNvSpPr/>
          <p:nvPr/>
        </p:nvSpPr>
        <p:spPr>
          <a:xfrm>
            <a:off x="3278017" y="6723998"/>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200" dirty="0">
                <a:solidFill>
                  <a:srgbClr val="571054"/>
                </a:solidFill>
              </a:rPr>
              <a:t>n=200 </a:t>
            </a:r>
          </a:p>
          <a:p>
            <a:pPr algn="ctr"/>
            <a:r>
              <a:rPr lang="en-DE" sz="1200" dirty="0" err="1">
                <a:solidFill>
                  <a:srgbClr val="571054"/>
                </a:solidFill>
              </a:rPr>
              <a:t>Qav</a:t>
            </a:r>
            <a:r>
              <a:rPr lang="en-DE" sz="1200" dirty="0">
                <a:solidFill>
                  <a:srgbClr val="571054"/>
                </a:solidFill>
              </a:rPr>
              <a:t>=2.5m³/s</a:t>
            </a:r>
            <a:endParaRPr lang="de-DE" sz="1200" dirty="0">
              <a:solidFill>
                <a:srgbClr val="571054"/>
              </a:solidFill>
            </a:endParaRPr>
          </a:p>
        </p:txBody>
      </p:sp>
      <p:sp>
        <p:nvSpPr>
          <p:cNvPr id="42" name="Rectangle 41">
            <a:extLst>
              <a:ext uri="{FF2B5EF4-FFF2-40B4-BE49-F238E27FC236}">
                <a16:creationId xmlns:a16="http://schemas.microsoft.com/office/drawing/2014/main" id="{80EA46AC-E743-C5AA-78BF-F6E77AB2F226}"/>
              </a:ext>
            </a:extLst>
          </p:cNvPr>
          <p:cNvSpPr/>
          <p:nvPr/>
        </p:nvSpPr>
        <p:spPr>
          <a:xfrm>
            <a:off x="4676111" y="6723998"/>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200" dirty="0">
                <a:solidFill>
                  <a:srgbClr val="571054"/>
                </a:solidFill>
              </a:rPr>
              <a:t>n=300 </a:t>
            </a:r>
          </a:p>
          <a:p>
            <a:pPr algn="ctr"/>
            <a:r>
              <a:rPr lang="en-DE" sz="1200" dirty="0" err="1">
                <a:solidFill>
                  <a:srgbClr val="571054"/>
                </a:solidFill>
              </a:rPr>
              <a:t>Qav</a:t>
            </a:r>
            <a:r>
              <a:rPr lang="en-DE" sz="1200" dirty="0">
                <a:solidFill>
                  <a:srgbClr val="571054"/>
                </a:solidFill>
              </a:rPr>
              <a:t>=2.1m³/s</a:t>
            </a:r>
            <a:endParaRPr lang="de-DE" sz="1200" dirty="0">
              <a:solidFill>
                <a:srgbClr val="571054"/>
              </a:solidFill>
            </a:endParaRPr>
          </a:p>
        </p:txBody>
      </p:sp>
      <p:sp>
        <p:nvSpPr>
          <p:cNvPr id="43" name="TextBox 42">
            <a:extLst>
              <a:ext uri="{FF2B5EF4-FFF2-40B4-BE49-F238E27FC236}">
                <a16:creationId xmlns:a16="http://schemas.microsoft.com/office/drawing/2014/main" id="{7F6BFEF3-8A83-4EA5-7B2D-3CDB902E46AE}"/>
              </a:ext>
            </a:extLst>
          </p:cNvPr>
          <p:cNvSpPr txBox="1"/>
          <p:nvPr/>
        </p:nvSpPr>
        <p:spPr>
          <a:xfrm>
            <a:off x="6508631" y="5716909"/>
            <a:ext cx="1149878" cy="276999"/>
          </a:xfrm>
          <a:prstGeom prst="rect">
            <a:avLst/>
          </a:prstGeom>
          <a:noFill/>
        </p:spPr>
        <p:txBody>
          <a:bodyPr wrap="square">
            <a:spAutoFit/>
          </a:bodyPr>
          <a:lstStyle/>
          <a:p>
            <a:pPr algn="ctr"/>
            <a:r>
              <a:rPr lang="en-DE" sz="1200" dirty="0">
                <a:solidFill>
                  <a:srgbClr val="777877"/>
                </a:solidFill>
              </a:rPr>
              <a:t>TMP &lt; 8°C</a:t>
            </a:r>
            <a:endParaRPr lang="de-DE" sz="1200" dirty="0"/>
          </a:p>
        </p:txBody>
      </p:sp>
      <p:sp>
        <p:nvSpPr>
          <p:cNvPr id="44" name="Rectangle 43">
            <a:extLst>
              <a:ext uri="{FF2B5EF4-FFF2-40B4-BE49-F238E27FC236}">
                <a16:creationId xmlns:a16="http://schemas.microsoft.com/office/drawing/2014/main" id="{1D6CB087-B98E-AF9C-AEC9-160F91A2C131}"/>
              </a:ext>
            </a:extLst>
          </p:cNvPr>
          <p:cNvSpPr/>
          <p:nvPr/>
        </p:nvSpPr>
        <p:spPr>
          <a:xfrm>
            <a:off x="5794217" y="6731535"/>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200" dirty="0">
                <a:solidFill>
                  <a:srgbClr val="571054"/>
                </a:solidFill>
              </a:rPr>
              <a:t>n=1000 </a:t>
            </a:r>
          </a:p>
          <a:p>
            <a:pPr algn="ctr"/>
            <a:r>
              <a:rPr lang="en-DE" sz="1200" dirty="0" err="1">
                <a:solidFill>
                  <a:srgbClr val="571054"/>
                </a:solidFill>
              </a:rPr>
              <a:t>Qav</a:t>
            </a:r>
            <a:r>
              <a:rPr lang="en-DE" sz="1200" dirty="0">
                <a:solidFill>
                  <a:srgbClr val="571054"/>
                </a:solidFill>
              </a:rPr>
              <a:t>=6.7m³/s</a:t>
            </a:r>
            <a:endParaRPr lang="de-DE" sz="1200" dirty="0">
              <a:solidFill>
                <a:srgbClr val="571054"/>
              </a:solidFill>
            </a:endParaRPr>
          </a:p>
        </p:txBody>
      </p:sp>
      <p:sp>
        <p:nvSpPr>
          <p:cNvPr id="45" name="Rectangle 44">
            <a:extLst>
              <a:ext uri="{FF2B5EF4-FFF2-40B4-BE49-F238E27FC236}">
                <a16:creationId xmlns:a16="http://schemas.microsoft.com/office/drawing/2014/main" id="{D61EC3A0-C848-9F36-C8AD-E23F4AE34C19}"/>
              </a:ext>
            </a:extLst>
          </p:cNvPr>
          <p:cNvSpPr/>
          <p:nvPr/>
        </p:nvSpPr>
        <p:spPr>
          <a:xfrm>
            <a:off x="7192311" y="6731535"/>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200" dirty="0">
                <a:solidFill>
                  <a:srgbClr val="571054"/>
                </a:solidFill>
              </a:rPr>
              <a:t>n=500 </a:t>
            </a:r>
          </a:p>
          <a:p>
            <a:pPr algn="ctr"/>
            <a:r>
              <a:rPr lang="en-DE" sz="1200" dirty="0" err="1">
                <a:solidFill>
                  <a:srgbClr val="571054"/>
                </a:solidFill>
              </a:rPr>
              <a:t>Qav</a:t>
            </a:r>
            <a:r>
              <a:rPr lang="en-DE" sz="1200" dirty="0">
                <a:solidFill>
                  <a:srgbClr val="571054"/>
                </a:solidFill>
              </a:rPr>
              <a:t>=6.0m³/s</a:t>
            </a:r>
            <a:endParaRPr lang="de-DE" sz="1200" dirty="0">
              <a:solidFill>
                <a:srgbClr val="571054"/>
              </a:solidFill>
            </a:endParaRPr>
          </a:p>
        </p:txBody>
      </p:sp>
      <p:sp>
        <p:nvSpPr>
          <p:cNvPr id="3" name="Rectangle 2">
            <a:extLst>
              <a:ext uri="{FF2B5EF4-FFF2-40B4-BE49-F238E27FC236}">
                <a16:creationId xmlns:a16="http://schemas.microsoft.com/office/drawing/2014/main" id="{4949EF65-B42F-758C-AE58-EC9E20D33D90}"/>
              </a:ext>
            </a:extLst>
          </p:cNvPr>
          <p:cNvSpPr/>
          <p:nvPr/>
        </p:nvSpPr>
        <p:spPr>
          <a:xfrm>
            <a:off x="8434256" y="907917"/>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75000"/>
                    <a:lumOff val="25000"/>
                  </a:schemeClr>
                </a:solidFill>
              </a:rPr>
              <a:t>n=2000 </a:t>
            </a:r>
          </a:p>
          <a:p>
            <a:pPr algn="ctr"/>
            <a:r>
              <a:rPr lang="en-DE" sz="1200" dirty="0" err="1">
                <a:solidFill>
                  <a:schemeClr val="tx1">
                    <a:lumMod val="75000"/>
                    <a:lumOff val="25000"/>
                  </a:schemeClr>
                </a:solidFill>
              </a:rPr>
              <a:t>Qav</a:t>
            </a:r>
            <a:r>
              <a:rPr lang="en-DE" sz="1200" dirty="0">
                <a:solidFill>
                  <a:schemeClr val="tx1">
                    <a:lumMod val="75000"/>
                    <a:lumOff val="25000"/>
                  </a:schemeClr>
                </a:solidFill>
              </a:rPr>
              <a:t>=5.8m³/s</a:t>
            </a:r>
            <a:endParaRPr lang="de-DE" sz="1200" dirty="0">
              <a:solidFill>
                <a:schemeClr val="tx1">
                  <a:lumMod val="75000"/>
                  <a:lumOff val="25000"/>
                </a:schemeClr>
              </a:solidFill>
            </a:endParaRPr>
          </a:p>
        </p:txBody>
      </p:sp>
      <p:sp>
        <p:nvSpPr>
          <p:cNvPr id="7" name="Oval 6">
            <a:extLst>
              <a:ext uri="{FF2B5EF4-FFF2-40B4-BE49-F238E27FC236}">
                <a16:creationId xmlns:a16="http://schemas.microsoft.com/office/drawing/2014/main" id="{D80231DA-37C4-434D-9C12-635CB503B9BA}"/>
              </a:ext>
            </a:extLst>
          </p:cNvPr>
          <p:cNvSpPr/>
          <p:nvPr/>
        </p:nvSpPr>
        <p:spPr>
          <a:xfrm>
            <a:off x="8691850" y="1422665"/>
            <a:ext cx="602633" cy="630172"/>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Rectangle 7">
            <a:extLst>
              <a:ext uri="{FF2B5EF4-FFF2-40B4-BE49-F238E27FC236}">
                <a16:creationId xmlns:a16="http://schemas.microsoft.com/office/drawing/2014/main" id="{DFF073D7-F817-3F28-4E32-7D05BB71BE26}"/>
              </a:ext>
            </a:extLst>
          </p:cNvPr>
          <p:cNvSpPr/>
          <p:nvPr/>
        </p:nvSpPr>
        <p:spPr>
          <a:xfrm>
            <a:off x="10783087" y="2396271"/>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rgbClr val="571054"/>
                </a:solidFill>
              </a:rPr>
              <a:t>n=2000 </a:t>
            </a:r>
          </a:p>
          <a:p>
            <a:pPr algn="ctr"/>
            <a:r>
              <a:rPr lang="en-DE" sz="1200" dirty="0" err="1">
                <a:solidFill>
                  <a:srgbClr val="571054"/>
                </a:solidFill>
              </a:rPr>
              <a:t>Qav</a:t>
            </a:r>
            <a:r>
              <a:rPr lang="en-DE" sz="1200" dirty="0">
                <a:solidFill>
                  <a:srgbClr val="571054"/>
                </a:solidFill>
              </a:rPr>
              <a:t>=6.0 m³/s</a:t>
            </a:r>
            <a:endParaRPr lang="de-DE" sz="1200" dirty="0">
              <a:solidFill>
                <a:srgbClr val="571054"/>
              </a:solidFill>
            </a:endParaRPr>
          </a:p>
        </p:txBody>
      </p:sp>
      <p:grpSp>
        <p:nvGrpSpPr>
          <p:cNvPr id="16" name="Group 15">
            <a:extLst>
              <a:ext uri="{FF2B5EF4-FFF2-40B4-BE49-F238E27FC236}">
                <a16:creationId xmlns:a16="http://schemas.microsoft.com/office/drawing/2014/main" id="{6EA08E74-DC27-1726-B29B-6E9D9B7B3619}"/>
              </a:ext>
            </a:extLst>
          </p:cNvPr>
          <p:cNvGrpSpPr/>
          <p:nvPr/>
        </p:nvGrpSpPr>
        <p:grpSpPr>
          <a:xfrm>
            <a:off x="8967443" y="2911019"/>
            <a:ext cx="4448759" cy="3804320"/>
            <a:chOff x="9934575" y="2450022"/>
            <a:chExt cx="1675850" cy="1250670"/>
          </a:xfrm>
        </p:grpSpPr>
        <p:sp>
          <p:nvSpPr>
            <p:cNvPr id="18" name="Oval 17">
              <a:extLst>
                <a:ext uri="{FF2B5EF4-FFF2-40B4-BE49-F238E27FC236}">
                  <a16:creationId xmlns:a16="http://schemas.microsoft.com/office/drawing/2014/main" id="{A7EF0468-F83F-120A-8D55-B5901168AEB8}"/>
                </a:ext>
              </a:extLst>
            </p:cNvPr>
            <p:cNvSpPr/>
            <p:nvPr/>
          </p:nvSpPr>
          <p:spPr>
            <a:xfrm>
              <a:off x="9934575" y="3493523"/>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Oval 19">
              <a:extLst>
                <a:ext uri="{FF2B5EF4-FFF2-40B4-BE49-F238E27FC236}">
                  <a16:creationId xmlns:a16="http://schemas.microsoft.com/office/drawing/2014/main" id="{4EC2555E-28C0-1C8F-51D6-069FC2A33972}"/>
                </a:ext>
              </a:extLst>
            </p:cNvPr>
            <p:cNvSpPr/>
            <p:nvPr/>
          </p:nvSpPr>
          <p:spPr>
            <a:xfrm>
              <a:off x="10440988" y="3493522"/>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1" name="Oval 20">
              <a:extLst>
                <a:ext uri="{FF2B5EF4-FFF2-40B4-BE49-F238E27FC236}">
                  <a16:creationId xmlns:a16="http://schemas.microsoft.com/office/drawing/2014/main" id="{ACF19B2C-6809-09F9-F57F-DEB3D853D304}"/>
                </a:ext>
              </a:extLst>
            </p:cNvPr>
            <p:cNvSpPr/>
            <p:nvPr/>
          </p:nvSpPr>
          <p:spPr>
            <a:xfrm>
              <a:off x="10875963" y="3493522"/>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3" name="Oval 22">
              <a:extLst>
                <a:ext uri="{FF2B5EF4-FFF2-40B4-BE49-F238E27FC236}">
                  <a16:creationId xmlns:a16="http://schemas.microsoft.com/office/drawing/2014/main" id="{A624335D-FFDE-A462-8B4D-6C4D9D05FCB8}"/>
                </a:ext>
              </a:extLst>
            </p:cNvPr>
            <p:cNvSpPr/>
            <p:nvPr/>
          </p:nvSpPr>
          <p:spPr>
            <a:xfrm>
              <a:off x="11383413" y="3490064"/>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Oval 23">
              <a:extLst>
                <a:ext uri="{FF2B5EF4-FFF2-40B4-BE49-F238E27FC236}">
                  <a16:creationId xmlns:a16="http://schemas.microsoft.com/office/drawing/2014/main" id="{4A204015-11D6-AB76-107C-B2DB25A0A000}"/>
                </a:ext>
              </a:extLst>
            </p:cNvPr>
            <p:cNvSpPr/>
            <p:nvPr/>
          </p:nvSpPr>
          <p:spPr>
            <a:xfrm>
              <a:off x="10214220" y="2904841"/>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5" name="Oval 24">
              <a:extLst>
                <a:ext uri="{FF2B5EF4-FFF2-40B4-BE49-F238E27FC236}">
                  <a16:creationId xmlns:a16="http://schemas.microsoft.com/office/drawing/2014/main" id="{E77FAEBD-C04B-119B-5708-166F4C6FA953}"/>
                </a:ext>
              </a:extLst>
            </p:cNvPr>
            <p:cNvSpPr/>
            <p:nvPr/>
          </p:nvSpPr>
          <p:spPr>
            <a:xfrm>
              <a:off x="11141809" y="2904841"/>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7" name="Oval 26">
              <a:extLst>
                <a:ext uri="{FF2B5EF4-FFF2-40B4-BE49-F238E27FC236}">
                  <a16:creationId xmlns:a16="http://schemas.microsoft.com/office/drawing/2014/main" id="{EE3C7E41-7B83-F471-162F-3D8EAD21779D}"/>
                </a:ext>
              </a:extLst>
            </p:cNvPr>
            <p:cNvSpPr/>
            <p:nvPr/>
          </p:nvSpPr>
          <p:spPr>
            <a:xfrm>
              <a:off x="10715565" y="2450022"/>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28" name="Straight Connector 27">
              <a:extLst>
                <a:ext uri="{FF2B5EF4-FFF2-40B4-BE49-F238E27FC236}">
                  <a16:creationId xmlns:a16="http://schemas.microsoft.com/office/drawing/2014/main" id="{6F551D29-0BA7-6185-F96B-E297EEA9D250}"/>
                </a:ext>
              </a:extLst>
            </p:cNvPr>
            <p:cNvCxnSpPr>
              <a:cxnSpLocks/>
              <a:stCxn id="27" idx="4"/>
              <a:endCxn id="24" idx="7"/>
            </p:cNvCxnSpPr>
            <p:nvPr/>
          </p:nvCxnSpPr>
          <p:spPr>
            <a:xfrm flipH="1">
              <a:off x="10407987" y="2657191"/>
              <a:ext cx="421084"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391E9297-BF94-7078-19D3-F86F55C79560}"/>
                </a:ext>
              </a:extLst>
            </p:cNvPr>
            <p:cNvCxnSpPr>
              <a:cxnSpLocks/>
              <a:stCxn id="27" idx="4"/>
              <a:endCxn id="25" idx="1"/>
            </p:cNvCxnSpPr>
            <p:nvPr/>
          </p:nvCxnSpPr>
          <p:spPr>
            <a:xfrm>
              <a:off x="10829071" y="2657191"/>
              <a:ext cx="345983"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09EE6627-7A3F-DF37-1CE3-475DC443B14D}"/>
                </a:ext>
              </a:extLst>
            </p:cNvPr>
            <p:cNvCxnSpPr>
              <a:cxnSpLocks/>
              <a:stCxn id="25" idx="4"/>
              <a:endCxn id="23" idx="0"/>
            </p:cNvCxnSpPr>
            <p:nvPr/>
          </p:nvCxnSpPr>
          <p:spPr>
            <a:xfrm>
              <a:off x="11255315" y="3112010"/>
              <a:ext cx="241604" cy="378054"/>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B19B1B9E-1FBD-EA73-19AB-61FDB4175120}"/>
                </a:ext>
              </a:extLst>
            </p:cNvPr>
            <p:cNvCxnSpPr>
              <a:cxnSpLocks/>
              <a:stCxn id="25" idx="4"/>
              <a:endCxn id="21" idx="0"/>
            </p:cNvCxnSpPr>
            <p:nvPr/>
          </p:nvCxnSpPr>
          <p:spPr>
            <a:xfrm flipH="1">
              <a:off x="10989469" y="3112010"/>
              <a:ext cx="265846"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1D5A6CBF-DD78-750A-D06F-2725B8CA8D9E}"/>
                </a:ext>
              </a:extLst>
            </p:cNvPr>
            <p:cNvCxnSpPr>
              <a:cxnSpLocks/>
              <a:stCxn id="24" idx="4"/>
              <a:endCxn id="20" idx="0"/>
            </p:cNvCxnSpPr>
            <p:nvPr/>
          </p:nvCxnSpPr>
          <p:spPr>
            <a:xfrm>
              <a:off x="10327726" y="3112010"/>
              <a:ext cx="226768"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A8BC490C-D047-34D0-5A64-B20C3032249F}"/>
                </a:ext>
              </a:extLst>
            </p:cNvPr>
            <p:cNvCxnSpPr>
              <a:cxnSpLocks/>
              <a:stCxn id="24" idx="4"/>
              <a:endCxn id="18" idx="0"/>
            </p:cNvCxnSpPr>
            <p:nvPr/>
          </p:nvCxnSpPr>
          <p:spPr>
            <a:xfrm flipH="1">
              <a:off x="10048081" y="3112010"/>
              <a:ext cx="279645" cy="381513"/>
            </a:xfrm>
            <a:prstGeom prst="line">
              <a:avLst/>
            </a:prstGeom>
          </p:spPr>
          <p:style>
            <a:lnRef idx="2">
              <a:schemeClr val="accent1"/>
            </a:lnRef>
            <a:fillRef idx="0">
              <a:schemeClr val="accent1"/>
            </a:fillRef>
            <a:effectRef idx="1">
              <a:schemeClr val="accent1"/>
            </a:effectRef>
            <a:fontRef idx="minor">
              <a:schemeClr val="tx1"/>
            </a:fontRef>
          </p:style>
        </p:cxnSp>
      </p:grpSp>
      <p:sp>
        <p:nvSpPr>
          <p:cNvPr id="46" name="TextBox 45">
            <a:extLst>
              <a:ext uri="{FF2B5EF4-FFF2-40B4-BE49-F238E27FC236}">
                <a16:creationId xmlns:a16="http://schemas.microsoft.com/office/drawing/2014/main" id="{20A99D3D-891F-76F9-2D65-7694BF378BE4}"/>
              </a:ext>
            </a:extLst>
          </p:cNvPr>
          <p:cNvSpPr txBox="1"/>
          <p:nvPr/>
        </p:nvSpPr>
        <p:spPr>
          <a:xfrm>
            <a:off x="9268759" y="4003914"/>
            <a:ext cx="4047313" cy="276999"/>
          </a:xfrm>
          <a:prstGeom prst="rect">
            <a:avLst/>
          </a:prstGeom>
          <a:noFill/>
        </p:spPr>
        <p:txBody>
          <a:bodyPr wrap="square">
            <a:spAutoFit/>
          </a:bodyPr>
          <a:lstStyle/>
          <a:p>
            <a:pPr algn="ctr"/>
            <a:r>
              <a:rPr lang="en-DE" sz="1200" dirty="0">
                <a:solidFill>
                  <a:srgbClr val="777877"/>
                </a:solidFill>
              </a:rPr>
              <a:t>PCP &lt; 550mm/</a:t>
            </a:r>
            <a:r>
              <a:rPr lang="en-DE" sz="1200" dirty="0" err="1">
                <a:solidFill>
                  <a:srgbClr val="777877"/>
                </a:solidFill>
              </a:rPr>
              <a:t>yr</a:t>
            </a:r>
            <a:endParaRPr lang="de-DE" sz="1200" dirty="0"/>
          </a:p>
        </p:txBody>
      </p:sp>
      <p:sp>
        <p:nvSpPr>
          <p:cNvPr id="47" name="Rectangle 46">
            <a:extLst>
              <a:ext uri="{FF2B5EF4-FFF2-40B4-BE49-F238E27FC236}">
                <a16:creationId xmlns:a16="http://schemas.microsoft.com/office/drawing/2014/main" id="{03E5BCFD-40E3-EED8-CD8B-BC0B0101EC73}"/>
              </a:ext>
            </a:extLst>
          </p:cNvPr>
          <p:cNvSpPr/>
          <p:nvPr/>
        </p:nvSpPr>
        <p:spPr>
          <a:xfrm>
            <a:off x="9362890" y="3808248"/>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200" dirty="0">
                <a:solidFill>
                  <a:srgbClr val="571054"/>
                </a:solidFill>
              </a:rPr>
              <a:t>n=560 </a:t>
            </a:r>
          </a:p>
          <a:p>
            <a:pPr algn="ctr"/>
            <a:r>
              <a:rPr lang="en-DE" sz="1200" dirty="0" err="1">
                <a:solidFill>
                  <a:srgbClr val="571054"/>
                </a:solidFill>
              </a:rPr>
              <a:t>Qav</a:t>
            </a:r>
            <a:r>
              <a:rPr lang="en-DE" sz="1200" dirty="0">
                <a:solidFill>
                  <a:srgbClr val="571054"/>
                </a:solidFill>
              </a:rPr>
              <a:t>=2.0m³/s</a:t>
            </a:r>
            <a:endParaRPr lang="de-DE" sz="1200" dirty="0">
              <a:solidFill>
                <a:srgbClr val="571054"/>
              </a:solidFill>
            </a:endParaRPr>
          </a:p>
        </p:txBody>
      </p:sp>
      <p:sp>
        <p:nvSpPr>
          <p:cNvPr id="48" name="Rectangle 47">
            <a:extLst>
              <a:ext uri="{FF2B5EF4-FFF2-40B4-BE49-F238E27FC236}">
                <a16:creationId xmlns:a16="http://schemas.microsoft.com/office/drawing/2014/main" id="{6061B274-5531-66DE-5EE6-543014E561AB}"/>
              </a:ext>
            </a:extLst>
          </p:cNvPr>
          <p:cNvSpPr/>
          <p:nvPr/>
        </p:nvSpPr>
        <p:spPr>
          <a:xfrm>
            <a:off x="11994726" y="3808248"/>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200" dirty="0">
                <a:solidFill>
                  <a:srgbClr val="571054"/>
                </a:solidFill>
              </a:rPr>
              <a:t>n=1440 </a:t>
            </a:r>
          </a:p>
          <a:p>
            <a:pPr algn="ctr"/>
            <a:r>
              <a:rPr lang="en-DE" sz="1200" dirty="0" err="1">
                <a:solidFill>
                  <a:srgbClr val="571054"/>
                </a:solidFill>
              </a:rPr>
              <a:t>Qav</a:t>
            </a:r>
            <a:r>
              <a:rPr lang="en-DE" sz="1200" dirty="0">
                <a:solidFill>
                  <a:srgbClr val="571054"/>
                </a:solidFill>
              </a:rPr>
              <a:t>=6.5m³/s</a:t>
            </a:r>
            <a:endParaRPr lang="de-DE" sz="1200" dirty="0">
              <a:solidFill>
                <a:srgbClr val="571054"/>
              </a:solidFill>
            </a:endParaRPr>
          </a:p>
        </p:txBody>
      </p:sp>
      <p:sp>
        <p:nvSpPr>
          <p:cNvPr id="49" name="TextBox 48">
            <a:extLst>
              <a:ext uri="{FF2B5EF4-FFF2-40B4-BE49-F238E27FC236}">
                <a16:creationId xmlns:a16="http://schemas.microsoft.com/office/drawing/2014/main" id="{68C73D5A-A36E-60F7-135A-628867220FCE}"/>
              </a:ext>
            </a:extLst>
          </p:cNvPr>
          <p:cNvSpPr txBox="1"/>
          <p:nvPr/>
        </p:nvSpPr>
        <p:spPr>
          <a:xfrm>
            <a:off x="9362890" y="5669667"/>
            <a:ext cx="1189576" cy="276999"/>
          </a:xfrm>
          <a:prstGeom prst="rect">
            <a:avLst/>
          </a:prstGeom>
          <a:noFill/>
        </p:spPr>
        <p:txBody>
          <a:bodyPr wrap="square">
            <a:spAutoFit/>
          </a:bodyPr>
          <a:lstStyle/>
          <a:p>
            <a:pPr algn="ctr"/>
            <a:r>
              <a:rPr lang="en-DE" sz="1200" dirty="0">
                <a:solidFill>
                  <a:srgbClr val="777877"/>
                </a:solidFill>
              </a:rPr>
              <a:t>TMP &lt; 5°C</a:t>
            </a:r>
            <a:endParaRPr lang="de-DE" sz="1200" dirty="0"/>
          </a:p>
        </p:txBody>
      </p:sp>
      <p:sp>
        <p:nvSpPr>
          <p:cNvPr id="50" name="Rectangle 49">
            <a:extLst>
              <a:ext uri="{FF2B5EF4-FFF2-40B4-BE49-F238E27FC236}">
                <a16:creationId xmlns:a16="http://schemas.microsoft.com/office/drawing/2014/main" id="{6E0368E4-9C09-3770-8813-75011FB7670D}"/>
              </a:ext>
            </a:extLst>
          </p:cNvPr>
          <p:cNvSpPr/>
          <p:nvPr/>
        </p:nvSpPr>
        <p:spPr>
          <a:xfrm>
            <a:off x="8672413" y="6697280"/>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200" dirty="0">
                <a:solidFill>
                  <a:srgbClr val="571054"/>
                </a:solidFill>
              </a:rPr>
              <a:t>n=230 </a:t>
            </a:r>
          </a:p>
          <a:p>
            <a:pPr algn="ctr"/>
            <a:r>
              <a:rPr lang="en-DE" sz="1200" dirty="0" err="1">
                <a:solidFill>
                  <a:srgbClr val="571054"/>
                </a:solidFill>
              </a:rPr>
              <a:t>Qav</a:t>
            </a:r>
            <a:r>
              <a:rPr lang="en-DE" sz="1200" dirty="0">
                <a:solidFill>
                  <a:srgbClr val="571054"/>
                </a:solidFill>
              </a:rPr>
              <a:t>=2.4m³/s</a:t>
            </a:r>
            <a:endParaRPr lang="de-DE" sz="1200" dirty="0">
              <a:solidFill>
                <a:srgbClr val="571054"/>
              </a:solidFill>
            </a:endParaRPr>
          </a:p>
        </p:txBody>
      </p:sp>
      <p:sp>
        <p:nvSpPr>
          <p:cNvPr id="51" name="Rectangle 50">
            <a:extLst>
              <a:ext uri="{FF2B5EF4-FFF2-40B4-BE49-F238E27FC236}">
                <a16:creationId xmlns:a16="http://schemas.microsoft.com/office/drawing/2014/main" id="{0CFC6AE4-7483-045D-6A41-D5714400ED1E}"/>
              </a:ext>
            </a:extLst>
          </p:cNvPr>
          <p:cNvSpPr/>
          <p:nvPr/>
        </p:nvSpPr>
        <p:spPr>
          <a:xfrm>
            <a:off x="10070507" y="6697280"/>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200" dirty="0">
                <a:solidFill>
                  <a:srgbClr val="571054"/>
                </a:solidFill>
              </a:rPr>
              <a:t>n=330 </a:t>
            </a:r>
          </a:p>
          <a:p>
            <a:pPr algn="ctr"/>
            <a:r>
              <a:rPr lang="en-DE" sz="1200" dirty="0" err="1">
                <a:solidFill>
                  <a:srgbClr val="571054"/>
                </a:solidFill>
              </a:rPr>
              <a:t>Qav</a:t>
            </a:r>
            <a:r>
              <a:rPr lang="en-DE" sz="1200" dirty="0">
                <a:solidFill>
                  <a:srgbClr val="571054"/>
                </a:solidFill>
              </a:rPr>
              <a:t>=1.9m³/s</a:t>
            </a:r>
            <a:endParaRPr lang="de-DE" sz="1200" dirty="0">
              <a:solidFill>
                <a:srgbClr val="571054"/>
              </a:solidFill>
            </a:endParaRPr>
          </a:p>
        </p:txBody>
      </p:sp>
      <p:sp>
        <p:nvSpPr>
          <p:cNvPr id="52" name="TextBox 51">
            <a:extLst>
              <a:ext uri="{FF2B5EF4-FFF2-40B4-BE49-F238E27FC236}">
                <a16:creationId xmlns:a16="http://schemas.microsoft.com/office/drawing/2014/main" id="{1F31D38D-ADC7-47B1-8FF1-21329F392094}"/>
              </a:ext>
            </a:extLst>
          </p:cNvPr>
          <p:cNvSpPr txBox="1"/>
          <p:nvPr/>
        </p:nvSpPr>
        <p:spPr>
          <a:xfrm>
            <a:off x="11903027" y="5690191"/>
            <a:ext cx="1149878" cy="276999"/>
          </a:xfrm>
          <a:prstGeom prst="rect">
            <a:avLst/>
          </a:prstGeom>
          <a:noFill/>
        </p:spPr>
        <p:txBody>
          <a:bodyPr wrap="square">
            <a:spAutoFit/>
          </a:bodyPr>
          <a:lstStyle/>
          <a:p>
            <a:pPr algn="ctr"/>
            <a:r>
              <a:rPr lang="en-DE" sz="1200" dirty="0">
                <a:solidFill>
                  <a:srgbClr val="777877"/>
                </a:solidFill>
              </a:rPr>
              <a:t>TMP &lt; 9°C</a:t>
            </a:r>
            <a:endParaRPr lang="de-DE" sz="1200" dirty="0"/>
          </a:p>
        </p:txBody>
      </p:sp>
      <p:sp>
        <p:nvSpPr>
          <p:cNvPr id="53" name="Rectangle 52">
            <a:extLst>
              <a:ext uri="{FF2B5EF4-FFF2-40B4-BE49-F238E27FC236}">
                <a16:creationId xmlns:a16="http://schemas.microsoft.com/office/drawing/2014/main" id="{0BD00909-3A42-E31F-50FD-3F9987C0FDE9}"/>
              </a:ext>
            </a:extLst>
          </p:cNvPr>
          <p:cNvSpPr/>
          <p:nvPr/>
        </p:nvSpPr>
        <p:spPr>
          <a:xfrm>
            <a:off x="11188613" y="6704817"/>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200" dirty="0">
                <a:solidFill>
                  <a:srgbClr val="571054"/>
                </a:solidFill>
              </a:rPr>
              <a:t>n=900 </a:t>
            </a:r>
          </a:p>
          <a:p>
            <a:pPr algn="ctr"/>
            <a:r>
              <a:rPr lang="en-DE" sz="1200" dirty="0" err="1">
                <a:solidFill>
                  <a:srgbClr val="571054"/>
                </a:solidFill>
              </a:rPr>
              <a:t>Qav</a:t>
            </a:r>
            <a:r>
              <a:rPr lang="en-DE" sz="1200" dirty="0">
                <a:solidFill>
                  <a:srgbClr val="571054"/>
                </a:solidFill>
              </a:rPr>
              <a:t>=6.9m³/s</a:t>
            </a:r>
            <a:endParaRPr lang="de-DE" sz="1200" dirty="0">
              <a:solidFill>
                <a:srgbClr val="571054"/>
              </a:solidFill>
            </a:endParaRPr>
          </a:p>
        </p:txBody>
      </p:sp>
      <p:sp>
        <p:nvSpPr>
          <p:cNvPr id="54" name="Rectangle 53">
            <a:extLst>
              <a:ext uri="{FF2B5EF4-FFF2-40B4-BE49-F238E27FC236}">
                <a16:creationId xmlns:a16="http://schemas.microsoft.com/office/drawing/2014/main" id="{61EBD68E-AE91-9BF8-69A8-1BAF3CBCC6FA}"/>
              </a:ext>
            </a:extLst>
          </p:cNvPr>
          <p:cNvSpPr/>
          <p:nvPr/>
        </p:nvSpPr>
        <p:spPr>
          <a:xfrm>
            <a:off x="12586707" y="6704817"/>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200" dirty="0">
                <a:solidFill>
                  <a:srgbClr val="571054"/>
                </a:solidFill>
              </a:rPr>
              <a:t>n=640 </a:t>
            </a:r>
          </a:p>
          <a:p>
            <a:pPr algn="ctr"/>
            <a:r>
              <a:rPr lang="en-DE" sz="1200" dirty="0" err="1">
                <a:solidFill>
                  <a:srgbClr val="571054"/>
                </a:solidFill>
              </a:rPr>
              <a:t>Qav</a:t>
            </a:r>
            <a:r>
              <a:rPr lang="en-DE" sz="1200" dirty="0">
                <a:solidFill>
                  <a:srgbClr val="571054"/>
                </a:solidFill>
              </a:rPr>
              <a:t>=5.8m³/s</a:t>
            </a:r>
            <a:endParaRPr lang="de-DE" sz="1200" dirty="0">
              <a:solidFill>
                <a:srgbClr val="571054"/>
              </a:solidFill>
            </a:endParaRPr>
          </a:p>
        </p:txBody>
      </p:sp>
      <p:sp>
        <p:nvSpPr>
          <p:cNvPr id="10" name="TextBox 9">
            <a:extLst>
              <a:ext uri="{FF2B5EF4-FFF2-40B4-BE49-F238E27FC236}">
                <a16:creationId xmlns:a16="http://schemas.microsoft.com/office/drawing/2014/main" id="{78E705DA-262C-9A9B-F502-E8FAEA987580}"/>
              </a:ext>
            </a:extLst>
          </p:cNvPr>
          <p:cNvSpPr txBox="1"/>
          <p:nvPr/>
        </p:nvSpPr>
        <p:spPr>
          <a:xfrm>
            <a:off x="491751" y="1108143"/>
            <a:ext cx="2868231" cy="3041858"/>
          </a:xfrm>
          <a:prstGeom prst="rect">
            <a:avLst/>
          </a:prstGeom>
          <a:noFill/>
        </p:spPr>
        <p:txBody>
          <a:bodyPr wrap="square" rtlCol="0">
            <a:spAutoFit/>
          </a:bodyPr>
          <a:lstStyle/>
          <a:p>
            <a:pPr marL="82868" indent="-82868" defTabSz="699779">
              <a:spcBef>
                <a:spcPts val="659"/>
              </a:spcBef>
              <a:buFont typeface="Arial" panose="020B0604020202020204" pitchFamily="34" charset="0"/>
              <a:buChar char=" "/>
              <a:tabLst>
                <a:tab pos="82868" algn="l"/>
              </a:tabLst>
            </a:pPr>
            <a:r>
              <a:rPr lang="en-DE" dirty="0"/>
              <a:t>Training Phase:</a:t>
            </a:r>
          </a:p>
          <a:p>
            <a:pPr marL="477585" lvl="1" indent="-314028" defTabSz="699779">
              <a:spcBef>
                <a:spcPts val="659"/>
              </a:spcBef>
              <a:buFont typeface="Arial" panose="020B0604020202020204" pitchFamily="34" charset="0"/>
              <a:buChar char="•"/>
              <a:tabLst>
                <a:tab pos="948626" algn="l"/>
              </a:tabLst>
            </a:pPr>
            <a:r>
              <a:rPr lang="en-DE" dirty="0">
                <a:solidFill>
                  <a:srgbClr val="777877"/>
                </a:solidFill>
              </a:rPr>
              <a:t>Sampling with replacement (bootstrapping) is repeated and multiple (different) trees are built</a:t>
            </a:r>
          </a:p>
          <a:p>
            <a:pPr marL="477585" lvl="1" indent="-314028" defTabSz="699779">
              <a:spcBef>
                <a:spcPts val="659"/>
              </a:spcBef>
              <a:buFont typeface="Arial" panose="020B0604020202020204" pitchFamily="34" charset="0"/>
              <a:buChar char="•"/>
              <a:tabLst>
                <a:tab pos="948626" algn="l"/>
              </a:tabLst>
            </a:pPr>
            <a:r>
              <a:rPr lang="en-DE" dirty="0">
                <a:solidFill>
                  <a:srgbClr val="777877"/>
                </a:solidFill>
              </a:rPr>
              <a:t>Result is stored as a trained model</a:t>
            </a:r>
            <a:endParaRPr lang="en-US" dirty="0">
              <a:solidFill>
                <a:srgbClr val="777877"/>
              </a:solidFill>
            </a:endParaRPr>
          </a:p>
        </p:txBody>
      </p:sp>
      <p:sp>
        <p:nvSpPr>
          <p:cNvPr id="57" name="Rectangle 56">
            <a:extLst>
              <a:ext uri="{FF2B5EF4-FFF2-40B4-BE49-F238E27FC236}">
                <a16:creationId xmlns:a16="http://schemas.microsoft.com/office/drawing/2014/main" id="{E3F9C87A-A20F-E045-B130-53C1DC4116BE}"/>
              </a:ext>
            </a:extLst>
          </p:cNvPr>
          <p:cNvSpPr/>
          <p:nvPr/>
        </p:nvSpPr>
        <p:spPr>
          <a:xfrm>
            <a:off x="10295759" y="-139173"/>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25000"/>
                    <a:lumOff val="75000"/>
                  </a:schemeClr>
                </a:solidFill>
              </a:rPr>
              <a:t>n=1000 </a:t>
            </a:r>
          </a:p>
        </p:txBody>
      </p:sp>
      <p:sp>
        <p:nvSpPr>
          <p:cNvPr id="58" name="Oval 57">
            <a:extLst>
              <a:ext uri="{FF2B5EF4-FFF2-40B4-BE49-F238E27FC236}">
                <a16:creationId xmlns:a16="http://schemas.microsoft.com/office/drawing/2014/main" id="{1E8FA27C-8C58-BEC2-137D-56561A8BA52D}"/>
              </a:ext>
            </a:extLst>
          </p:cNvPr>
          <p:cNvSpPr/>
          <p:nvPr/>
        </p:nvSpPr>
        <p:spPr>
          <a:xfrm>
            <a:off x="10563360" y="260350"/>
            <a:ext cx="602633" cy="630172"/>
          </a:xfrm>
          <a:prstGeom prst="ellipse">
            <a:avLst/>
          </a:prstGeom>
          <a:solidFill>
            <a:schemeClr val="tx1">
              <a:lumMod val="25000"/>
              <a:lumOff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lumMod val="25000"/>
                  <a:lumOff val="75000"/>
                </a:schemeClr>
              </a:solidFill>
            </a:endParaRPr>
          </a:p>
        </p:txBody>
      </p:sp>
      <p:sp>
        <p:nvSpPr>
          <p:cNvPr id="59" name="Rectangle 58">
            <a:extLst>
              <a:ext uri="{FF2B5EF4-FFF2-40B4-BE49-F238E27FC236}">
                <a16:creationId xmlns:a16="http://schemas.microsoft.com/office/drawing/2014/main" id="{8A50EB16-DBC3-E159-851D-4D0993EEF853}"/>
              </a:ext>
            </a:extLst>
          </p:cNvPr>
          <p:cNvSpPr/>
          <p:nvPr/>
        </p:nvSpPr>
        <p:spPr>
          <a:xfrm>
            <a:off x="12266058" y="393534"/>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50000"/>
                    <a:lumOff val="50000"/>
                  </a:schemeClr>
                </a:solidFill>
              </a:rPr>
              <a:t>n=3000</a:t>
            </a:r>
          </a:p>
        </p:txBody>
      </p:sp>
      <p:sp>
        <p:nvSpPr>
          <p:cNvPr id="60" name="Oval 59">
            <a:extLst>
              <a:ext uri="{FF2B5EF4-FFF2-40B4-BE49-F238E27FC236}">
                <a16:creationId xmlns:a16="http://schemas.microsoft.com/office/drawing/2014/main" id="{56137313-67E3-F579-DBB9-F3DAD0ADA061}"/>
              </a:ext>
            </a:extLst>
          </p:cNvPr>
          <p:cNvSpPr/>
          <p:nvPr/>
        </p:nvSpPr>
        <p:spPr>
          <a:xfrm>
            <a:off x="12523652" y="793057"/>
            <a:ext cx="602633" cy="630172"/>
          </a:xfrm>
          <a:prstGeom prst="ellipse">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1" name="Rectangle 60">
            <a:extLst>
              <a:ext uri="{FF2B5EF4-FFF2-40B4-BE49-F238E27FC236}">
                <a16:creationId xmlns:a16="http://schemas.microsoft.com/office/drawing/2014/main" id="{6E338F45-F403-F198-0D7C-E5B2F935506E}"/>
              </a:ext>
            </a:extLst>
          </p:cNvPr>
          <p:cNvSpPr/>
          <p:nvPr/>
        </p:nvSpPr>
        <p:spPr>
          <a:xfrm>
            <a:off x="9691977" y="324377"/>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25000"/>
                    <a:lumOff val="75000"/>
                  </a:schemeClr>
                </a:solidFill>
              </a:rPr>
              <a:t>Testing</a:t>
            </a:r>
          </a:p>
        </p:txBody>
      </p:sp>
      <p:sp>
        <p:nvSpPr>
          <p:cNvPr id="62" name="Rectangle 61">
            <a:extLst>
              <a:ext uri="{FF2B5EF4-FFF2-40B4-BE49-F238E27FC236}">
                <a16:creationId xmlns:a16="http://schemas.microsoft.com/office/drawing/2014/main" id="{D404182E-FFED-424E-847D-A11C6F095E1F}"/>
              </a:ext>
            </a:extLst>
          </p:cNvPr>
          <p:cNvSpPr/>
          <p:nvPr/>
        </p:nvSpPr>
        <p:spPr>
          <a:xfrm>
            <a:off x="7789098" y="1466505"/>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75000"/>
                    <a:lumOff val="25000"/>
                  </a:schemeClr>
                </a:solidFill>
              </a:rPr>
              <a:t>Training</a:t>
            </a:r>
          </a:p>
        </p:txBody>
      </p:sp>
    </p:spTree>
    <p:extLst>
      <p:ext uri="{BB962C8B-B14F-4D97-AF65-F5344CB8AC3E}">
        <p14:creationId xmlns:p14="http://schemas.microsoft.com/office/powerpoint/2010/main" val="615640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 Forest</a:t>
            </a:r>
            <a:r>
              <a:rPr lang="en-DE" dirty="0"/>
              <a:t> – Prediction</a:t>
            </a:r>
            <a:endParaRPr lang="en-US" dirty="0"/>
          </a:p>
        </p:txBody>
      </p:sp>
      <p:sp>
        <p:nvSpPr>
          <p:cNvPr id="10" name="TextBox 9">
            <a:extLst>
              <a:ext uri="{FF2B5EF4-FFF2-40B4-BE49-F238E27FC236}">
                <a16:creationId xmlns:a16="http://schemas.microsoft.com/office/drawing/2014/main" id="{78E705DA-262C-9A9B-F502-E8FAEA987580}"/>
              </a:ext>
            </a:extLst>
          </p:cNvPr>
          <p:cNvSpPr txBox="1"/>
          <p:nvPr/>
        </p:nvSpPr>
        <p:spPr>
          <a:xfrm>
            <a:off x="491751" y="1108143"/>
            <a:ext cx="4151599" cy="1105431"/>
          </a:xfrm>
          <a:prstGeom prst="rect">
            <a:avLst/>
          </a:prstGeom>
          <a:noFill/>
        </p:spPr>
        <p:txBody>
          <a:bodyPr wrap="square" rtlCol="0">
            <a:spAutoFit/>
          </a:bodyPr>
          <a:lstStyle/>
          <a:p>
            <a:pPr marL="82868" indent="-82868" defTabSz="699779">
              <a:spcBef>
                <a:spcPts val="659"/>
              </a:spcBef>
              <a:buFont typeface="Arial" panose="020B0604020202020204" pitchFamily="34" charset="0"/>
              <a:buChar char=" "/>
              <a:tabLst>
                <a:tab pos="82868" algn="l"/>
              </a:tabLst>
            </a:pPr>
            <a:r>
              <a:rPr lang="en-DE" dirty="0"/>
              <a:t>Prediction Phase:</a:t>
            </a:r>
          </a:p>
          <a:p>
            <a:pPr marL="477585" lvl="1" indent="-314028" defTabSz="699779">
              <a:spcBef>
                <a:spcPts val="659"/>
              </a:spcBef>
              <a:buFont typeface="Arial" panose="020B0604020202020204" pitchFamily="34" charset="0"/>
              <a:buChar char="•"/>
              <a:tabLst>
                <a:tab pos="948626" algn="l"/>
              </a:tabLst>
            </a:pPr>
            <a:r>
              <a:rPr lang="en-DE" dirty="0">
                <a:solidFill>
                  <a:srgbClr val="777877"/>
                </a:solidFill>
              </a:rPr>
              <a:t>For </a:t>
            </a:r>
            <a:r>
              <a:rPr lang="en-DE" b="1" dirty="0">
                <a:solidFill>
                  <a:srgbClr val="777877"/>
                </a:solidFill>
              </a:rPr>
              <a:t>new</a:t>
            </a:r>
            <a:r>
              <a:rPr lang="en-DE" dirty="0">
                <a:solidFill>
                  <a:srgbClr val="777877"/>
                </a:solidFill>
              </a:rPr>
              <a:t> values of PCP and TMP, each tree is evaluated</a:t>
            </a:r>
          </a:p>
        </p:txBody>
      </p:sp>
      <p:sp>
        <p:nvSpPr>
          <p:cNvPr id="78" name="Rectangle 77">
            <a:extLst>
              <a:ext uri="{FF2B5EF4-FFF2-40B4-BE49-F238E27FC236}">
                <a16:creationId xmlns:a16="http://schemas.microsoft.com/office/drawing/2014/main" id="{8435195B-9694-C569-0AC5-E636636FEA4F}"/>
              </a:ext>
            </a:extLst>
          </p:cNvPr>
          <p:cNvSpPr/>
          <p:nvPr/>
        </p:nvSpPr>
        <p:spPr>
          <a:xfrm>
            <a:off x="10783087" y="2396271"/>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=6.0 m³/s</a:t>
            </a:r>
            <a:endParaRPr lang="de-DE" sz="1200" dirty="0">
              <a:solidFill>
                <a:srgbClr val="571054"/>
              </a:solidFill>
            </a:endParaRPr>
          </a:p>
        </p:txBody>
      </p:sp>
      <p:grpSp>
        <p:nvGrpSpPr>
          <p:cNvPr id="79" name="Group 78">
            <a:extLst>
              <a:ext uri="{FF2B5EF4-FFF2-40B4-BE49-F238E27FC236}">
                <a16:creationId xmlns:a16="http://schemas.microsoft.com/office/drawing/2014/main" id="{FBC501C6-387C-A808-CC31-A5B9531181DE}"/>
              </a:ext>
            </a:extLst>
          </p:cNvPr>
          <p:cNvGrpSpPr/>
          <p:nvPr/>
        </p:nvGrpSpPr>
        <p:grpSpPr>
          <a:xfrm>
            <a:off x="8967443" y="2911019"/>
            <a:ext cx="4448759" cy="3804320"/>
            <a:chOff x="9934575" y="2450022"/>
            <a:chExt cx="1675850" cy="1250670"/>
          </a:xfrm>
        </p:grpSpPr>
        <p:sp>
          <p:nvSpPr>
            <p:cNvPr id="80" name="Oval 79">
              <a:extLst>
                <a:ext uri="{FF2B5EF4-FFF2-40B4-BE49-F238E27FC236}">
                  <a16:creationId xmlns:a16="http://schemas.microsoft.com/office/drawing/2014/main" id="{461B7385-E02F-463C-9596-AC08994D3375}"/>
                </a:ext>
              </a:extLst>
            </p:cNvPr>
            <p:cNvSpPr/>
            <p:nvPr/>
          </p:nvSpPr>
          <p:spPr>
            <a:xfrm>
              <a:off x="9934575" y="3493523"/>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1" name="Oval 80">
              <a:extLst>
                <a:ext uri="{FF2B5EF4-FFF2-40B4-BE49-F238E27FC236}">
                  <a16:creationId xmlns:a16="http://schemas.microsoft.com/office/drawing/2014/main" id="{1A2CC554-3A47-A8B4-8298-E5BBEE7377A2}"/>
                </a:ext>
              </a:extLst>
            </p:cNvPr>
            <p:cNvSpPr/>
            <p:nvPr/>
          </p:nvSpPr>
          <p:spPr>
            <a:xfrm>
              <a:off x="10440988" y="3493522"/>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2" name="Oval 81">
              <a:extLst>
                <a:ext uri="{FF2B5EF4-FFF2-40B4-BE49-F238E27FC236}">
                  <a16:creationId xmlns:a16="http://schemas.microsoft.com/office/drawing/2014/main" id="{A23D0AAD-AA13-9927-21AE-0A7698EDB324}"/>
                </a:ext>
              </a:extLst>
            </p:cNvPr>
            <p:cNvSpPr/>
            <p:nvPr/>
          </p:nvSpPr>
          <p:spPr>
            <a:xfrm>
              <a:off x="10875963" y="3493522"/>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3" name="Oval 82">
              <a:extLst>
                <a:ext uri="{FF2B5EF4-FFF2-40B4-BE49-F238E27FC236}">
                  <a16:creationId xmlns:a16="http://schemas.microsoft.com/office/drawing/2014/main" id="{56EF712B-98D2-C17F-469B-C029BEDA3D73}"/>
                </a:ext>
              </a:extLst>
            </p:cNvPr>
            <p:cNvSpPr/>
            <p:nvPr/>
          </p:nvSpPr>
          <p:spPr>
            <a:xfrm>
              <a:off x="11383413" y="3490064"/>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4" name="Oval 83">
              <a:extLst>
                <a:ext uri="{FF2B5EF4-FFF2-40B4-BE49-F238E27FC236}">
                  <a16:creationId xmlns:a16="http://schemas.microsoft.com/office/drawing/2014/main" id="{199520B7-6FA2-85EF-91F5-5549DE064E2E}"/>
                </a:ext>
              </a:extLst>
            </p:cNvPr>
            <p:cNvSpPr/>
            <p:nvPr/>
          </p:nvSpPr>
          <p:spPr>
            <a:xfrm>
              <a:off x="10214220" y="2904841"/>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5" name="Oval 84">
              <a:extLst>
                <a:ext uri="{FF2B5EF4-FFF2-40B4-BE49-F238E27FC236}">
                  <a16:creationId xmlns:a16="http://schemas.microsoft.com/office/drawing/2014/main" id="{9F4B2CEF-9DA7-3C33-062C-F00F691A626C}"/>
                </a:ext>
              </a:extLst>
            </p:cNvPr>
            <p:cNvSpPr/>
            <p:nvPr/>
          </p:nvSpPr>
          <p:spPr>
            <a:xfrm>
              <a:off x="11141809" y="2904841"/>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6" name="Oval 85">
              <a:extLst>
                <a:ext uri="{FF2B5EF4-FFF2-40B4-BE49-F238E27FC236}">
                  <a16:creationId xmlns:a16="http://schemas.microsoft.com/office/drawing/2014/main" id="{870820AB-8032-0F4C-C955-EAC16C61E302}"/>
                </a:ext>
              </a:extLst>
            </p:cNvPr>
            <p:cNvSpPr/>
            <p:nvPr/>
          </p:nvSpPr>
          <p:spPr>
            <a:xfrm>
              <a:off x="10715565" y="2450022"/>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87" name="Straight Connector 86">
              <a:extLst>
                <a:ext uri="{FF2B5EF4-FFF2-40B4-BE49-F238E27FC236}">
                  <a16:creationId xmlns:a16="http://schemas.microsoft.com/office/drawing/2014/main" id="{EB73C657-E894-F9DD-D380-45271B19BC13}"/>
                </a:ext>
              </a:extLst>
            </p:cNvPr>
            <p:cNvCxnSpPr>
              <a:cxnSpLocks/>
              <a:stCxn id="86" idx="4"/>
              <a:endCxn id="84" idx="7"/>
            </p:cNvCxnSpPr>
            <p:nvPr/>
          </p:nvCxnSpPr>
          <p:spPr>
            <a:xfrm flipH="1">
              <a:off x="10407987" y="2657191"/>
              <a:ext cx="421084"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A4E9E4E4-7B25-D5CB-F6D8-1A36B5B263ED}"/>
                </a:ext>
              </a:extLst>
            </p:cNvPr>
            <p:cNvCxnSpPr>
              <a:cxnSpLocks/>
              <a:stCxn id="86" idx="4"/>
              <a:endCxn id="85" idx="1"/>
            </p:cNvCxnSpPr>
            <p:nvPr/>
          </p:nvCxnSpPr>
          <p:spPr>
            <a:xfrm>
              <a:off x="10829071" y="2657191"/>
              <a:ext cx="345983"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DA968590-1663-62C7-1A89-FF9A641BD33E}"/>
                </a:ext>
              </a:extLst>
            </p:cNvPr>
            <p:cNvCxnSpPr>
              <a:cxnSpLocks/>
              <a:stCxn id="85" idx="4"/>
              <a:endCxn id="83" idx="0"/>
            </p:cNvCxnSpPr>
            <p:nvPr/>
          </p:nvCxnSpPr>
          <p:spPr>
            <a:xfrm>
              <a:off x="11255315" y="3112010"/>
              <a:ext cx="241604" cy="378054"/>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E4597938-8C41-AA0A-5104-87C11CA46B91}"/>
                </a:ext>
              </a:extLst>
            </p:cNvPr>
            <p:cNvCxnSpPr>
              <a:cxnSpLocks/>
              <a:stCxn id="85" idx="4"/>
              <a:endCxn id="82" idx="0"/>
            </p:cNvCxnSpPr>
            <p:nvPr/>
          </p:nvCxnSpPr>
          <p:spPr>
            <a:xfrm flipH="1">
              <a:off x="10989469" y="3112010"/>
              <a:ext cx="265846"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D3A63715-1E3A-01C0-2025-5336DFC4C357}"/>
                </a:ext>
              </a:extLst>
            </p:cNvPr>
            <p:cNvCxnSpPr>
              <a:cxnSpLocks/>
              <a:stCxn id="84" idx="4"/>
              <a:endCxn id="81" idx="0"/>
            </p:cNvCxnSpPr>
            <p:nvPr/>
          </p:nvCxnSpPr>
          <p:spPr>
            <a:xfrm>
              <a:off x="10327726" y="3112010"/>
              <a:ext cx="226768"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125CBBC5-EBF6-A791-120D-3611CA1B316A}"/>
                </a:ext>
              </a:extLst>
            </p:cNvPr>
            <p:cNvCxnSpPr>
              <a:cxnSpLocks/>
              <a:stCxn id="84" idx="4"/>
              <a:endCxn id="80" idx="0"/>
            </p:cNvCxnSpPr>
            <p:nvPr/>
          </p:nvCxnSpPr>
          <p:spPr>
            <a:xfrm flipH="1">
              <a:off x="10048081" y="3112010"/>
              <a:ext cx="279645" cy="381513"/>
            </a:xfrm>
            <a:prstGeom prst="line">
              <a:avLst/>
            </a:prstGeom>
          </p:spPr>
          <p:style>
            <a:lnRef idx="2">
              <a:schemeClr val="accent1"/>
            </a:lnRef>
            <a:fillRef idx="0">
              <a:schemeClr val="accent1"/>
            </a:fillRef>
            <a:effectRef idx="1">
              <a:schemeClr val="accent1"/>
            </a:effectRef>
            <a:fontRef idx="minor">
              <a:schemeClr val="tx1"/>
            </a:fontRef>
          </p:style>
        </p:cxnSp>
      </p:grpSp>
      <p:sp>
        <p:nvSpPr>
          <p:cNvPr id="93" name="TextBox 92">
            <a:extLst>
              <a:ext uri="{FF2B5EF4-FFF2-40B4-BE49-F238E27FC236}">
                <a16:creationId xmlns:a16="http://schemas.microsoft.com/office/drawing/2014/main" id="{FCB7B92A-4ECB-5460-E5B7-0DA35387D3D8}"/>
              </a:ext>
            </a:extLst>
          </p:cNvPr>
          <p:cNvSpPr txBox="1"/>
          <p:nvPr/>
        </p:nvSpPr>
        <p:spPr>
          <a:xfrm>
            <a:off x="9268759" y="4003914"/>
            <a:ext cx="4047313" cy="276999"/>
          </a:xfrm>
          <a:prstGeom prst="rect">
            <a:avLst/>
          </a:prstGeom>
          <a:noFill/>
        </p:spPr>
        <p:txBody>
          <a:bodyPr wrap="square">
            <a:spAutoFit/>
          </a:bodyPr>
          <a:lstStyle/>
          <a:p>
            <a:pPr algn="ctr"/>
            <a:r>
              <a:rPr lang="en-DE" sz="1200" dirty="0">
                <a:solidFill>
                  <a:srgbClr val="777877"/>
                </a:solidFill>
              </a:rPr>
              <a:t>PCP &lt; 550mm/</a:t>
            </a:r>
            <a:r>
              <a:rPr lang="en-DE" sz="1200" dirty="0" err="1">
                <a:solidFill>
                  <a:srgbClr val="777877"/>
                </a:solidFill>
              </a:rPr>
              <a:t>yr</a:t>
            </a:r>
            <a:endParaRPr lang="de-DE" sz="1200" dirty="0"/>
          </a:p>
        </p:txBody>
      </p:sp>
      <p:sp>
        <p:nvSpPr>
          <p:cNvPr id="94" name="Rectangle 93">
            <a:extLst>
              <a:ext uri="{FF2B5EF4-FFF2-40B4-BE49-F238E27FC236}">
                <a16:creationId xmlns:a16="http://schemas.microsoft.com/office/drawing/2014/main" id="{62D3E167-A464-C0C8-B4A1-71A36B2AA0D0}"/>
              </a:ext>
            </a:extLst>
          </p:cNvPr>
          <p:cNvSpPr/>
          <p:nvPr/>
        </p:nvSpPr>
        <p:spPr>
          <a:xfrm>
            <a:off x="9362890" y="3808248"/>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=2.0m³/s</a:t>
            </a:r>
            <a:endParaRPr lang="de-DE" sz="1200" dirty="0">
              <a:solidFill>
                <a:srgbClr val="571054"/>
              </a:solidFill>
            </a:endParaRPr>
          </a:p>
        </p:txBody>
      </p:sp>
      <p:sp>
        <p:nvSpPr>
          <p:cNvPr id="95" name="Rectangle 94">
            <a:extLst>
              <a:ext uri="{FF2B5EF4-FFF2-40B4-BE49-F238E27FC236}">
                <a16:creationId xmlns:a16="http://schemas.microsoft.com/office/drawing/2014/main" id="{7FE939FF-DE15-6998-B020-6CB279801CEA}"/>
              </a:ext>
            </a:extLst>
          </p:cNvPr>
          <p:cNvSpPr/>
          <p:nvPr/>
        </p:nvSpPr>
        <p:spPr>
          <a:xfrm>
            <a:off x="11994726" y="3808248"/>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=6.5m³/s</a:t>
            </a:r>
            <a:endParaRPr lang="de-DE" sz="1200" dirty="0">
              <a:solidFill>
                <a:srgbClr val="571054"/>
              </a:solidFill>
            </a:endParaRPr>
          </a:p>
        </p:txBody>
      </p:sp>
      <p:sp>
        <p:nvSpPr>
          <p:cNvPr id="96" name="TextBox 95">
            <a:extLst>
              <a:ext uri="{FF2B5EF4-FFF2-40B4-BE49-F238E27FC236}">
                <a16:creationId xmlns:a16="http://schemas.microsoft.com/office/drawing/2014/main" id="{17D98FA8-35C0-EAB7-647E-9C4DE80F3623}"/>
              </a:ext>
            </a:extLst>
          </p:cNvPr>
          <p:cNvSpPr txBox="1"/>
          <p:nvPr/>
        </p:nvSpPr>
        <p:spPr>
          <a:xfrm>
            <a:off x="9362890" y="5669667"/>
            <a:ext cx="1189576" cy="276999"/>
          </a:xfrm>
          <a:prstGeom prst="rect">
            <a:avLst/>
          </a:prstGeom>
          <a:noFill/>
        </p:spPr>
        <p:txBody>
          <a:bodyPr wrap="square">
            <a:spAutoFit/>
          </a:bodyPr>
          <a:lstStyle/>
          <a:p>
            <a:pPr algn="ctr"/>
            <a:r>
              <a:rPr lang="en-DE" sz="1200" dirty="0">
                <a:solidFill>
                  <a:srgbClr val="777877"/>
                </a:solidFill>
              </a:rPr>
              <a:t>TMP &lt; 5°C</a:t>
            </a:r>
            <a:endParaRPr lang="de-DE" sz="1200" dirty="0"/>
          </a:p>
        </p:txBody>
      </p:sp>
      <p:sp>
        <p:nvSpPr>
          <p:cNvPr id="97" name="Rectangle 96">
            <a:extLst>
              <a:ext uri="{FF2B5EF4-FFF2-40B4-BE49-F238E27FC236}">
                <a16:creationId xmlns:a16="http://schemas.microsoft.com/office/drawing/2014/main" id="{E6CB68EF-7D1F-A294-6EB4-618831BCC9C1}"/>
              </a:ext>
            </a:extLst>
          </p:cNvPr>
          <p:cNvSpPr/>
          <p:nvPr/>
        </p:nvSpPr>
        <p:spPr>
          <a:xfrm>
            <a:off x="8672413" y="6697280"/>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=2.4m³/s</a:t>
            </a:r>
            <a:endParaRPr lang="de-DE" sz="1200" dirty="0">
              <a:solidFill>
                <a:srgbClr val="571054"/>
              </a:solidFill>
            </a:endParaRPr>
          </a:p>
        </p:txBody>
      </p:sp>
      <p:sp>
        <p:nvSpPr>
          <p:cNvPr id="98" name="Rectangle 97">
            <a:extLst>
              <a:ext uri="{FF2B5EF4-FFF2-40B4-BE49-F238E27FC236}">
                <a16:creationId xmlns:a16="http://schemas.microsoft.com/office/drawing/2014/main" id="{FC780DC3-34E0-65BA-D7D6-CA0AD248AC81}"/>
              </a:ext>
            </a:extLst>
          </p:cNvPr>
          <p:cNvSpPr/>
          <p:nvPr/>
        </p:nvSpPr>
        <p:spPr>
          <a:xfrm>
            <a:off x="10070507" y="6697280"/>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=1.9m³/s</a:t>
            </a:r>
            <a:endParaRPr lang="de-DE" sz="1200" dirty="0">
              <a:solidFill>
                <a:srgbClr val="571054"/>
              </a:solidFill>
            </a:endParaRPr>
          </a:p>
        </p:txBody>
      </p:sp>
      <p:sp>
        <p:nvSpPr>
          <p:cNvPr id="99" name="TextBox 98">
            <a:extLst>
              <a:ext uri="{FF2B5EF4-FFF2-40B4-BE49-F238E27FC236}">
                <a16:creationId xmlns:a16="http://schemas.microsoft.com/office/drawing/2014/main" id="{34617EA2-5E20-E3B1-510A-8F7F80A17524}"/>
              </a:ext>
            </a:extLst>
          </p:cNvPr>
          <p:cNvSpPr txBox="1"/>
          <p:nvPr/>
        </p:nvSpPr>
        <p:spPr>
          <a:xfrm>
            <a:off x="11903027" y="5690191"/>
            <a:ext cx="1149878" cy="276999"/>
          </a:xfrm>
          <a:prstGeom prst="rect">
            <a:avLst/>
          </a:prstGeom>
          <a:noFill/>
        </p:spPr>
        <p:txBody>
          <a:bodyPr wrap="square">
            <a:spAutoFit/>
          </a:bodyPr>
          <a:lstStyle/>
          <a:p>
            <a:pPr algn="ctr"/>
            <a:r>
              <a:rPr lang="en-DE" sz="1200" dirty="0">
                <a:solidFill>
                  <a:srgbClr val="777877"/>
                </a:solidFill>
              </a:rPr>
              <a:t>TMP &lt; 9°C</a:t>
            </a:r>
            <a:endParaRPr lang="de-DE" sz="1200" dirty="0"/>
          </a:p>
        </p:txBody>
      </p:sp>
      <p:sp>
        <p:nvSpPr>
          <p:cNvPr id="100" name="Rectangle 99">
            <a:extLst>
              <a:ext uri="{FF2B5EF4-FFF2-40B4-BE49-F238E27FC236}">
                <a16:creationId xmlns:a16="http://schemas.microsoft.com/office/drawing/2014/main" id="{A839365B-E4A3-BDA0-5E1F-09B20ABC44F1}"/>
              </a:ext>
            </a:extLst>
          </p:cNvPr>
          <p:cNvSpPr/>
          <p:nvPr/>
        </p:nvSpPr>
        <p:spPr>
          <a:xfrm>
            <a:off x="11188613" y="6704817"/>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=6.9m³/s</a:t>
            </a:r>
            <a:endParaRPr lang="de-DE" sz="1200" dirty="0">
              <a:solidFill>
                <a:srgbClr val="571054"/>
              </a:solidFill>
            </a:endParaRPr>
          </a:p>
        </p:txBody>
      </p:sp>
      <p:sp>
        <p:nvSpPr>
          <p:cNvPr id="101" name="Rectangle 100">
            <a:extLst>
              <a:ext uri="{FF2B5EF4-FFF2-40B4-BE49-F238E27FC236}">
                <a16:creationId xmlns:a16="http://schemas.microsoft.com/office/drawing/2014/main" id="{941AB812-BFEF-BCDC-7163-98C9020D676E}"/>
              </a:ext>
            </a:extLst>
          </p:cNvPr>
          <p:cNvSpPr/>
          <p:nvPr/>
        </p:nvSpPr>
        <p:spPr>
          <a:xfrm>
            <a:off x="12586707" y="6704817"/>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=5.8m³/s</a:t>
            </a:r>
            <a:endParaRPr lang="de-DE" sz="1200" dirty="0">
              <a:solidFill>
                <a:srgbClr val="571054"/>
              </a:solidFill>
            </a:endParaRPr>
          </a:p>
        </p:txBody>
      </p:sp>
      <p:sp>
        <p:nvSpPr>
          <p:cNvPr id="102" name="Rectangle 101">
            <a:extLst>
              <a:ext uri="{FF2B5EF4-FFF2-40B4-BE49-F238E27FC236}">
                <a16:creationId xmlns:a16="http://schemas.microsoft.com/office/drawing/2014/main" id="{B0DD3219-B69B-F5FC-1BB5-AE67E19440D2}"/>
              </a:ext>
            </a:extLst>
          </p:cNvPr>
          <p:cNvSpPr/>
          <p:nvPr/>
        </p:nvSpPr>
        <p:spPr>
          <a:xfrm>
            <a:off x="5388691" y="2422989"/>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r>
              <a:rPr lang="en-DE" sz="1200" dirty="0">
                <a:solidFill>
                  <a:srgbClr val="571054"/>
                </a:solidFill>
              </a:rPr>
            </a:br>
            <a:r>
              <a:rPr lang="en-DE" sz="1200" dirty="0" err="1">
                <a:solidFill>
                  <a:srgbClr val="571054"/>
                </a:solidFill>
              </a:rPr>
              <a:t>Qav</a:t>
            </a:r>
            <a:r>
              <a:rPr lang="en-DE" sz="1200" dirty="0">
                <a:solidFill>
                  <a:srgbClr val="571054"/>
                </a:solidFill>
              </a:rPr>
              <a:t>=5.5m³/s</a:t>
            </a:r>
            <a:endParaRPr lang="de-DE" sz="1200" dirty="0">
              <a:solidFill>
                <a:srgbClr val="571054"/>
              </a:solidFill>
            </a:endParaRPr>
          </a:p>
        </p:txBody>
      </p:sp>
      <p:grpSp>
        <p:nvGrpSpPr>
          <p:cNvPr id="103" name="Group 102">
            <a:extLst>
              <a:ext uri="{FF2B5EF4-FFF2-40B4-BE49-F238E27FC236}">
                <a16:creationId xmlns:a16="http://schemas.microsoft.com/office/drawing/2014/main" id="{928E5DFF-7926-55C5-4975-D54050117391}"/>
              </a:ext>
            </a:extLst>
          </p:cNvPr>
          <p:cNvGrpSpPr/>
          <p:nvPr/>
        </p:nvGrpSpPr>
        <p:grpSpPr>
          <a:xfrm>
            <a:off x="3573047" y="2937737"/>
            <a:ext cx="4448759" cy="3804320"/>
            <a:chOff x="9934575" y="2450022"/>
            <a:chExt cx="1675850" cy="1250670"/>
          </a:xfrm>
        </p:grpSpPr>
        <p:sp>
          <p:nvSpPr>
            <p:cNvPr id="104" name="Oval 103">
              <a:extLst>
                <a:ext uri="{FF2B5EF4-FFF2-40B4-BE49-F238E27FC236}">
                  <a16:creationId xmlns:a16="http://schemas.microsoft.com/office/drawing/2014/main" id="{06C43F06-3B3D-6E2B-AB7B-98ABFAFE8CA4}"/>
                </a:ext>
              </a:extLst>
            </p:cNvPr>
            <p:cNvSpPr/>
            <p:nvPr/>
          </p:nvSpPr>
          <p:spPr>
            <a:xfrm>
              <a:off x="9934575" y="3493523"/>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5" name="Oval 104">
              <a:extLst>
                <a:ext uri="{FF2B5EF4-FFF2-40B4-BE49-F238E27FC236}">
                  <a16:creationId xmlns:a16="http://schemas.microsoft.com/office/drawing/2014/main" id="{F4C5D2D7-F872-296A-CFBB-EA00C95A12A7}"/>
                </a:ext>
              </a:extLst>
            </p:cNvPr>
            <p:cNvSpPr/>
            <p:nvPr/>
          </p:nvSpPr>
          <p:spPr>
            <a:xfrm>
              <a:off x="10440988" y="3493522"/>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6" name="Oval 105">
              <a:extLst>
                <a:ext uri="{FF2B5EF4-FFF2-40B4-BE49-F238E27FC236}">
                  <a16:creationId xmlns:a16="http://schemas.microsoft.com/office/drawing/2014/main" id="{ECC180EC-0ACC-E08A-2A05-733344BF1AFB}"/>
                </a:ext>
              </a:extLst>
            </p:cNvPr>
            <p:cNvSpPr/>
            <p:nvPr/>
          </p:nvSpPr>
          <p:spPr>
            <a:xfrm>
              <a:off x="10875963" y="3493522"/>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7" name="Oval 106">
              <a:extLst>
                <a:ext uri="{FF2B5EF4-FFF2-40B4-BE49-F238E27FC236}">
                  <a16:creationId xmlns:a16="http://schemas.microsoft.com/office/drawing/2014/main" id="{10DFAEF2-9DE7-468B-DA7C-981FC3342838}"/>
                </a:ext>
              </a:extLst>
            </p:cNvPr>
            <p:cNvSpPr/>
            <p:nvPr/>
          </p:nvSpPr>
          <p:spPr>
            <a:xfrm>
              <a:off x="11383413" y="3490064"/>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8" name="Oval 107">
              <a:extLst>
                <a:ext uri="{FF2B5EF4-FFF2-40B4-BE49-F238E27FC236}">
                  <a16:creationId xmlns:a16="http://schemas.microsoft.com/office/drawing/2014/main" id="{9426CDC5-DA83-1FF1-307E-EEFD79B5DA70}"/>
                </a:ext>
              </a:extLst>
            </p:cNvPr>
            <p:cNvSpPr/>
            <p:nvPr/>
          </p:nvSpPr>
          <p:spPr>
            <a:xfrm>
              <a:off x="10214220" y="2904841"/>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9" name="Oval 108">
              <a:extLst>
                <a:ext uri="{FF2B5EF4-FFF2-40B4-BE49-F238E27FC236}">
                  <a16:creationId xmlns:a16="http://schemas.microsoft.com/office/drawing/2014/main" id="{EC4545F6-A511-85ED-9A8B-B984A411315D}"/>
                </a:ext>
              </a:extLst>
            </p:cNvPr>
            <p:cNvSpPr/>
            <p:nvPr/>
          </p:nvSpPr>
          <p:spPr>
            <a:xfrm>
              <a:off x="11141809" y="2904841"/>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0" name="Oval 109">
              <a:extLst>
                <a:ext uri="{FF2B5EF4-FFF2-40B4-BE49-F238E27FC236}">
                  <a16:creationId xmlns:a16="http://schemas.microsoft.com/office/drawing/2014/main" id="{DCDE7F56-0FA7-7E9E-DA18-DD1283E95978}"/>
                </a:ext>
              </a:extLst>
            </p:cNvPr>
            <p:cNvSpPr/>
            <p:nvPr/>
          </p:nvSpPr>
          <p:spPr>
            <a:xfrm>
              <a:off x="10715565" y="2450022"/>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11" name="Straight Connector 110">
              <a:extLst>
                <a:ext uri="{FF2B5EF4-FFF2-40B4-BE49-F238E27FC236}">
                  <a16:creationId xmlns:a16="http://schemas.microsoft.com/office/drawing/2014/main" id="{9B1119A3-C174-0E1E-8227-D0C55935E264}"/>
                </a:ext>
              </a:extLst>
            </p:cNvPr>
            <p:cNvCxnSpPr>
              <a:cxnSpLocks/>
              <a:stCxn id="110" idx="4"/>
              <a:endCxn id="108" idx="7"/>
            </p:cNvCxnSpPr>
            <p:nvPr/>
          </p:nvCxnSpPr>
          <p:spPr>
            <a:xfrm flipH="1">
              <a:off x="10407987" y="2657191"/>
              <a:ext cx="421084"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73266F2F-C4A6-61D9-A412-55CFA4D6986D}"/>
                </a:ext>
              </a:extLst>
            </p:cNvPr>
            <p:cNvCxnSpPr>
              <a:cxnSpLocks/>
              <a:stCxn id="110" idx="4"/>
              <a:endCxn id="109" idx="1"/>
            </p:cNvCxnSpPr>
            <p:nvPr/>
          </p:nvCxnSpPr>
          <p:spPr>
            <a:xfrm>
              <a:off x="10829071" y="2657191"/>
              <a:ext cx="345983"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8F991A29-7B6E-CA9F-7A32-649CF24635B3}"/>
                </a:ext>
              </a:extLst>
            </p:cNvPr>
            <p:cNvCxnSpPr>
              <a:cxnSpLocks/>
              <a:stCxn id="109" idx="4"/>
              <a:endCxn id="107" idx="0"/>
            </p:cNvCxnSpPr>
            <p:nvPr/>
          </p:nvCxnSpPr>
          <p:spPr>
            <a:xfrm>
              <a:off x="11255315" y="3112010"/>
              <a:ext cx="241604" cy="37805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EFBE5FBF-ADB4-275C-3593-91AB6B976336}"/>
                </a:ext>
              </a:extLst>
            </p:cNvPr>
            <p:cNvCxnSpPr>
              <a:cxnSpLocks/>
              <a:stCxn id="109" idx="4"/>
              <a:endCxn id="106" idx="0"/>
            </p:cNvCxnSpPr>
            <p:nvPr/>
          </p:nvCxnSpPr>
          <p:spPr>
            <a:xfrm flipH="1">
              <a:off x="10989469" y="3112010"/>
              <a:ext cx="265846"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3F6F6F0F-C305-D59A-2F32-BAF65CBC5283}"/>
                </a:ext>
              </a:extLst>
            </p:cNvPr>
            <p:cNvCxnSpPr>
              <a:cxnSpLocks/>
              <a:stCxn id="108" idx="4"/>
              <a:endCxn id="105" idx="0"/>
            </p:cNvCxnSpPr>
            <p:nvPr/>
          </p:nvCxnSpPr>
          <p:spPr>
            <a:xfrm>
              <a:off x="10327726" y="3112010"/>
              <a:ext cx="226768"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BAA0C5FF-A416-58B3-9D0F-485A2E2FB9EE}"/>
                </a:ext>
              </a:extLst>
            </p:cNvPr>
            <p:cNvCxnSpPr>
              <a:cxnSpLocks/>
              <a:stCxn id="108" idx="4"/>
              <a:endCxn id="104" idx="0"/>
            </p:cNvCxnSpPr>
            <p:nvPr/>
          </p:nvCxnSpPr>
          <p:spPr>
            <a:xfrm flipH="1">
              <a:off x="10048081" y="3112010"/>
              <a:ext cx="279645" cy="381513"/>
            </a:xfrm>
            <a:prstGeom prst="line">
              <a:avLst/>
            </a:prstGeom>
          </p:spPr>
          <p:style>
            <a:lnRef idx="2">
              <a:schemeClr val="accent1"/>
            </a:lnRef>
            <a:fillRef idx="0">
              <a:schemeClr val="accent1"/>
            </a:fillRef>
            <a:effectRef idx="1">
              <a:schemeClr val="accent1"/>
            </a:effectRef>
            <a:fontRef idx="minor">
              <a:schemeClr val="tx1"/>
            </a:fontRef>
          </p:style>
        </p:cxnSp>
      </p:grpSp>
      <p:sp>
        <p:nvSpPr>
          <p:cNvPr id="117" name="TextBox 116">
            <a:extLst>
              <a:ext uri="{FF2B5EF4-FFF2-40B4-BE49-F238E27FC236}">
                <a16:creationId xmlns:a16="http://schemas.microsoft.com/office/drawing/2014/main" id="{DBFC314D-E4A2-8D64-5A7D-BC69535E7970}"/>
              </a:ext>
            </a:extLst>
          </p:cNvPr>
          <p:cNvSpPr txBox="1"/>
          <p:nvPr/>
        </p:nvSpPr>
        <p:spPr>
          <a:xfrm>
            <a:off x="3874363" y="4030632"/>
            <a:ext cx="4047313" cy="276999"/>
          </a:xfrm>
          <a:prstGeom prst="rect">
            <a:avLst/>
          </a:prstGeom>
          <a:noFill/>
        </p:spPr>
        <p:txBody>
          <a:bodyPr wrap="square">
            <a:spAutoFit/>
          </a:bodyPr>
          <a:lstStyle/>
          <a:p>
            <a:pPr algn="ctr"/>
            <a:r>
              <a:rPr lang="en-DE" sz="1200" dirty="0">
                <a:solidFill>
                  <a:srgbClr val="777877"/>
                </a:solidFill>
              </a:rPr>
              <a:t>PCP &lt; 600mm/</a:t>
            </a:r>
            <a:r>
              <a:rPr lang="en-DE" sz="1200" dirty="0" err="1">
                <a:solidFill>
                  <a:srgbClr val="777877"/>
                </a:solidFill>
              </a:rPr>
              <a:t>yr</a:t>
            </a:r>
            <a:endParaRPr lang="de-DE" sz="1200" dirty="0"/>
          </a:p>
        </p:txBody>
      </p:sp>
      <p:sp>
        <p:nvSpPr>
          <p:cNvPr id="118" name="Rectangle 117">
            <a:extLst>
              <a:ext uri="{FF2B5EF4-FFF2-40B4-BE49-F238E27FC236}">
                <a16:creationId xmlns:a16="http://schemas.microsoft.com/office/drawing/2014/main" id="{450DABE8-FC72-064D-D505-2BB3F3689261}"/>
              </a:ext>
            </a:extLst>
          </p:cNvPr>
          <p:cNvSpPr/>
          <p:nvPr/>
        </p:nvSpPr>
        <p:spPr>
          <a:xfrm>
            <a:off x="3968494" y="3834966"/>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=2.3m³/s</a:t>
            </a:r>
            <a:endParaRPr lang="de-DE" sz="1200" dirty="0">
              <a:solidFill>
                <a:srgbClr val="571054"/>
              </a:solidFill>
            </a:endParaRPr>
          </a:p>
        </p:txBody>
      </p:sp>
      <p:sp>
        <p:nvSpPr>
          <p:cNvPr id="119" name="Rectangle 118">
            <a:extLst>
              <a:ext uri="{FF2B5EF4-FFF2-40B4-BE49-F238E27FC236}">
                <a16:creationId xmlns:a16="http://schemas.microsoft.com/office/drawing/2014/main" id="{FF7D6C38-9DE0-9EE7-B2BD-4D60442E07B0}"/>
              </a:ext>
            </a:extLst>
          </p:cNvPr>
          <p:cNvSpPr/>
          <p:nvPr/>
        </p:nvSpPr>
        <p:spPr>
          <a:xfrm>
            <a:off x="6600330" y="3834966"/>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=6.4m³/s</a:t>
            </a:r>
            <a:endParaRPr lang="de-DE" sz="1200" dirty="0">
              <a:solidFill>
                <a:srgbClr val="571054"/>
              </a:solidFill>
            </a:endParaRPr>
          </a:p>
        </p:txBody>
      </p:sp>
      <p:sp>
        <p:nvSpPr>
          <p:cNvPr id="120" name="TextBox 119">
            <a:extLst>
              <a:ext uri="{FF2B5EF4-FFF2-40B4-BE49-F238E27FC236}">
                <a16:creationId xmlns:a16="http://schemas.microsoft.com/office/drawing/2014/main" id="{5B4034E9-3C75-6F8D-B71F-E3186BEC1F87}"/>
              </a:ext>
            </a:extLst>
          </p:cNvPr>
          <p:cNvSpPr txBox="1"/>
          <p:nvPr/>
        </p:nvSpPr>
        <p:spPr>
          <a:xfrm>
            <a:off x="3968494" y="5696385"/>
            <a:ext cx="1189576" cy="276999"/>
          </a:xfrm>
          <a:prstGeom prst="rect">
            <a:avLst/>
          </a:prstGeom>
          <a:noFill/>
        </p:spPr>
        <p:txBody>
          <a:bodyPr wrap="square">
            <a:spAutoFit/>
          </a:bodyPr>
          <a:lstStyle/>
          <a:p>
            <a:pPr algn="ctr"/>
            <a:r>
              <a:rPr lang="en-DE" sz="1200" dirty="0">
                <a:solidFill>
                  <a:srgbClr val="777877"/>
                </a:solidFill>
              </a:rPr>
              <a:t>TMP &lt; 6°C</a:t>
            </a:r>
            <a:endParaRPr lang="de-DE" sz="1200" dirty="0"/>
          </a:p>
        </p:txBody>
      </p:sp>
      <p:sp>
        <p:nvSpPr>
          <p:cNvPr id="121" name="Rectangle 120">
            <a:extLst>
              <a:ext uri="{FF2B5EF4-FFF2-40B4-BE49-F238E27FC236}">
                <a16:creationId xmlns:a16="http://schemas.microsoft.com/office/drawing/2014/main" id="{66F1561E-D455-6E3C-4B80-8EC8D9AD2EB6}"/>
              </a:ext>
            </a:extLst>
          </p:cNvPr>
          <p:cNvSpPr/>
          <p:nvPr/>
        </p:nvSpPr>
        <p:spPr>
          <a:xfrm>
            <a:off x="3278017" y="6723998"/>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=2.5m³/s</a:t>
            </a:r>
            <a:endParaRPr lang="de-DE" sz="1200" dirty="0">
              <a:solidFill>
                <a:srgbClr val="571054"/>
              </a:solidFill>
            </a:endParaRPr>
          </a:p>
        </p:txBody>
      </p:sp>
      <p:sp>
        <p:nvSpPr>
          <p:cNvPr id="122" name="Rectangle 121">
            <a:extLst>
              <a:ext uri="{FF2B5EF4-FFF2-40B4-BE49-F238E27FC236}">
                <a16:creationId xmlns:a16="http://schemas.microsoft.com/office/drawing/2014/main" id="{AE38F36D-EB22-842A-A43E-97D6221945EA}"/>
              </a:ext>
            </a:extLst>
          </p:cNvPr>
          <p:cNvSpPr/>
          <p:nvPr/>
        </p:nvSpPr>
        <p:spPr>
          <a:xfrm>
            <a:off x="4676111" y="6723998"/>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=2.1m³/s</a:t>
            </a:r>
            <a:endParaRPr lang="de-DE" sz="1200" dirty="0">
              <a:solidFill>
                <a:srgbClr val="571054"/>
              </a:solidFill>
            </a:endParaRPr>
          </a:p>
        </p:txBody>
      </p:sp>
      <p:sp>
        <p:nvSpPr>
          <p:cNvPr id="123" name="TextBox 122">
            <a:extLst>
              <a:ext uri="{FF2B5EF4-FFF2-40B4-BE49-F238E27FC236}">
                <a16:creationId xmlns:a16="http://schemas.microsoft.com/office/drawing/2014/main" id="{C113B615-1D3B-4A5F-D9DB-1A2F7A86ECC4}"/>
              </a:ext>
            </a:extLst>
          </p:cNvPr>
          <p:cNvSpPr txBox="1"/>
          <p:nvPr/>
        </p:nvSpPr>
        <p:spPr>
          <a:xfrm>
            <a:off x="6508631" y="5716909"/>
            <a:ext cx="1149878" cy="276999"/>
          </a:xfrm>
          <a:prstGeom prst="rect">
            <a:avLst/>
          </a:prstGeom>
          <a:noFill/>
        </p:spPr>
        <p:txBody>
          <a:bodyPr wrap="square">
            <a:spAutoFit/>
          </a:bodyPr>
          <a:lstStyle/>
          <a:p>
            <a:pPr algn="ctr"/>
            <a:r>
              <a:rPr lang="en-DE" sz="1200" dirty="0">
                <a:solidFill>
                  <a:srgbClr val="777877"/>
                </a:solidFill>
              </a:rPr>
              <a:t>TMP &lt; 8°C</a:t>
            </a:r>
            <a:endParaRPr lang="de-DE" sz="1200" dirty="0"/>
          </a:p>
        </p:txBody>
      </p:sp>
      <p:sp>
        <p:nvSpPr>
          <p:cNvPr id="124" name="Rectangle 123">
            <a:extLst>
              <a:ext uri="{FF2B5EF4-FFF2-40B4-BE49-F238E27FC236}">
                <a16:creationId xmlns:a16="http://schemas.microsoft.com/office/drawing/2014/main" id="{1B69852B-41BE-4130-A268-7263E895F950}"/>
              </a:ext>
            </a:extLst>
          </p:cNvPr>
          <p:cNvSpPr/>
          <p:nvPr/>
        </p:nvSpPr>
        <p:spPr>
          <a:xfrm>
            <a:off x="5794217" y="6731535"/>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=6.7m³/s</a:t>
            </a:r>
            <a:endParaRPr lang="de-DE" sz="1200" dirty="0">
              <a:solidFill>
                <a:srgbClr val="571054"/>
              </a:solidFill>
            </a:endParaRPr>
          </a:p>
        </p:txBody>
      </p:sp>
      <p:sp>
        <p:nvSpPr>
          <p:cNvPr id="125" name="Rectangle 124">
            <a:extLst>
              <a:ext uri="{FF2B5EF4-FFF2-40B4-BE49-F238E27FC236}">
                <a16:creationId xmlns:a16="http://schemas.microsoft.com/office/drawing/2014/main" id="{A1EE8279-94BB-9737-AD57-05FEE38F567F}"/>
              </a:ext>
            </a:extLst>
          </p:cNvPr>
          <p:cNvSpPr/>
          <p:nvPr/>
        </p:nvSpPr>
        <p:spPr>
          <a:xfrm>
            <a:off x="7192311" y="6731535"/>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=6.0m³/s</a:t>
            </a:r>
            <a:endParaRPr lang="de-DE" sz="1200" dirty="0">
              <a:solidFill>
                <a:srgbClr val="571054"/>
              </a:solidFill>
            </a:endParaRPr>
          </a:p>
        </p:txBody>
      </p:sp>
      <p:sp>
        <p:nvSpPr>
          <p:cNvPr id="147" name="TextBox 146">
            <a:extLst>
              <a:ext uri="{FF2B5EF4-FFF2-40B4-BE49-F238E27FC236}">
                <a16:creationId xmlns:a16="http://schemas.microsoft.com/office/drawing/2014/main" id="{3B57003D-4AD3-4DD0-6EDB-AE305D8F732F}"/>
              </a:ext>
            </a:extLst>
          </p:cNvPr>
          <p:cNvSpPr txBox="1"/>
          <p:nvPr/>
        </p:nvSpPr>
        <p:spPr>
          <a:xfrm>
            <a:off x="7028429" y="1615689"/>
            <a:ext cx="2982684" cy="797654"/>
          </a:xfrm>
          <a:prstGeom prst="rect">
            <a:avLst/>
          </a:prstGeom>
          <a:noFill/>
        </p:spPr>
        <p:txBody>
          <a:bodyPr wrap="square">
            <a:spAutoFit/>
          </a:bodyPr>
          <a:lstStyle/>
          <a:p>
            <a:pPr marL="0" lvl="2" algn="ctr" defTabSz="699779">
              <a:spcBef>
                <a:spcPts val="659"/>
              </a:spcBef>
              <a:tabLst>
                <a:tab pos="948626" algn="l"/>
              </a:tabLst>
            </a:pPr>
            <a:r>
              <a:rPr lang="en-DE" sz="2000" dirty="0">
                <a:solidFill>
                  <a:srgbClr val="777877"/>
                </a:solidFill>
              </a:rPr>
              <a:t>PCP = 575 mm/</a:t>
            </a:r>
            <a:r>
              <a:rPr lang="en-DE" sz="2000" dirty="0" err="1">
                <a:solidFill>
                  <a:srgbClr val="777877"/>
                </a:solidFill>
              </a:rPr>
              <a:t>yr</a:t>
            </a:r>
            <a:endParaRPr lang="en-DE" sz="2000" dirty="0">
              <a:solidFill>
                <a:srgbClr val="777877"/>
              </a:solidFill>
            </a:endParaRPr>
          </a:p>
          <a:p>
            <a:pPr marL="0" lvl="2" algn="ctr" defTabSz="699779">
              <a:spcBef>
                <a:spcPts val="659"/>
              </a:spcBef>
              <a:tabLst>
                <a:tab pos="948626" algn="l"/>
              </a:tabLst>
            </a:pPr>
            <a:r>
              <a:rPr lang="en-DE" sz="2000" dirty="0">
                <a:solidFill>
                  <a:srgbClr val="777877"/>
                </a:solidFill>
              </a:rPr>
              <a:t>TMP = 7°C</a:t>
            </a:r>
            <a:endParaRPr lang="en-US" sz="2000" dirty="0">
              <a:solidFill>
                <a:srgbClr val="777877"/>
              </a:solidFill>
            </a:endParaRPr>
          </a:p>
        </p:txBody>
      </p:sp>
    </p:spTree>
    <p:extLst>
      <p:ext uri="{BB962C8B-B14F-4D97-AF65-F5344CB8AC3E}">
        <p14:creationId xmlns:p14="http://schemas.microsoft.com/office/powerpoint/2010/main" val="116963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 Forest</a:t>
            </a:r>
            <a:r>
              <a:rPr lang="en-DE" dirty="0"/>
              <a:t> – Regression Prediction</a:t>
            </a:r>
            <a:endParaRPr lang="en-US" dirty="0"/>
          </a:p>
        </p:txBody>
      </p:sp>
      <p:sp>
        <p:nvSpPr>
          <p:cNvPr id="10" name="TextBox 9">
            <a:extLst>
              <a:ext uri="{FF2B5EF4-FFF2-40B4-BE49-F238E27FC236}">
                <a16:creationId xmlns:a16="http://schemas.microsoft.com/office/drawing/2014/main" id="{78E705DA-262C-9A9B-F502-E8FAEA987580}"/>
              </a:ext>
            </a:extLst>
          </p:cNvPr>
          <p:cNvSpPr txBox="1"/>
          <p:nvPr/>
        </p:nvSpPr>
        <p:spPr>
          <a:xfrm>
            <a:off x="491751" y="1108143"/>
            <a:ext cx="4151599" cy="2454518"/>
          </a:xfrm>
          <a:prstGeom prst="rect">
            <a:avLst/>
          </a:prstGeom>
          <a:noFill/>
        </p:spPr>
        <p:txBody>
          <a:bodyPr wrap="square" rtlCol="0">
            <a:spAutoFit/>
          </a:bodyPr>
          <a:lstStyle/>
          <a:p>
            <a:pPr marL="82868" indent="-82868" defTabSz="699779">
              <a:spcBef>
                <a:spcPts val="659"/>
              </a:spcBef>
              <a:buFont typeface="Arial" panose="020B0604020202020204" pitchFamily="34" charset="0"/>
              <a:buChar char=" "/>
              <a:tabLst>
                <a:tab pos="82868" algn="l"/>
              </a:tabLst>
            </a:pPr>
            <a:r>
              <a:rPr lang="en-DE" dirty="0"/>
              <a:t>Prediction Phase:</a:t>
            </a:r>
          </a:p>
          <a:p>
            <a:pPr marL="477585" lvl="1" indent="-314028" defTabSz="699779">
              <a:spcBef>
                <a:spcPts val="659"/>
              </a:spcBef>
              <a:buFont typeface="Arial" panose="020B0604020202020204" pitchFamily="34" charset="0"/>
              <a:buChar char="•"/>
              <a:tabLst>
                <a:tab pos="948626" algn="l"/>
              </a:tabLst>
            </a:pPr>
            <a:r>
              <a:rPr lang="en-DE" dirty="0">
                <a:solidFill>
                  <a:srgbClr val="777877"/>
                </a:solidFill>
              </a:rPr>
              <a:t>For </a:t>
            </a:r>
            <a:r>
              <a:rPr lang="en-DE" b="1" dirty="0">
                <a:solidFill>
                  <a:srgbClr val="777877"/>
                </a:solidFill>
              </a:rPr>
              <a:t>new</a:t>
            </a:r>
            <a:r>
              <a:rPr lang="en-DE" dirty="0">
                <a:solidFill>
                  <a:srgbClr val="777877"/>
                </a:solidFill>
              </a:rPr>
              <a:t> values of PCP and TMP, each tree is evaluated</a:t>
            </a:r>
          </a:p>
          <a:p>
            <a:pPr marL="477585" lvl="1" indent="-314028" defTabSz="699779">
              <a:spcBef>
                <a:spcPts val="659"/>
              </a:spcBef>
              <a:buFont typeface="Arial" panose="020B0604020202020204" pitchFamily="34" charset="0"/>
              <a:buChar char="•"/>
              <a:tabLst>
                <a:tab pos="948626" algn="l"/>
              </a:tabLst>
            </a:pPr>
            <a:r>
              <a:rPr lang="en-DE" dirty="0">
                <a:solidFill>
                  <a:srgbClr val="777877"/>
                </a:solidFill>
              </a:rPr>
              <a:t>Results are </a:t>
            </a:r>
            <a:r>
              <a:rPr lang="en-DE" b="1" dirty="0">
                <a:solidFill>
                  <a:srgbClr val="777877"/>
                </a:solidFill>
              </a:rPr>
              <a:t>averaged over all trees</a:t>
            </a:r>
            <a:r>
              <a:rPr lang="en-DE" dirty="0">
                <a:solidFill>
                  <a:srgbClr val="777877"/>
                </a:solidFill>
              </a:rPr>
              <a:t>:</a:t>
            </a:r>
          </a:p>
          <a:p>
            <a:pPr marL="1015869" lvl="2" indent="-342900" defTabSz="699779">
              <a:spcBef>
                <a:spcPts val="659"/>
              </a:spcBef>
              <a:buFont typeface="Symbol" panose="05050102010706020507" pitchFamily="18" charset="2"/>
              <a:buChar char="-"/>
              <a:tabLst>
                <a:tab pos="948626" algn="l"/>
              </a:tabLst>
            </a:pPr>
            <a:r>
              <a:rPr lang="en-DE" sz="1800" dirty="0" err="1">
                <a:solidFill>
                  <a:srgbClr val="777877"/>
                </a:solidFill>
              </a:rPr>
              <a:t>Qav</a:t>
            </a:r>
            <a:r>
              <a:rPr lang="en-DE" sz="1800" dirty="0">
                <a:solidFill>
                  <a:srgbClr val="777877"/>
                </a:solidFill>
              </a:rPr>
              <a:t> = (2.1+6.9) / 2 </a:t>
            </a:r>
            <a:br>
              <a:rPr lang="en-DE" sz="1800" dirty="0">
                <a:solidFill>
                  <a:srgbClr val="777877"/>
                </a:solidFill>
              </a:rPr>
            </a:br>
            <a:r>
              <a:rPr lang="en-DE" sz="1800" dirty="0" err="1">
                <a:solidFill>
                  <a:srgbClr val="777877"/>
                </a:solidFill>
              </a:rPr>
              <a:t>Qav</a:t>
            </a:r>
            <a:r>
              <a:rPr lang="en-DE" sz="1800" dirty="0">
                <a:solidFill>
                  <a:srgbClr val="777877"/>
                </a:solidFill>
              </a:rPr>
              <a:t> = </a:t>
            </a:r>
            <a:r>
              <a:rPr lang="en-DE" sz="1800" b="1" u="sng" dirty="0">
                <a:solidFill>
                  <a:srgbClr val="777877"/>
                </a:solidFill>
              </a:rPr>
              <a:t>4.5m³/s</a:t>
            </a:r>
            <a:endParaRPr lang="en-US" sz="1800" b="1" u="sng" dirty="0">
              <a:solidFill>
                <a:srgbClr val="777877"/>
              </a:solidFill>
            </a:endParaRPr>
          </a:p>
        </p:txBody>
      </p:sp>
      <p:sp>
        <p:nvSpPr>
          <p:cNvPr id="85" name="TextBox 84">
            <a:extLst>
              <a:ext uri="{FF2B5EF4-FFF2-40B4-BE49-F238E27FC236}">
                <a16:creationId xmlns:a16="http://schemas.microsoft.com/office/drawing/2014/main" id="{C25DCABA-B22C-30E8-2173-0B74C517AF34}"/>
              </a:ext>
            </a:extLst>
          </p:cNvPr>
          <p:cNvSpPr txBox="1"/>
          <p:nvPr/>
        </p:nvSpPr>
        <p:spPr>
          <a:xfrm>
            <a:off x="7028429" y="1615689"/>
            <a:ext cx="2982684" cy="797654"/>
          </a:xfrm>
          <a:prstGeom prst="rect">
            <a:avLst/>
          </a:prstGeom>
          <a:noFill/>
        </p:spPr>
        <p:txBody>
          <a:bodyPr wrap="square">
            <a:spAutoFit/>
          </a:bodyPr>
          <a:lstStyle/>
          <a:p>
            <a:pPr marL="0" lvl="2" algn="ctr" defTabSz="699779">
              <a:spcBef>
                <a:spcPts val="659"/>
              </a:spcBef>
              <a:tabLst>
                <a:tab pos="948626" algn="l"/>
              </a:tabLst>
            </a:pPr>
            <a:r>
              <a:rPr lang="en-DE" sz="2000" dirty="0">
                <a:solidFill>
                  <a:srgbClr val="777877"/>
                </a:solidFill>
              </a:rPr>
              <a:t>PCP = 575 mm/</a:t>
            </a:r>
            <a:r>
              <a:rPr lang="en-DE" sz="2000" dirty="0" err="1">
                <a:solidFill>
                  <a:srgbClr val="777877"/>
                </a:solidFill>
              </a:rPr>
              <a:t>yr</a:t>
            </a:r>
            <a:endParaRPr lang="en-DE" sz="2000" dirty="0">
              <a:solidFill>
                <a:srgbClr val="777877"/>
              </a:solidFill>
            </a:endParaRPr>
          </a:p>
          <a:p>
            <a:pPr marL="0" lvl="2" algn="ctr" defTabSz="699779">
              <a:spcBef>
                <a:spcPts val="659"/>
              </a:spcBef>
              <a:tabLst>
                <a:tab pos="948626" algn="l"/>
              </a:tabLst>
            </a:pPr>
            <a:r>
              <a:rPr lang="en-DE" sz="2000" dirty="0">
                <a:solidFill>
                  <a:srgbClr val="777877"/>
                </a:solidFill>
              </a:rPr>
              <a:t>TMP = 7°C</a:t>
            </a:r>
            <a:endParaRPr lang="en-US" sz="2000" dirty="0">
              <a:solidFill>
                <a:srgbClr val="777877"/>
              </a:solidFill>
            </a:endParaRPr>
          </a:p>
        </p:txBody>
      </p:sp>
      <p:sp>
        <p:nvSpPr>
          <p:cNvPr id="86" name="Rectangle 85">
            <a:extLst>
              <a:ext uri="{FF2B5EF4-FFF2-40B4-BE49-F238E27FC236}">
                <a16:creationId xmlns:a16="http://schemas.microsoft.com/office/drawing/2014/main" id="{4E979E42-F7C1-3AFD-A576-76B7A241DA02}"/>
              </a:ext>
            </a:extLst>
          </p:cNvPr>
          <p:cNvSpPr/>
          <p:nvPr/>
        </p:nvSpPr>
        <p:spPr>
          <a:xfrm>
            <a:off x="10783087" y="2396271"/>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=6.0 m³/s</a:t>
            </a:r>
            <a:endParaRPr lang="de-DE" sz="1200" dirty="0">
              <a:solidFill>
                <a:srgbClr val="571054"/>
              </a:solidFill>
            </a:endParaRPr>
          </a:p>
        </p:txBody>
      </p:sp>
      <p:grpSp>
        <p:nvGrpSpPr>
          <p:cNvPr id="87" name="Group 86">
            <a:extLst>
              <a:ext uri="{FF2B5EF4-FFF2-40B4-BE49-F238E27FC236}">
                <a16:creationId xmlns:a16="http://schemas.microsoft.com/office/drawing/2014/main" id="{2B28F75B-792E-2553-6AD2-35B837E74437}"/>
              </a:ext>
            </a:extLst>
          </p:cNvPr>
          <p:cNvGrpSpPr/>
          <p:nvPr/>
        </p:nvGrpSpPr>
        <p:grpSpPr>
          <a:xfrm>
            <a:off x="8967443" y="2911019"/>
            <a:ext cx="4448759" cy="3804320"/>
            <a:chOff x="9934575" y="2450022"/>
            <a:chExt cx="1675850" cy="1250670"/>
          </a:xfrm>
        </p:grpSpPr>
        <p:sp>
          <p:nvSpPr>
            <p:cNvPr id="88" name="Oval 87">
              <a:extLst>
                <a:ext uri="{FF2B5EF4-FFF2-40B4-BE49-F238E27FC236}">
                  <a16:creationId xmlns:a16="http://schemas.microsoft.com/office/drawing/2014/main" id="{96C93700-3A55-753D-B403-34A609D7A0CC}"/>
                </a:ext>
              </a:extLst>
            </p:cNvPr>
            <p:cNvSpPr/>
            <p:nvPr/>
          </p:nvSpPr>
          <p:spPr>
            <a:xfrm>
              <a:off x="9934575" y="3493523"/>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9" name="Oval 88">
              <a:extLst>
                <a:ext uri="{FF2B5EF4-FFF2-40B4-BE49-F238E27FC236}">
                  <a16:creationId xmlns:a16="http://schemas.microsoft.com/office/drawing/2014/main" id="{D8C4919E-FF11-B3D4-F7C3-EA540ECC78DB}"/>
                </a:ext>
              </a:extLst>
            </p:cNvPr>
            <p:cNvSpPr/>
            <p:nvPr/>
          </p:nvSpPr>
          <p:spPr>
            <a:xfrm>
              <a:off x="10440988" y="3493522"/>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0" name="Oval 89">
              <a:extLst>
                <a:ext uri="{FF2B5EF4-FFF2-40B4-BE49-F238E27FC236}">
                  <a16:creationId xmlns:a16="http://schemas.microsoft.com/office/drawing/2014/main" id="{C88732BC-F702-D612-6DF1-1F39BE39D000}"/>
                </a:ext>
              </a:extLst>
            </p:cNvPr>
            <p:cNvSpPr/>
            <p:nvPr/>
          </p:nvSpPr>
          <p:spPr>
            <a:xfrm>
              <a:off x="10875963" y="3493522"/>
              <a:ext cx="227012" cy="207169"/>
            </a:xfrm>
            <a:prstGeom prst="ellips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1" name="Oval 90">
              <a:extLst>
                <a:ext uri="{FF2B5EF4-FFF2-40B4-BE49-F238E27FC236}">
                  <a16:creationId xmlns:a16="http://schemas.microsoft.com/office/drawing/2014/main" id="{3A9C7CE2-89C1-E655-CCB4-E563B3260D50}"/>
                </a:ext>
              </a:extLst>
            </p:cNvPr>
            <p:cNvSpPr/>
            <p:nvPr/>
          </p:nvSpPr>
          <p:spPr>
            <a:xfrm>
              <a:off x="11383413" y="3490064"/>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2" name="Oval 91">
              <a:extLst>
                <a:ext uri="{FF2B5EF4-FFF2-40B4-BE49-F238E27FC236}">
                  <a16:creationId xmlns:a16="http://schemas.microsoft.com/office/drawing/2014/main" id="{7C68BC52-AF6E-67D4-9C2F-DCB6514602A8}"/>
                </a:ext>
              </a:extLst>
            </p:cNvPr>
            <p:cNvSpPr/>
            <p:nvPr/>
          </p:nvSpPr>
          <p:spPr>
            <a:xfrm>
              <a:off x="10214220" y="2904841"/>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3" name="Oval 92">
              <a:extLst>
                <a:ext uri="{FF2B5EF4-FFF2-40B4-BE49-F238E27FC236}">
                  <a16:creationId xmlns:a16="http://schemas.microsoft.com/office/drawing/2014/main" id="{140748FD-9585-AFA9-63D2-006B751BA713}"/>
                </a:ext>
              </a:extLst>
            </p:cNvPr>
            <p:cNvSpPr/>
            <p:nvPr/>
          </p:nvSpPr>
          <p:spPr>
            <a:xfrm>
              <a:off x="11141809" y="2904841"/>
              <a:ext cx="227012" cy="207169"/>
            </a:xfrm>
            <a:prstGeom prst="ellips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4" name="Oval 93">
              <a:extLst>
                <a:ext uri="{FF2B5EF4-FFF2-40B4-BE49-F238E27FC236}">
                  <a16:creationId xmlns:a16="http://schemas.microsoft.com/office/drawing/2014/main" id="{E7897979-4E81-47A9-F4B2-96BE8529C858}"/>
                </a:ext>
              </a:extLst>
            </p:cNvPr>
            <p:cNvSpPr/>
            <p:nvPr/>
          </p:nvSpPr>
          <p:spPr>
            <a:xfrm>
              <a:off x="10715565" y="2450022"/>
              <a:ext cx="227012" cy="207169"/>
            </a:xfrm>
            <a:prstGeom prst="ellips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95" name="Straight Connector 94">
              <a:extLst>
                <a:ext uri="{FF2B5EF4-FFF2-40B4-BE49-F238E27FC236}">
                  <a16:creationId xmlns:a16="http://schemas.microsoft.com/office/drawing/2014/main" id="{7495C0FC-60F3-88DA-D520-BCFCB2492ECB}"/>
                </a:ext>
              </a:extLst>
            </p:cNvPr>
            <p:cNvCxnSpPr>
              <a:cxnSpLocks/>
              <a:stCxn id="94" idx="4"/>
              <a:endCxn id="92" idx="7"/>
            </p:cNvCxnSpPr>
            <p:nvPr/>
          </p:nvCxnSpPr>
          <p:spPr>
            <a:xfrm flipH="1">
              <a:off x="10407987" y="2657191"/>
              <a:ext cx="421084"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A56FF364-CB84-A8C4-36AF-4EC26E7311A2}"/>
                </a:ext>
              </a:extLst>
            </p:cNvPr>
            <p:cNvCxnSpPr>
              <a:cxnSpLocks/>
              <a:stCxn id="94" idx="4"/>
              <a:endCxn id="93" idx="1"/>
            </p:cNvCxnSpPr>
            <p:nvPr/>
          </p:nvCxnSpPr>
          <p:spPr>
            <a:xfrm>
              <a:off x="10829071" y="2657191"/>
              <a:ext cx="345983"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FBE8FCFB-B88C-AC10-4EBB-9587E8C8AA9C}"/>
                </a:ext>
              </a:extLst>
            </p:cNvPr>
            <p:cNvCxnSpPr>
              <a:cxnSpLocks/>
              <a:stCxn id="93" idx="4"/>
              <a:endCxn id="91" idx="0"/>
            </p:cNvCxnSpPr>
            <p:nvPr/>
          </p:nvCxnSpPr>
          <p:spPr>
            <a:xfrm>
              <a:off x="11255315" y="3112010"/>
              <a:ext cx="241604" cy="378054"/>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89AC02D7-D74B-FE67-0695-9B6BC5E4868D}"/>
                </a:ext>
              </a:extLst>
            </p:cNvPr>
            <p:cNvCxnSpPr>
              <a:cxnSpLocks/>
              <a:stCxn id="93" idx="4"/>
              <a:endCxn id="90" idx="0"/>
            </p:cNvCxnSpPr>
            <p:nvPr/>
          </p:nvCxnSpPr>
          <p:spPr>
            <a:xfrm flipH="1">
              <a:off x="10989469" y="3112010"/>
              <a:ext cx="265846"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402595AF-7498-0DCB-1E00-27B8E457B5FD}"/>
                </a:ext>
              </a:extLst>
            </p:cNvPr>
            <p:cNvCxnSpPr>
              <a:cxnSpLocks/>
              <a:stCxn id="92" idx="4"/>
              <a:endCxn id="89" idx="0"/>
            </p:cNvCxnSpPr>
            <p:nvPr/>
          </p:nvCxnSpPr>
          <p:spPr>
            <a:xfrm>
              <a:off x="10327726" y="3112010"/>
              <a:ext cx="226768"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1F49C3A4-2E95-B3CD-442F-452FA4CB6FEB}"/>
                </a:ext>
              </a:extLst>
            </p:cNvPr>
            <p:cNvCxnSpPr>
              <a:cxnSpLocks/>
              <a:stCxn id="92" idx="4"/>
              <a:endCxn id="88" idx="0"/>
            </p:cNvCxnSpPr>
            <p:nvPr/>
          </p:nvCxnSpPr>
          <p:spPr>
            <a:xfrm flipH="1">
              <a:off x="10048081" y="3112010"/>
              <a:ext cx="279645" cy="381513"/>
            </a:xfrm>
            <a:prstGeom prst="line">
              <a:avLst/>
            </a:prstGeom>
          </p:spPr>
          <p:style>
            <a:lnRef idx="2">
              <a:schemeClr val="accent1"/>
            </a:lnRef>
            <a:fillRef idx="0">
              <a:schemeClr val="accent1"/>
            </a:fillRef>
            <a:effectRef idx="1">
              <a:schemeClr val="accent1"/>
            </a:effectRef>
            <a:fontRef idx="minor">
              <a:schemeClr val="tx1"/>
            </a:fontRef>
          </p:style>
        </p:cxnSp>
      </p:grpSp>
      <p:sp>
        <p:nvSpPr>
          <p:cNvPr id="101" name="TextBox 100">
            <a:extLst>
              <a:ext uri="{FF2B5EF4-FFF2-40B4-BE49-F238E27FC236}">
                <a16:creationId xmlns:a16="http://schemas.microsoft.com/office/drawing/2014/main" id="{ECC58124-26E5-6AC9-B1E9-9D5ADFF218AA}"/>
              </a:ext>
            </a:extLst>
          </p:cNvPr>
          <p:cNvSpPr txBox="1"/>
          <p:nvPr/>
        </p:nvSpPr>
        <p:spPr>
          <a:xfrm>
            <a:off x="9268759" y="4003914"/>
            <a:ext cx="4047313" cy="276999"/>
          </a:xfrm>
          <a:prstGeom prst="rect">
            <a:avLst/>
          </a:prstGeom>
          <a:noFill/>
        </p:spPr>
        <p:txBody>
          <a:bodyPr wrap="square">
            <a:spAutoFit/>
          </a:bodyPr>
          <a:lstStyle/>
          <a:p>
            <a:pPr algn="ctr"/>
            <a:r>
              <a:rPr lang="en-DE" sz="1200" dirty="0">
                <a:solidFill>
                  <a:srgbClr val="777877"/>
                </a:solidFill>
              </a:rPr>
              <a:t>PCP &lt; 550mm/</a:t>
            </a:r>
            <a:r>
              <a:rPr lang="en-DE" sz="1200" dirty="0" err="1">
                <a:solidFill>
                  <a:srgbClr val="777877"/>
                </a:solidFill>
              </a:rPr>
              <a:t>yr</a:t>
            </a:r>
            <a:endParaRPr lang="de-DE" sz="1200" dirty="0"/>
          </a:p>
        </p:txBody>
      </p:sp>
      <p:sp>
        <p:nvSpPr>
          <p:cNvPr id="102" name="Rectangle 101">
            <a:extLst>
              <a:ext uri="{FF2B5EF4-FFF2-40B4-BE49-F238E27FC236}">
                <a16:creationId xmlns:a16="http://schemas.microsoft.com/office/drawing/2014/main" id="{7DEB6A9A-DC3A-3A7C-D27B-6E791E814B5C}"/>
              </a:ext>
            </a:extLst>
          </p:cNvPr>
          <p:cNvSpPr/>
          <p:nvPr/>
        </p:nvSpPr>
        <p:spPr>
          <a:xfrm>
            <a:off x="9362890" y="3808248"/>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=2.0m³/s</a:t>
            </a:r>
            <a:endParaRPr lang="de-DE" sz="1200" dirty="0">
              <a:solidFill>
                <a:srgbClr val="571054"/>
              </a:solidFill>
            </a:endParaRPr>
          </a:p>
        </p:txBody>
      </p:sp>
      <p:sp>
        <p:nvSpPr>
          <p:cNvPr id="103" name="Rectangle 102">
            <a:extLst>
              <a:ext uri="{FF2B5EF4-FFF2-40B4-BE49-F238E27FC236}">
                <a16:creationId xmlns:a16="http://schemas.microsoft.com/office/drawing/2014/main" id="{B8F9BF1E-6078-310C-BB2C-EE0698989155}"/>
              </a:ext>
            </a:extLst>
          </p:cNvPr>
          <p:cNvSpPr/>
          <p:nvPr/>
        </p:nvSpPr>
        <p:spPr>
          <a:xfrm>
            <a:off x="11994726" y="3808248"/>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=6.5m³/s</a:t>
            </a:r>
            <a:endParaRPr lang="de-DE" sz="1200" dirty="0">
              <a:solidFill>
                <a:srgbClr val="571054"/>
              </a:solidFill>
            </a:endParaRPr>
          </a:p>
        </p:txBody>
      </p:sp>
      <p:sp>
        <p:nvSpPr>
          <p:cNvPr id="104" name="TextBox 103">
            <a:extLst>
              <a:ext uri="{FF2B5EF4-FFF2-40B4-BE49-F238E27FC236}">
                <a16:creationId xmlns:a16="http://schemas.microsoft.com/office/drawing/2014/main" id="{AA32F81E-0EDC-3BE6-6698-C4A2A97F0E01}"/>
              </a:ext>
            </a:extLst>
          </p:cNvPr>
          <p:cNvSpPr txBox="1"/>
          <p:nvPr/>
        </p:nvSpPr>
        <p:spPr>
          <a:xfrm>
            <a:off x="9362890" y="5669667"/>
            <a:ext cx="1189576" cy="276999"/>
          </a:xfrm>
          <a:prstGeom prst="rect">
            <a:avLst/>
          </a:prstGeom>
          <a:noFill/>
        </p:spPr>
        <p:txBody>
          <a:bodyPr wrap="square">
            <a:spAutoFit/>
          </a:bodyPr>
          <a:lstStyle/>
          <a:p>
            <a:pPr algn="ctr"/>
            <a:r>
              <a:rPr lang="en-DE" sz="1200" dirty="0">
                <a:solidFill>
                  <a:srgbClr val="777877"/>
                </a:solidFill>
              </a:rPr>
              <a:t>TMP &lt; 5°C</a:t>
            </a:r>
            <a:endParaRPr lang="de-DE" sz="1200" dirty="0"/>
          </a:p>
        </p:txBody>
      </p:sp>
      <p:sp>
        <p:nvSpPr>
          <p:cNvPr id="105" name="Rectangle 104">
            <a:extLst>
              <a:ext uri="{FF2B5EF4-FFF2-40B4-BE49-F238E27FC236}">
                <a16:creationId xmlns:a16="http://schemas.microsoft.com/office/drawing/2014/main" id="{18DAACC0-7026-A98A-B2C4-55B2A5239285}"/>
              </a:ext>
            </a:extLst>
          </p:cNvPr>
          <p:cNvSpPr/>
          <p:nvPr/>
        </p:nvSpPr>
        <p:spPr>
          <a:xfrm>
            <a:off x="8672413" y="6697280"/>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=2.4m³/s</a:t>
            </a:r>
            <a:endParaRPr lang="de-DE" sz="1200" dirty="0">
              <a:solidFill>
                <a:srgbClr val="571054"/>
              </a:solidFill>
            </a:endParaRPr>
          </a:p>
        </p:txBody>
      </p:sp>
      <p:sp>
        <p:nvSpPr>
          <p:cNvPr id="106" name="Rectangle 105">
            <a:extLst>
              <a:ext uri="{FF2B5EF4-FFF2-40B4-BE49-F238E27FC236}">
                <a16:creationId xmlns:a16="http://schemas.microsoft.com/office/drawing/2014/main" id="{8E275BB4-D7D9-3FDE-53C3-F9A21531992D}"/>
              </a:ext>
            </a:extLst>
          </p:cNvPr>
          <p:cNvSpPr/>
          <p:nvPr/>
        </p:nvSpPr>
        <p:spPr>
          <a:xfrm>
            <a:off x="10070507" y="6697280"/>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=1.9m³/s</a:t>
            </a:r>
            <a:endParaRPr lang="de-DE" sz="1200" dirty="0">
              <a:solidFill>
                <a:srgbClr val="571054"/>
              </a:solidFill>
            </a:endParaRPr>
          </a:p>
        </p:txBody>
      </p:sp>
      <p:sp>
        <p:nvSpPr>
          <p:cNvPr id="107" name="TextBox 106">
            <a:extLst>
              <a:ext uri="{FF2B5EF4-FFF2-40B4-BE49-F238E27FC236}">
                <a16:creationId xmlns:a16="http://schemas.microsoft.com/office/drawing/2014/main" id="{77468A98-FD8A-CA8F-6B23-BA42DB409066}"/>
              </a:ext>
            </a:extLst>
          </p:cNvPr>
          <p:cNvSpPr txBox="1"/>
          <p:nvPr/>
        </p:nvSpPr>
        <p:spPr>
          <a:xfrm>
            <a:off x="11903027" y="5690191"/>
            <a:ext cx="1149878" cy="276999"/>
          </a:xfrm>
          <a:prstGeom prst="rect">
            <a:avLst/>
          </a:prstGeom>
          <a:noFill/>
        </p:spPr>
        <p:txBody>
          <a:bodyPr wrap="square">
            <a:spAutoFit/>
          </a:bodyPr>
          <a:lstStyle/>
          <a:p>
            <a:pPr algn="ctr"/>
            <a:r>
              <a:rPr lang="en-DE" sz="1200" dirty="0">
                <a:solidFill>
                  <a:srgbClr val="777877"/>
                </a:solidFill>
              </a:rPr>
              <a:t>TMP &lt; 9°C</a:t>
            </a:r>
            <a:endParaRPr lang="de-DE" sz="1200" dirty="0"/>
          </a:p>
        </p:txBody>
      </p:sp>
      <p:sp>
        <p:nvSpPr>
          <p:cNvPr id="108" name="Rectangle 107">
            <a:extLst>
              <a:ext uri="{FF2B5EF4-FFF2-40B4-BE49-F238E27FC236}">
                <a16:creationId xmlns:a16="http://schemas.microsoft.com/office/drawing/2014/main" id="{14BE32BD-FCF3-4F5D-D959-510FB79F56C9}"/>
              </a:ext>
            </a:extLst>
          </p:cNvPr>
          <p:cNvSpPr/>
          <p:nvPr/>
        </p:nvSpPr>
        <p:spPr>
          <a:xfrm>
            <a:off x="11188613" y="6704817"/>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b="1" u="sng" dirty="0" err="1">
                <a:solidFill>
                  <a:schemeClr val="bg1">
                    <a:lumMod val="50000"/>
                  </a:schemeClr>
                </a:solidFill>
              </a:rPr>
              <a:t>Qav</a:t>
            </a:r>
            <a:r>
              <a:rPr lang="en-DE" sz="1200" b="1" u="sng" dirty="0">
                <a:solidFill>
                  <a:schemeClr val="bg1">
                    <a:lumMod val="50000"/>
                  </a:schemeClr>
                </a:solidFill>
              </a:rPr>
              <a:t>=6.9m³/s</a:t>
            </a:r>
            <a:endParaRPr lang="de-DE" sz="1200" b="1" u="sng" dirty="0">
              <a:solidFill>
                <a:schemeClr val="bg1">
                  <a:lumMod val="50000"/>
                </a:schemeClr>
              </a:solidFill>
            </a:endParaRPr>
          </a:p>
        </p:txBody>
      </p:sp>
      <p:sp>
        <p:nvSpPr>
          <p:cNvPr id="109" name="Rectangle 108">
            <a:extLst>
              <a:ext uri="{FF2B5EF4-FFF2-40B4-BE49-F238E27FC236}">
                <a16:creationId xmlns:a16="http://schemas.microsoft.com/office/drawing/2014/main" id="{2D3D575E-6E3D-5EEF-8AA4-8F4DA5D58E1A}"/>
              </a:ext>
            </a:extLst>
          </p:cNvPr>
          <p:cNvSpPr/>
          <p:nvPr/>
        </p:nvSpPr>
        <p:spPr>
          <a:xfrm>
            <a:off x="12586707" y="6704817"/>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=5.8m³/s</a:t>
            </a:r>
            <a:endParaRPr lang="de-DE" sz="1200" dirty="0">
              <a:solidFill>
                <a:srgbClr val="571054"/>
              </a:solidFill>
            </a:endParaRPr>
          </a:p>
        </p:txBody>
      </p:sp>
      <p:sp>
        <p:nvSpPr>
          <p:cNvPr id="110" name="Rectangle 109">
            <a:extLst>
              <a:ext uri="{FF2B5EF4-FFF2-40B4-BE49-F238E27FC236}">
                <a16:creationId xmlns:a16="http://schemas.microsoft.com/office/drawing/2014/main" id="{01CAB5AD-2F5A-EAF0-6E17-52C0EE6326F1}"/>
              </a:ext>
            </a:extLst>
          </p:cNvPr>
          <p:cNvSpPr/>
          <p:nvPr/>
        </p:nvSpPr>
        <p:spPr>
          <a:xfrm>
            <a:off x="5388691" y="2422989"/>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r>
              <a:rPr lang="en-DE" sz="1200" dirty="0">
                <a:solidFill>
                  <a:srgbClr val="571054"/>
                </a:solidFill>
              </a:rPr>
            </a:br>
            <a:r>
              <a:rPr lang="en-DE" sz="1200" dirty="0" err="1">
                <a:solidFill>
                  <a:srgbClr val="571054"/>
                </a:solidFill>
              </a:rPr>
              <a:t>Qav</a:t>
            </a:r>
            <a:r>
              <a:rPr lang="en-DE" sz="1200" dirty="0">
                <a:solidFill>
                  <a:srgbClr val="571054"/>
                </a:solidFill>
              </a:rPr>
              <a:t>=5.5m³/s</a:t>
            </a:r>
            <a:endParaRPr lang="de-DE" sz="1200" dirty="0">
              <a:solidFill>
                <a:srgbClr val="571054"/>
              </a:solidFill>
            </a:endParaRPr>
          </a:p>
        </p:txBody>
      </p:sp>
      <p:grpSp>
        <p:nvGrpSpPr>
          <p:cNvPr id="111" name="Group 110">
            <a:extLst>
              <a:ext uri="{FF2B5EF4-FFF2-40B4-BE49-F238E27FC236}">
                <a16:creationId xmlns:a16="http://schemas.microsoft.com/office/drawing/2014/main" id="{CE3042EF-F3DC-AE5A-5B80-47D7245DA3DC}"/>
              </a:ext>
            </a:extLst>
          </p:cNvPr>
          <p:cNvGrpSpPr/>
          <p:nvPr/>
        </p:nvGrpSpPr>
        <p:grpSpPr>
          <a:xfrm>
            <a:off x="3573047" y="2937737"/>
            <a:ext cx="4448759" cy="3804320"/>
            <a:chOff x="9934575" y="2450022"/>
            <a:chExt cx="1675850" cy="1250670"/>
          </a:xfrm>
        </p:grpSpPr>
        <p:sp>
          <p:nvSpPr>
            <p:cNvPr id="112" name="Oval 111">
              <a:extLst>
                <a:ext uri="{FF2B5EF4-FFF2-40B4-BE49-F238E27FC236}">
                  <a16:creationId xmlns:a16="http://schemas.microsoft.com/office/drawing/2014/main" id="{0A90312B-C6FD-4548-4A97-03675A83D088}"/>
                </a:ext>
              </a:extLst>
            </p:cNvPr>
            <p:cNvSpPr/>
            <p:nvPr/>
          </p:nvSpPr>
          <p:spPr>
            <a:xfrm>
              <a:off x="9934575" y="3493523"/>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3" name="Oval 112">
              <a:extLst>
                <a:ext uri="{FF2B5EF4-FFF2-40B4-BE49-F238E27FC236}">
                  <a16:creationId xmlns:a16="http://schemas.microsoft.com/office/drawing/2014/main" id="{D98A352B-BDF7-44AA-0E88-85B4D43280D4}"/>
                </a:ext>
              </a:extLst>
            </p:cNvPr>
            <p:cNvSpPr/>
            <p:nvPr/>
          </p:nvSpPr>
          <p:spPr>
            <a:xfrm>
              <a:off x="10440988" y="3493522"/>
              <a:ext cx="227012" cy="207169"/>
            </a:xfrm>
            <a:prstGeom prst="ellips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4" name="Oval 113">
              <a:extLst>
                <a:ext uri="{FF2B5EF4-FFF2-40B4-BE49-F238E27FC236}">
                  <a16:creationId xmlns:a16="http://schemas.microsoft.com/office/drawing/2014/main" id="{42FA4C80-C052-4B6A-661C-B675C15EBCD5}"/>
                </a:ext>
              </a:extLst>
            </p:cNvPr>
            <p:cNvSpPr/>
            <p:nvPr/>
          </p:nvSpPr>
          <p:spPr>
            <a:xfrm>
              <a:off x="10875963" y="3493522"/>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5" name="Oval 114">
              <a:extLst>
                <a:ext uri="{FF2B5EF4-FFF2-40B4-BE49-F238E27FC236}">
                  <a16:creationId xmlns:a16="http://schemas.microsoft.com/office/drawing/2014/main" id="{95C8A257-190C-19C7-9CF2-5A1C13643F18}"/>
                </a:ext>
              </a:extLst>
            </p:cNvPr>
            <p:cNvSpPr/>
            <p:nvPr/>
          </p:nvSpPr>
          <p:spPr>
            <a:xfrm>
              <a:off x="11383413" y="3490064"/>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6" name="Oval 115">
              <a:extLst>
                <a:ext uri="{FF2B5EF4-FFF2-40B4-BE49-F238E27FC236}">
                  <a16:creationId xmlns:a16="http://schemas.microsoft.com/office/drawing/2014/main" id="{CF903B87-64E5-6FCB-78B5-CB618FAB3ED4}"/>
                </a:ext>
              </a:extLst>
            </p:cNvPr>
            <p:cNvSpPr/>
            <p:nvPr/>
          </p:nvSpPr>
          <p:spPr>
            <a:xfrm>
              <a:off x="10214220" y="2904841"/>
              <a:ext cx="227012" cy="207169"/>
            </a:xfrm>
            <a:prstGeom prst="ellips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7" name="Oval 116">
              <a:extLst>
                <a:ext uri="{FF2B5EF4-FFF2-40B4-BE49-F238E27FC236}">
                  <a16:creationId xmlns:a16="http://schemas.microsoft.com/office/drawing/2014/main" id="{4F9D590D-36AB-C365-63E0-35BA5822E2B9}"/>
                </a:ext>
              </a:extLst>
            </p:cNvPr>
            <p:cNvSpPr/>
            <p:nvPr/>
          </p:nvSpPr>
          <p:spPr>
            <a:xfrm>
              <a:off x="11141809" y="2904841"/>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8" name="Oval 117">
              <a:extLst>
                <a:ext uri="{FF2B5EF4-FFF2-40B4-BE49-F238E27FC236}">
                  <a16:creationId xmlns:a16="http://schemas.microsoft.com/office/drawing/2014/main" id="{23DFB207-DC29-3729-6E06-2EF2014703E9}"/>
                </a:ext>
              </a:extLst>
            </p:cNvPr>
            <p:cNvSpPr/>
            <p:nvPr/>
          </p:nvSpPr>
          <p:spPr>
            <a:xfrm>
              <a:off x="10715565" y="2450022"/>
              <a:ext cx="227012" cy="207169"/>
            </a:xfrm>
            <a:prstGeom prst="ellips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19" name="Straight Connector 118">
              <a:extLst>
                <a:ext uri="{FF2B5EF4-FFF2-40B4-BE49-F238E27FC236}">
                  <a16:creationId xmlns:a16="http://schemas.microsoft.com/office/drawing/2014/main" id="{0BEAF3B6-927C-6B0D-65C6-08CED7ACE546}"/>
                </a:ext>
              </a:extLst>
            </p:cNvPr>
            <p:cNvCxnSpPr>
              <a:cxnSpLocks/>
              <a:stCxn id="118" idx="4"/>
              <a:endCxn id="116" idx="7"/>
            </p:cNvCxnSpPr>
            <p:nvPr/>
          </p:nvCxnSpPr>
          <p:spPr>
            <a:xfrm flipH="1">
              <a:off x="10407987" y="2657191"/>
              <a:ext cx="421084"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B0E3C1B9-8FCB-ADDE-962A-158B80AC1B35}"/>
                </a:ext>
              </a:extLst>
            </p:cNvPr>
            <p:cNvCxnSpPr>
              <a:cxnSpLocks/>
              <a:stCxn id="118" idx="4"/>
              <a:endCxn id="117" idx="1"/>
            </p:cNvCxnSpPr>
            <p:nvPr/>
          </p:nvCxnSpPr>
          <p:spPr>
            <a:xfrm>
              <a:off x="10829071" y="2657191"/>
              <a:ext cx="345983"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E51A47C1-5F00-289A-7CF4-5907531238CC}"/>
                </a:ext>
              </a:extLst>
            </p:cNvPr>
            <p:cNvCxnSpPr>
              <a:cxnSpLocks/>
              <a:stCxn id="117" idx="4"/>
              <a:endCxn id="115" idx="0"/>
            </p:cNvCxnSpPr>
            <p:nvPr/>
          </p:nvCxnSpPr>
          <p:spPr>
            <a:xfrm>
              <a:off x="11255315" y="3112010"/>
              <a:ext cx="241604" cy="37805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54D19FEC-3B64-E166-471D-9D5266417D41}"/>
                </a:ext>
              </a:extLst>
            </p:cNvPr>
            <p:cNvCxnSpPr>
              <a:cxnSpLocks/>
              <a:stCxn id="117" idx="4"/>
              <a:endCxn id="114" idx="0"/>
            </p:cNvCxnSpPr>
            <p:nvPr/>
          </p:nvCxnSpPr>
          <p:spPr>
            <a:xfrm flipH="1">
              <a:off x="10989469" y="3112010"/>
              <a:ext cx="265846"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E7C8C44C-09AA-FEBD-7E56-FCEF4AD70BB5}"/>
                </a:ext>
              </a:extLst>
            </p:cNvPr>
            <p:cNvCxnSpPr>
              <a:cxnSpLocks/>
              <a:stCxn id="116" idx="4"/>
              <a:endCxn id="113" idx="0"/>
            </p:cNvCxnSpPr>
            <p:nvPr/>
          </p:nvCxnSpPr>
          <p:spPr>
            <a:xfrm>
              <a:off x="10327726" y="3112010"/>
              <a:ext cx="226768"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B96D1213-FAD3-D017-0058-5C57321249F2}"/>
                </a:ext>
              </a:extLst>
            </p:cNvPr>
            <p:cNvCxnSpPr>
              <a:cxnSpLocks/>
              <a:stCxn id="116" idx="4"/>
              <a:endCxn id="112" idx="0"/>
            </p:cNvCxnSpPr>
            <p:nvPr/>
          </p:nvCxnSpPr>
          <p:spPr>
            <a:xfrm flipH="1">
              <a:off x="10048081" y="3112010"/>
              <a:ext cx="279645" cy="381513"/>
            </a:xfrm>
            <a:prstGeom prst="line">
              <a:avLst/>
            </a:prstGeom>
          </p:spPr>
          <p:style>
            <a:lnRef idx="2">
              <a:schemeClr val="accent1"/>
            </a:lnRef>
            <a:fillRef idx="0">
              <a:schemeClr val="accent1"/>
            </a:fillRef>
            <a:effectRef idx="1">
              <a:schemeClr val="accent1"/>
            </a:effectRef>
            <a:fontRef idx="minor">
              <a:schemeClr val="tx1"/>
            </a:fontRef>
          </p:style>
        </p:cxnSp>
      </p:grpSp>
      <p:sp>
        <p:nvSpPr>
          <p:cNvPr id="125" name="TextBox 124">
            <a:extLst>
              <a:ext uri="{FF2B5EF4-FFF2-40B4-BE49-F238E27FC236}">
                <a16:creationId xmlns:a16="http://schemas.microsoft.com/office/drawing/2014/main" id="{3F173814-CD1D-23A7-8FBB-4BE6B20B3421}"/>
              </a:ext>
            </a:extLst>
          </p:cNvPr>
          <p:cNvSpPr txBox="1"/>
          <p:nvPr/>
        </p:nvSpPr>
        <p:spPr>
          <a:xfrm>
            <a:off x="3874363" y="4030632"/>
            <a:ext cx="4047313" cy="276999"/>
          </a:xfrm>
          <a:prstGeom prst="rect">
            <a:avLst/>
          </a:prstGeom>
          <a:noFill/>
        </p:spPr>
        <p:txBody>
          <a:bodyPr wrap="square">
            <a:spAutoFit/>
          </a:bodyPr>
          <a:lstStyle/>
          <a:p>
            <a:pPr algn="ctr"/>
            <a:r>
              <a:rPr lang="en-DE" sz="1200" dirty="0">
                <a:solidFill>
                  <a:srgbClr val="777877"/>
                </a:solidFill>
              </a:rPr>
              <a:t>PCP &lt; 600mm/</a:t>
            </a:r>
            <a:r>
              <a:rPr lang="en-DE" sz="1200" dirty="0" err="1">
                <a:solidFill>
                  <a:srgbClr val="777877"/>
                </a:solidFill>
              </a:rPr>
              <a:t>yr</a:t>
            </a:r>
            <a:endParaRPr lang="de-DE" sz="1200" dirty="0"/>
          </a:p>
        </p:txBody>
      </p:sp>
      <p:sp>
        <p:nvSpPr>
          <p:cNvPr id="126" name="Rectangle 125">
            <a:extLst>
              <a:ext uri="{FF2B5EF4-FFF2-40B4-BE49-F238E27FC236}">
                <a16:creationId xmlns:a16="http://schemas.microsoft.com/office/drawing/2014/main" id="{C2995C2C-798A-9621-6DD4-1F59A27F1D57}"/>
              </a:ext>
            </a:extLst>
          </p:cNvPr>
          <p:cNvSpPr/>
          <p:nvPr/>
        </p:nvSpPr>
        <p:spPr>
          <a:xfrm>
            <a:off x="3968494" y="3834966"/>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=2.3m³/s</a:t>
            </a:r>
            <a:endParaRPr lang="de-DE" sz="1200" dirty="0">
              <a:solidFill>
                <a:srgbClr val="571054"/>
              </a:solidFill>
            </a:endParaRPr>
          </a:p>
        </p:txBody>
      </p:sp>
      <p:sp>
        <p:nvSpPr>
          <p:cNvPr id="127" name="Rectangle 126">
            <a:extLst>
              <a:ext uri="{FF2B5EF4-FFF2-40B4-BE49-F238E27FC236}">
                <a16:creationId xmlns:a16="http://schemas.microsoft.com/office/drawing/2014/main" id="{9CBD5DDB-6F05-A4AD-AAAF-1A6500FD5EEE}"/>
              </a:ext>
            </a:extLst>
          </p:cNvPr>
          <p:cNvSpPr/>
          <p:nvPr/>
        </p:nvSpPr>
        <p:spPr>
          <a:xfrm>
            <a:off x="6600330" y="3834966"/>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=6.4m³/s</a:t>
            </a:r>
            <a:endParaRPr lang="de-DE" sz="1200" dirty="0">
              <a:solidFill>
                <a:srgbClr val="571054"/>
              </a:solidFill>
            </a:endParaRPr>
          </a:p>
        </p:txBody>
      </p:sp>
      <p:sp>
        <p:nvSpPr>
          <p:cNvPr id="128" name="TextBox 127">
            <a:extLst>
              <a:ext uri="{FF2B5EF4-FFF2-40B4-BE49-F238E27FC236}">
                <a16:creationId xmlns:a16="http://schemas.microsoft.com/office/drawing/2014/main" id="{FD42D304-AE9E-0BF6-08B3-F0162922DF95}"/>
              </a:ext>
            </a:extLst>
          </p:cNvPr>
          <p:cNvSpPr txBox="1"/>
          <p:nvPr/>
        </p:nvSpPr>
        <p:spPr>
          <a:xfrm>
            <a:off x="3968494" y="5696385"/>
            <a:ext cx="1189576" cy="276999"/>
          </a:xfrm>
          <a:prstGeom prst="rect">
            <a:avLst/>
          </a:prstGeom>
          <a:noFill/>
        </p:spPr>
        <p:txBody>
          <a:bodyPr wrap="square">
            <a:spAutoFit/>
          </a:bodyPr>
          <a:lstStyle/>
          <a:p>
            <a:pPr algn="ctr"/>
            <a:r>
              <a:rPr lang="en-DE" sz="1200" dirty="0">
                <a:solidFill>
                  <a:srgbClr val="777877"/>
                </a:solidFill>
              </a:rPr>
              <a:t>TMP &lt; 6°C</a:t>
            </a:r>
            <a:endParaRPr lang="de-DE" sz="1200" dirty="0"/>
          </a:p>
        </p:txBody>
      </p:sp>
      <p:sp>
        <p:nvSpPr>
          <p:cNvPr id="129" name="Rectangle 128">
            <a:extLst>
              <a:ext uri="{FF2B5EF4-FFF2-40B4-BE49-F238E27FC236}">
                <a16:creationId xmlns:a16="http://schemas.microsoft.com/office/drawing/2014/main" id="{45F53DE2-780F-A6E8-FADF-DD31768F08F8}"/>
              </a:ext>
            </a:extLst>
          </p:cNvPr>
          <p:cNvSpPr/>
          <p:nvPr/>
        </p:nvSpPr>
        <p:spPr>
          <a:xfrm>
            <a:off x="3278017" y="6723998"/>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=2.5m³/s</a:t>
            </a:r>
            <a:endParaRPr lang="de-DE" sz="1200" dirty="0">
              <a:solidFill>
                <a:srgbClr val="571054"/>
              </a:solidFill>
            </a:endParaRPr>
          </a:p>
        </p:txBody>
      </p:sp>
      <p:sp>
        <p:nvSpPr>
          <p:cNvPr id="130" name="Rectangle 129">
            <a:extLst>
              <a:ext uri="{FF2B5EF4-FFF2-40B4-BE49-F238E27FC236}">
                <a16:creationId xmlns:a16="http://schemas.microsoft.com/office/drawing/2014/main" id="{8059950E-BEF8-C433-F9BC-BD0D771EAB36}"/>
              </a:ext>
            </a:extLst>
          </p:cNvPr>
          <p:cNvSpPr/>
          <p:nvPr/>
        </p:nvSpPr>
        <p:spPr>
          <a:xfrm>
            <a:off x="4676111" y="6723998"/>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b="1" u="sng" dirty="0" err="1">
                <a:solidFill>
                  <a:schemeClr val="bg1">
                    <a:lumMod val="50000"/>
                  </a:schemeClr>
                </a:solidFill>
              </a:rPr>
              <a:t>Qav</a:t>
            </a:r>
            <a:r>
              <a:rPr lang="en-DE" sz="1200" b="1" u="sng" dirty="0">
                <a:solidFill>
                  <a:schemeClr val="bg1">
                    <a:lumMod val="50000"/>
                  </a:schemeClr>
                </a:solidFill>
              </a:rPr>
              <a:t>=2.1m³/s</a:t>
            </a:r>
            <a:endParaRPr lang="de-DE" sz="1200" b="1" u="sng" dirty="0">
              <a:solidFill>
                <a:schemeClr val="bg1">
                  <a:lumMod val="50000"/>
                </a:schemeClr>
              </a:solidFill>
            </a:endParaRPr>
          </a:p>
        </p:txBody>
      </p:sp>
      <p:sp>
        <p:nvSpPr>
          <p:cNvPr id="131" name="TextBox 130">
            <a:extLst>
              <a:ext uri="{FF2B5EF4-FFF2-40B4-BE49-F238E27FC236}">
                <a16:creationId xmlns:a16="http://schemas.microsoft.com/office/drawing/2014/main" id="{6870ADDE-A2C4-3DB6-1C8E-C349D03D7FD5}"/>
              </a:ext>
            </a:extLst>
          </p:cNvPr>
          <p:cNvSpPr txBox="1"/>
          <p:nvPr/>
        </p:nvSpPr>
        <p:spPr>
          <a:xfrm>
            <a:off x="6508631" y="5716909"/>
            <a:ext cx="1149878" cy="276999"/>
          </a:xfrm>
          <a:prstGeom prst="rect">
            <a:avLst/>
          </a:prstGeom>
          <a:noFill/>
        </p:spPr>
        <p:txBody>
          <a:bodyPr wrap="square">
            <a:spAutoFit/>
          </a:bodyPr>
          <a:lstStyle/>
          <a:p>
            <a:pPr algn="ctr"/>
            <a:r>
              <a:rPr lang="en-DE" sz="1200" dirty="0">
                <a:solidFill>
                  <a:srgbClr val="777877"/>
                </a:solidFill>
              </a:rPr>
              <a:t>TMP &lt; 8°C</a:t>
            </a:r>
            <a:endParaRPr lang="de-DE" sz="1200" dirty="0"/>
          </a:p>
        </p:txBody>
      </p:sp>
      <p:sp>
        <p:nvSpPr>
          <p:cNvPr id="132" name="Rectangle 131">
            <a:extLst>
              <a:ext uri="{FF2B5EF4-FFF2-40B4-BE49-F238E27FC236}">
                <a16:creationId xmlns:a16="http://schemas.microsoft.com/office/drawing/2014/main" id="{EDE928F6-5A0D-90E3-A8F7-17045F05F52E}"/>
              </a:ext>
            </a:extLst>
          </p:cNvPr>
          <p:cNvSpPr/>
          <p:nvPr/>
        </p:nvSpPr>
        <p:spPr>
          <a:xfrm>
            <a:off x="5794217" y="6731535"/>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=6.7m³/s</a:t>
            </a:r>
            <a:endParaRPr lang="de-DE" sz="1200" dirty="0">
              <a:solidFill>
                <a:srgbClr val="571054"/>
              </a:solidFill>
            </a:endParaRPr>
          </a:p>
        </p:txBody>
      </p:sp>
      <p:sp>
        <p:nvSpPr>
          <p:cNvPr id="133" name="Rectangle 132">
            <a:extLst>
              <a:ext uri="{FF2B5EF4-FFF2-40B4-BE49-F238E27FC236}">
                <a16:creationId xmlns:a16="http://schemas.microsoft.com/office/drawing/2014/main" id="{2AD1B737-6296-FFFE-3868-42204250C2AE}"/>
              </a:ext>
            </a:extLst>
          </p:cNvPr>
          <p:cNvSpPr/>
          <p:nvPr/>
        </p:nvSpPr>
        <p:spPr>
          <a:xfrm>
            <a:off x="7192311" y="6731535"/>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=6.0m³/s</a:t>
            </a:r>
            <a:endParaRPr lang="de-DE" sz="1200" dirty="0">
              <a:solidFill>
                <a:srgbClr val="571054"/>
              </a:solidFill>
            </a:endParaRPr>
          </a:p>
        </p:txBody>
      </p:sp>
    </p:spTree>
    <p:extLst>
      <p:ext uri="{BB962C8B-B14F-4D97-AF65-F5344CB8AC3E}">
        <p14:creationId xmlns:p14="http://schemas.microsoft.com/office/powerpoint/2010/main" val="4056287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 Forest</a:t>
            </a:r>
            <a:r>
              <a:rPr lang="en-DE" dirty="0"/>
              <a:t> – Regression Prediction Extrapolation</a:t>
            </a:r>
            <a:endParaRPr lang="en-US" dirty="0"/>
          </a:p>
        </p:txBody>
      </p:sp>
      <p:sp>
        <p:nvSpPr>
          <p:cNvPr id="10" name="TextBox 9">
            <a:extLst>
              <a:ext uri="{FF2B5EF4-FFF2-40B4-BE49-F238E27FC236}">
                <a16:creationId xmlns:a16="http://schemas.microsoft.com/office/drawing/2014/main" id="{78E705DA-262C-9A9B-F502-E8FAEA987580}"/>
              </a:ext>
            </a:extLst>
          </p:cNvPr>
          <p:cNvSpPr txBox="1"/>
          <p:nvPr/>
        </p:nvSpPr>
        <p:spPr>
          <a:xfrm>
            <a:off x="491751" y="1108143"/>
            <a:ext cx="4151599" cy="3159839"/>
          </a:xfrm>
          <a:prstGeom prst="rect">
            <a:avLst/>
          </a:prstGeom>
          <a:noFill/>
        </p:spPr>
        <p:txBody>
          <a:bodyPr wrap="square" rtlCol="0">
            <a:spAutoFit/>
          </a:bodyPr>
          <a:lstStyle/>
          <a:p>
            <a:pPr marL="82868" indent="-82868" defTabSz="699779">
              <a:spcBef>
                <a:spcPts val="659"/>
              </a:spcBef>
              <a:buFont typeface="Arial" panose="020B0604020202020204" pitchFamily="34" charset="0"/>
              <a:buChar char=" "/>
              <a:tabLst>
                <a:tab pos="82868" algn="l"/>
              </a:tabLst>
            </a:pPr>
            <a:r>
              <a:rPr lang="en-DE" dirty="0"/>
              <a:t>Prediction Phase:</a:t>
            </a:r>
          </a:p>
          <a:p>
            <a:pPr marL="477585" lvl="1" indent="-314028" defTabSz="699779">
              <a:spcBef>
                <a:spcPts val="659"/>
              </a:spcBef>
              <a:buFont typeface="Arial" panose="020B0604020202020204" pitchFamily="34" charset="0"/>
              <a:buChar char="•"/>
              <a:tabLst>
                <a:tab pos="948626" algn="l"/>
              </a:tabLst>
            </a:pPr>
            <a:r>
              <a:rPr lang="en-DE" dirty="0">
                <a:solidFill>
                  <a:srgbClr val="777877"/>
                </a:solidFill>
              </a:rPr>
              <a:t>For </a:t>
            </a:r>
            <a:r>
              <a:rPr lang="en-DE" b="1" dirty="0">
                <a:solidFill>
                  <a:srgbClr val="777877"/>
                </a:solidFill>
              </a:rPr>
              <a:t>new</a:t>
            </a:r>
            <a:r>
              <a:rPr lang="en-DE" dirty="0">
                <a:solidFill>
                  <a:srgbClr val="777877"/>
                </a:solidFill>
              </a:rPr>
              <a:t> values of PCP and TMP, each tree is evaluated</a:t>
            </a:r>
          </a:p>
          <a:p>
            <a:pPr marL="477585" lvl="1" indent="-314028" defTabSz="699779">
              <a:spcBef>
                <a:spcPts val="659"/>
              </a:spcBef>
              <a:buFont typeface="Arial" panose="020B0604020202020204" pitchFamily="34" charset="0"/>
              <a:buChar char="•"/>
              <a:tabLst>
                <a:tab pos="948626" algn="l"/>
              </a:tabLst>
            </a:pPr>
            <a:r>
              <a:rPr lang="en-DE" dirty="0">
                <a:solidFill>
                  <a:srgbClr val="777877"/>
                </a:solidFill>
              </a:rPr>
              <a:t>Results are </a:t>
            </a:r>
            <a:r>
              <a:rPr lang="en-DE" b="1" dirty="0">
                <a:solidFill>
                  <a:srgbClr val="777877"/>
                </a:solidFill>
              </a:rPr>
              <a:t>averaged over all trees</a:t>
            </a:r>
            <a:r>
              <a:rPr lang="en-DE" dirty="0">
                <a:solidFill>
                  <a:srgbClr val="777877"/>
                </a:solidFill>
              </a:rPr>
              <a:t>:</a:t>
            </a:r>
          </a:p>
          <a:p>
            <a:pPr marL="1015869" lvl="2" indent="-342900" defTabSz="699779">
              <a:spcBef>
                <a:spcPts val="659"/>
              </a:spcBef>
              <a:buFont typeface="Symbol" panose="05050102010706020507" pitchFamily="18" charset="2"/>
              <a:buChar char="-"/>
              <a:tabLst>
                <a:tab pos="948626" algn="l"/>
              </a:tabLst>
            </a:pPr>
            <a:r>
              <a:rPr lang="en-DE" sz="1800" dirty="0" err="1">
                <a:solidFill>
                  <a:srgbClr val="777877"/>
                </a:solidFill>
              </a:rPr>
              <a:t>Qav</a:t>
            </a:r>
            <a:r>
              <a:rPr lang="en-DE" sz="1800" dirty="0">
                <a:solidFill>
                  <a:srgbClr val="777877"/>
                </a:solidFill>
              </a:rPr>
              <a:t> = (2.1+1.9) / 2 </a:t>
            </a:r>
            <a:br>
              <a:rPr lang="en-DE" sz="1800" dirty="0">
                <a:solidFill>
                  <a:srgbClr val="777877"/>
                </a:solidFill>
              </a:rPr>
            </a:br>
            <a:r>
              <a:rPr lang="en-DE" sz="1800" dirty="0" err="1">
                <a:solidFill>
                  <a:srgbClr val="777877"/>
                </a:solidFill>
              </a:rPr>
              <a:t>Qav</a:t>
            </a:r>
            <a:r>
              <a:rPr lang="en-DE" sz="1800" dirty="0">
                <a:solidFill>
                  <a:srgbClr val="777877"/>
                </a:solidFill>
              </a:rPr>
              <a:t> = </a:t>
            </a:r>
            <a:r>
              <a:rPr lang="en-DE" sz="1800" b="1" u="sng" dirty="0">
                <a:solidFill>
                  <a:srgbClr val="777877"/>
                </a:solidFill>
              </a:rPr>
              <a:t>2m³/s</a:t>
            </a:r>
          </a:p>
          <a:p>
            <a:pPr marL="477585" lvl="1" indent="-314028" defTabSz="699779">
              <a:spcBef>
                <a:spcPts val="659"/>
              </a:spcBef>
              <a:buFont typeface="Arial" panose="020B0604020202020204" pitchFamily="34" charset="0"/>
              <a:buChar char="•"/>
              <a:tabLst>
                <a:tab pos="948626" algn="l"/>
              </a:tabLst>
            </a:pPr>
            <a:r>
              <a:rPr lang="en-DE" b="1" dirty="0">
                <a:solidFill>
                  <a:srgbClr val="777877"/>
                </a:solidFill>
              </a:rPr>
              <a:t>Random Forest does not extrapolate</a:t>
            </a:r>
            <a:endParaRPr lang="en-US" b="1" dirty="0">
              <a:solidFill>
                <a:srgbClr val="777877"/>
              </a:solidFill>
            </a:endParaRPr>
          </a:p>
        </p:txBody>
      </p:sp>
      <p:sp>
        <p:nvSpPr>
          <p:cNvPr id="85" name="TextBox 84">
            <a:extLst>
              <a:ext uri="{FF2B5EF4-FFF2-40B4-BE49-F238E27FC236}">
                <a16:creationId xmlns:a16="http://schemas.microsoft.com/office/drawing/2014/main" id="{C25DCABA-B22C-30E8-2173-0B74C517AF34}"/>
              </a:ext>
            </a:extLst>
          </p:cNvPr>
          <p:cNvSpPr txBox="1"/>
          <p:nvPr/>
        </p:nvSpPr>
        <p:spPr>
          <a:xfrm>
            <a:off x="7028429" y="1615689"/>
            <a:ext cx="2982684" cy="797654"/>
          </a:xfrm>
          <a:prstGeom prst="rect">
            <a:avLst/>
          </a:prstGeom>
          <a:noFill/>
        </p:spPr>
        <p:txBody>
          <a:bodyPr wrap="square">
            <a:spAutoFit/>
          </a:bodyPr>
          <a:lstStyle/>
          <a:p>
            <a:pPr marL="0" lvl="2" algn="ctr" defTabSz="699779">
              <a:spcBef>
                <a:spcPts val="659"/>
              </a:spcBef>
              <a:tabLst>
                <a:tab pos="948626" algn="l"/>
              </a:tabLst>
            </a:pPr>
            <a:r>
              <a:rPr lang="en-DE" sz="2000" dirty="0">
                <a:solidFill>
                  <a:srgbClr val="777877"/>
                </a:solidFill>
              </a:rPr>
              <a:t>PCP = </a:t>
            </a:r>
            <a:r>
              <a:rPr lang="en-DE" sz="2000" b="1" dirty="0">
                <a:solidFill>
                  <a:srgbClr val="777877"/>
                </a:solidFill>
              </a:rPr>
              <a:t>5</a:t>
            </a:r>
            <a:r>
              <a:rPr lang="en-DE" sz="2000" dirty="0">
                <a:solidFill>
                  <a:srgbClr val="777877"/>
                </a:solidFill>
              </a:rPr>
              <a:t> mm/</a:t>
            </a:r>
            <a:r>
              <a:rPr lang="en-DE" sz="2000" dirty="0" err="1">
                <a:solidFill>
                  <a:srgbClr val="777877"/>
                </a:solidFill>
              </a:rPr>
              <a:t>yr</a:t>
            </a:r>
            <a:endParaRPr lang="en-DE" sz="2000" dirty="0">
              <a:solidFill>
                <a:srgbClr val="777877"/>
              </a:solidFill>
            </a:endParaRPr>
          </a:p>
          <a:p>
            <a:pPr marL="0" lvl="2" algn="ctr" defTabSz="699779">
              <a:spcBef>
                <a:spcPts val="659"/>
              </a:spcBef>
              <a:tabLst>
                <a:tab pos="948626" algn="l"/>
              </a:tabLst>
            </a:pPr>
            <a:r>
              <a:rPr lang="en-DE" sz="2000" dirty="0">
                <a:solidFill>
                  <a:srgbClr val="777877"/>
                </a:solidFill>
              </a:rPr>
              <a:t>TMP = </a:t>
            </a:r>
            <a:r>
              <a:rPr lang="en-DE" sz="2000" b="1" dirty="0">
                <a:solidFill>
                  <a:srgbClr val="777877"/>
                </a:solidFill>
              </a:rPr>
              <a:t>28</a:t>
            </a:r>
            <a:r>
              <a:rPr lang="en-DE" sz="2000" dirty="0">
                <a:solidFill>
                  <a:srgbClr val="777877"/>
                </a:solidFill>
              </a:rPr>
              <a:t>°C</a:t>
            </a:r>
            <a:endParaRPr lang="en-US" sz="2000" dirty="0">
              <a:solidFill>
                <a:srgbClr val="777877"/>
              </a:solidFill>
            </a:endParaRPr>
          </a:p>
        </p:txBody>
      </p:sp>
      <p:sp>
        <p:nvSpPr>
          <p:cNvPr id="86" name="Rectangle 85">
            <a:extLst>
              <a:ext uri="{FF2B5EF4-FFF2-40B4-BE49-F238E27FC236}">
                <a16:creationId xmlns:a16="http://schemas.microsoft.com/office/drawing/2014/main" id="{4E979E42-F7C1-3AFD-A576-76B7A241DA02}"/>
              </a:ext>
            </a:extLst>
          </p:cNvPr>
          <p:cNvSpPr/>
          <p:nvPr/>
        </p:nvSpPr>
        <p:spPr>
          <a:xfrm>
            <a:off x="10783087" y="2396271"/>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=6.0 m³/s</a:t>
            </a:r>
            <a:endParaRPr lang="de-DE" sz="1200" dirty="0">
              <a:solidFill>
                <a:srgbClr val="571054"/>
              </a:solidFill>
            </a:endParaRPr>
          </a:p>
        </p:txBody>
      </p:sp>
      <p:grpSp>
        <p:nvGrpSpPr>
          <p:cNvPr id="87" name="Group 86">
            <a:extLst>
              <a:ext uri="{FF2B5EF4-FFF2-40B4-BE49-F238E27FC236}">
                <a16:creationId xmlns:a16="http://schemas.microsoft.com/office/drawing/2014/main" id="{2B28F75B-792E-2553-6AD2-35B837E74437}"/>
              </a:ext>
            </a:extLst>
          </p:cNvPr>
          <p:cNvGrpSpPr/>
          <p:nvPr/>
        </p:nvGrpSpPr>
        <p:grpSpPr>
          <a:xfrm>
            <a:off x="8967443" y="2911019"/>
            <a:ext cx="4448759" cy="3804320"/>
            <a:chOff x="9934575" y="2450022"/>
            <a:chExt cx="1675850" cy="1250670"/>
          </a:xfrm>
        </p:grpSpPr>
        <p:sp>
          <p:nvSpPr>
            <p:cNvPr id="88" name="Oval 87">
              <a:extLst>
                <a:ext uri="{FF2B5EF4-FFF2-40B4-BE49-F238E27FC236}">
                  <a16:creationId xmlns:a16="http://schemas.microsoft.com/office/drawing/2014/main" id="{96C93700-3A55-753D-B403-34A609D7A0CC}"/>
                </a:ext>
              </a:extLst>
            </p:cNvPr>
            <p:cNvSpPr/>
            <p:nvPr/>
          </p:nvSpPr>
          <p:spPr>
            <a:xfrm>
              <a:off x="9934575" y="3493523"/>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9" name="Oval 88">
              <a:extLst>
                <a:ext uri="{FF2B5EF4-FFF2-40B4-BE49-F238E27FC236}">
                  <a16:creationId xmlns:a16="http://schemas.microsoft.com/office/drawing/2014/main" id="{D8C4919E-FF11-B3D4-F7C3-EA540ECC78DB}"/>
                </a:ext>
              </a:extLst>
            </p:cNvPr>
            <p:cNvSpPr/>
            <p:nvPr/>
          </p:nvSpPr>
          <p:spPr>
            <a:xfrm>
              <a:off x="10440988" y="3493522"/>
              <a:ext cx="227012" cy="207169"/>
            </a:xfrm>
            <a:prstGeom prst="ellips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0" name="Oval 89">
              <a:extLst>
                <a:ext uri="{FF2B5EF4-FFF2-40B4-BE49-F238E27FC236}">
                  <a16:creationId xmlns:a16="http://schemas.microsoft.com/office/drawing/2014/main" id="{C88732BC-F702-D612-6DF1-1F39BE39D000}"/>
                </a:ext>
              </a:extLst>
            </p:cNvPr>
            <p:cNvSpPr/>
            <p:nvPr/>
          </p:nvSpPr>
          <p:spPr>
            <a:xfrm>
              <a:off x="10875963" y="3493522"/>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1" name="Oval 90">
              <a:extLst>
                <a:ext uri="{FF2B5EF4-FFF2-40B4-BE49-F238E27FC236}">
                  <a16:creationId xmlns:a16="http://schemas.microsoft.com/office/drawing/2014/main" id="{3A9C7CE2-89C1-E655-CCB4-E563B3260D50}"/>
                </a:ext>
              </a:extLst>
            </p:cNvPr>
            <p:cNvSpPr/>
            <p:nvPr/>
          </p:nvSpPr>
          <p:spPr>
            <a:xfrm>
              <a:off x="11383413" y="3490064"/>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2" name="Oval 91">
              <a:extLst>
                <a:ext uri="{FF2B5EF4-FFF2-40B4-BE49-F238E27FC236}">
                  <a16:creationId xmlns:a16="http://schemas.microsoft.com/office/drawing/2014/main" id="{7C68BC52-AF6E-67D4-9C2F-DCB6514602A8}"/>
                </a:ext>
              </a:extLst>
            </p:cNvPr>
            <p:cNvSpPr/>
            <p:nvPr/>
          </p:nvSpPr>
          <p:spPr>
            <a:xfrm>
              <a:off x="10214220" y="2904841"/>
              <a:ext cx="227012" cy="207169"/>
            </a:xfrm>
            <a:prstGeom prst="ellips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3" name="Oval 92">
              <a:extLst>
                <a:ext uri="{FF2B5EF4-FFF2-40B4-BE49-F238E27FC236}">
                  <a16:creationId xmlns:a16="http://schemas.microsoft.com/office/drawing/2014/main" id="{140748FD-9585-AFA9-63D2-006B751BA713}"/>
                </a:ext>
              </a:extLst>
            </p:cNvPr>
            <p:cNvSpPr/>
            <p:nvPr/>
          </p:nvSpPr>
          <p:spPr>
            <a:xfrm>
              <a:off x="11141809" y="2904841"/>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4" name="Oval 93">
              <a:extLst>
                <a:ext uri="{FF2B5EF4-FFF2-40B4-BE49-F238E27FC236}">
                  <a16:creationId xmlns:a16="http://schemas.microsoft.com/office/drawing/2014/main" id="{E7897979-4E81-47A9-F4B2-96BE8529C858}"/>
                </a:ext>
              </a:extLst>
            </p:cNvPr>
            <p:cNvSpPr/>
            <p:nvPr/>
          </p:nvSpPr>
          <p:spPr>
            <a:xfrm>
              <a:off x="10715565" y="2450022"/>
              <a:ext cx="227012" cy="207169"/>
            </a:xfrm>
            <a:prstGeom prst="ellips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95" name="Straight Connector 94">
              <a:extLst>
                <a:ext uri="{FF2B5EF4-FFF2-40B4-BE49-F238E27FC236}">
                  <a16:creationId xmlns:a16="http://schemas.microsoft.com/office/drawing/2014/main" id="{7495C0FC-60F3-88DA-D520-BCFCB2492ECB}"/>
                </a:ext>
              </a:extLst>
            </p:cNvPr>
            <p:cNvCxnSpPr>
              <a:cxnSpLocks/>
              <a:stCxn id="94" idx="4"/>
              <a:endCxn id="92" idx="7"/>
            </p:cNvCxnSpPr>
            <p:nvPr/>
          </p:nvCxnSpPr>
          <p:spPr>
            <a:xfrm flipH="1">
              <a:off x="10407987" y="2657191"/>
              <a:ext cx="421084"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A56FF364-CB84-A8C4-36AF-4EC26E7311A2}"/>
                </a:ext>
              </a:extLst>
            </p:cNvPr>
            <p:cNvCxnSpPr>
              <a:cxnSpLocks/>
              <a:stCxn id="94" idx="4"/>
              <a:endCxn id="93" idx="1"/>
            </p:cNvCxnSpPr>
            <p:nvPr/>
          </p:nvCxnSpPr>
          <p:spPr>
            <a:xfrm>
              <a:off x="10829071" y="2657191"/>
              <a:ext cx="345983"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FBE8FCFB-B88C-AC10-4EBB-9587E8C8AA9C}"/>
                </a:ext>
              </a:extLst>
            </p:cNvPr>
            <p:cNvCxnSpPr>
              <a:cxnSpLocks/>
              <a:stCxn id="93" idx="4"/>
              <a:endCxn id="91" idx="0"/>
            </p:cNvCxnSpPr>
            <p:nvPr/>
          </p:nvCxnSpPr>
          <p:spPr>
            <a:xfrm>
              <a:off x="11255315" y="3112010"/>
              <a:ext cx="241604" cy="378054"/>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89AC02D7-D74B-FE67-0695-9B6BC5E4868D}"/>
                </a:ext>
              </a:extLst>
            </p:cNvPr>
            <p:cNvCxnSpPr>
              <a:cxnSpLocks/>
              <a:stCxn id="93" idx="4"/>
              <a:endCxn id="90" idx="0"/>
            </p:cNvCxnSpPr>
            <p:nvPr/>
          </p:nvCxnSpPr>
          <p:spPr>
            <a:xfrm flipH="1">
              <a:off x="10989469" y="3112010"/>
              <a:ext cx="265846"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402595AF-7498-0DCB-1E00-27B8E457B5FD}"/>
                </a:ext>
              </a:extLst>
            </p:cNvPr>
            <p:cNvCxnSpPr>
              <a:cxnSpLocks/>
              <a:stCxn id="92" idx="4"/>
              <a:endCxn id="89" idx="0"/>
            </p:cNvCxnSpPr>
            <p:nvPr/>
          </p:nvCxnSpPr>
          <p:spPr>
            <a:xfrm>
              <a:off x="10327726" y="3112010"/>
              <a:ext cx="226768"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1F49C3A4-2E95-B3CD-442F-452FA4CB6FEB}"/>
                </a:ext>
              </a:extLst>
            </p:cNvPr>
            <p:cNvCxnSpPr>
              <a:cxnSpLocks/>
              <a:stCxn id="92" idx="4"/>
              <a:endCxn id="88" idx="0"/>
            </p:cNvCxnSpPr>
            <p:nvPr/>
          </p:nvCxnSpPr>
          <p:spPr>
            <a:xfrm flipH="1">
              <a:off x="10048081" y="3112010"/>
              <a:ext cx="279645" cy="381513"/>
            </a:xfrm>
            <a:prstGeom prst="line">
              <a:avLst/>
            </a:prstGeom>
          </p:spPr>
          <p:style>
            <a:lnRef idx="2">
              <a:schemeClr val="accent1"/>
            </a:lnRef>
            <a:fillRef idx="0">
              <a:schemeClr val="accent1"/>
            </a:fillRef>
            <a:effectRef idx="1">
              <a:schemeClr val="accent1"/>
            </a:effectRef>
            <a:fontRef idx="minor">
              <a:schemeClr val="tx1"/>
            </a:fontRef>
          </p:style>
        </p:cxnSp>
      </p:grpSp>
      <p:sp>
        <p:nvSpPr>
          <p:cNvPr id="101" name="TextBox 100">
            <a:extLst>
              <a:ext uri="{FF2B5EF4-FFF2-40B4-BE49-F238E27FC236}">
                <a16:creationId xmlns:a16="http://schemas.microsoft.com/office/drawing/2014/main" id="{ECC58124-26E5-6AC9-B1E9-9D5ADFF218AA}"/>
              </a:ext>
            </a:extLst>
          </p:cNvPr>
          <p:cNvSpPr txBox="1"/>
          <p:nvPr/>
        </p:nvSpPr>
        <p:spPr>
          <a:xfrm>
            <a:off x="9268759" y="4003914"/>
            <a:ext cx="4047313" cy="276999"/>
          </a:xfrm>
          <a:prstGeom prst="rect">
            <a:avLst/>
          </a:prstGeom>
          <a:noFill/>
        </p:spPr>
        <p:txBody>
          <a:bodyPr wrap="square">
            <a:spAutoFit/>
          </a:bodyPr>
          <a:lstStyle/>
          <a:p>
            <a:pPr algn="ctr"/>
            <a:r>
              <a:rPr lang="en-DE" sz="1200" dirty="0">
                <a:solidFill>
                  <a:srgbClr val="777877"/>
                </a:solidFill>
              </a:rPr>
              <a:t>PCP &lt; 550mm/</a:t>
            </a:r>
            <a:r>
              <a:rPr lang="en-DE" sz="1200" dirty="0" err="1">
                <a:solidFill>
                  <a:srgbClr val="777877"/>
                </a:solidFill>
              </a:rPr>
              <a:t>yr</a:t>
            </a:r>
            <a:endParaRPr lang="de-DE" sz="1200" dirty="0"/>
          </a:p>
        </p:txBody>
      </p:sp>
      <p:sp>
        <p:nvSpPr>
          <p:cNvPr id="102" name="Rectangle 101">
            <a:extLst>
              <a:ext uri="{FF2B5EF4-FFF2-40B4-BE49-F238E27FC236}">
                <a16:creationId xmlns:a16="http://schemas.microsoft.com/office/drawing/2014/main" id="{7DEB6A9A-DC3A-3A7C-D27B-6E791E814B5C}"/>
              </a:ext>
            </a:extLst>
          </p:cNvPr>
          <p:cNvSpPr/>
          <p:nvPr/>
        </p:nvSpPr>
        <p:spPr>
          <a:xfrm>
            <a:off x="9362890" y="3808248"/>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=2.0m³/s</a:t>
            </a:r>
            <a:endParaRPr lang="de-DE" sz="1200" dirty="0">
              <a:solidFill>
                <a:srgbClr val="571054"/>
              </a:solidFill>
            </a:endParaRPr>
          </a:p>
        </p:txBody>
      </p:sp>
      <p:sp>
        <p:nvSpPr>
          <p:cNvPr id="103" name="Rectangle 102">
            <a:extLst>
              <a:ext uri="{FF2B5EF4-FFF2-40B4-BE49-F238E27FC236}">
                <a16:creationId xmlns:a16="http://schemas.microsoft.com/office/drawing/2014/main" id="{B8F9BF1E-6078-310C-BB2C-EE0698989155}"/>
              </a:ext>
            </a:extLst>
          </p:cNvPr>
          <p:cNvSpPr/>
          <p:nvPr/>
        </p:nvSpPr>
        <p:spPr>
          <a:xfrm>
            <a:off x="11994726" y="3808248"/>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=6.5m³/s</a:t>
            </a:r>
            <a:endParaRPr lang="de-DE" sz="1200" dirty="0">
              <a:solidFill>
                <a:srgbClr val="571054"/>
              </a:solidFill>
            </a:endParaRPr>
          </a:p>
        </p:txBody>
      </p:sp>
      <p:sp>
        <p:nvSpPr>
          <p:cNvPr id="104" name="TextBox 103">
            <a:extLst>
              <a:ext uri="{FF2B5EF4-FFF2-40B4-BE49-F238E27FC236}">
                <a16:creationId xmlns:a16="http://schemas.microsoft.com/office/drawing/2014/main" id="{AA32F81E-0EDC-3BE6-6698-C4A2A97F0E01}"/>
              </a:ext>
            </a:extLst>
          </p:cNvPr>
          <p:cNvSpPr txBox="1"/>
          <p:nvPr/>
        </p:nvSpPr>
        <p:spPr>
          <a:xfrm>
            <a:off x="9362890" y="5669667"/>
            <a:ext cx="1189576" cy="276999"/>
          </a:xfrm>
          <a:prstGeom prst="rect">
            <a:avLst/>
          </a:prstGeom>
          <a:noFill/>
        </p:spPr>
        <p:txBody>
          <a:bodyPr wrap="square">
            <a:spAutoFit/>
          </a:bodyPr>
          <a:lstStyle/>
          <a:p>
            <a:pPr algn="ctr"/>
            <a:r>
              <a:rPr lang="en-DE" sz="1200" dirty="0">
                <a:solidFill>
                  <a:srgbClr val="777877"/>
                </a:solidFill>
              </a:rPr>
              <a:t>TMP &lt; 5°C</a:t>
            </a:r>
            <a:endParaRPr lang="de-DE" sz="1200" dirty="0"/>
          </a:p>
        </p:txBody>
      </p:sp>
      <p:sp>
        <p:nvSpPr>
          <p:cNvPr id="105" name="Rectangle 104">
            <a:extLst>
              <a:ext uri="{FF2B5EF4-FFF2-40B4-BE49-F238E27FC236}">
                <a16:creationId xmlns:a16="http://schemas.microsoft.com/office/drawing/2014/main" id="{18DAACC0-7026-A98A-B2C4-55B2A5239285}"/>
              </a:ext>
            </a:extLst>
          </p:cNvPr>
          <p:cNvSpPr/>
          <p:nvPr/>
        </p:nvSpPr>
        <p:spPr>
          <a:xfrm>
            <a:off x="8672413" y="6697280"/>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=2.4m³/s</a:t>
            </a:r>
            <a:endParaRPr lang="de-DE" sz="1200" dirty="0">
              <a:solidFill>
                <a:srgbClr val="571054"/>
              </a:solidFill>
            </a:endParaRPr>
          </a:p>
        </p:txBody>
      </p:sp>
      <p:sp>
        <p:nvSpPr>
          <p:cNvPr id="106" name="Rectangle 105">
            <a:extLst>
              <a:ext uri="{FF2B5EF4-FFF2-40B4-BE49-F238E27FC236}">
                <a16:creationId xmlns:a16="http://schemas.microsoft.com/office/drawing/2014/main" id="{8E275BB4-D7D9-3FDE-53C3-F9A21531992D}"/>
              </a:ext>
            </a:extLst>
          </p:cNvPr>
          <p:cNvSpPr/>
          <p:nvPr/>
        </p:nvSpPr>
        <p:spPr>
          <a:xfrm>
            <a:off x="10070507" y="6697280"/>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b="1" u="sng" dirty="0" err="1">
                <a:solidFill>
                  <a:schemeClr val="bg1">
                    <a:lumMod val="50000"/>
                  </a:schemeClr>
                </a:solidFill>
              </a:rPr>
              <a:t>Qav</a:t>
            </a:r>
            <a:r>
              <a:rPr lang="en-DE" sz="1200" b="1" u="sng" dirty="0">
                <a:solidFill>
                  <a:schemeClr val="bg1">
                    <a:lumMod val="50000"/>
                  </a:schemeClr>
                </a:solidFill>
              </a:rPr>
              <a:t>=1.9m³/s</a:t>
            </a:r>
            <a:endParaRPr lang="de-DE" sz="1200" b="1" u="sng" dirty="0">
              <a:solidFill>
                <a:schemeClr val="bg1">
                  <a:lumMod val="50000"/>
                </a:schemeClr>
              </a:solidFill>
            </a:endParaRPr>
          </a:p>
        </p:txBody>
      </p:sp>
      <p:sp>
        <p:nvSpPr>
          <p:cNvPr id="107" name="TextBox 106">
            <a:extLst>
              <a:ext uri="{FF2B5EF4-FFF2-40B4-BE49-F238E27FC236}">
                <a16:creationId xmlns:a16="http://schemas.microsoft.com/office/drawing/2014/main" id="{77468A98-FD8A-CA8F-6B23-BA42DB409066}"/>
              </a:ext>
            </a:extLst>
          </p:cNvPr>
          <p:cNvSpPr txBox="1"/>
          <p:nvPr/>
        </p:nvSpPr>
        <p:spPr>
          <a:xfrm>
            <a:off x="11903027" y="5690191"/>
            <a:ext cx="1149878" cy="276999"/>
          </a:xfrm>
          <a:prstGeom prst="rect">
            <a:avLst/>
          </a:prstGeom>
          <a:noFill/>
        </p:spPr>
        <p:txBody>
          <a:bodyPr wrap="square">
            <a:spAutoFit/>
          </a:bodyPr>
          <a:lstStyle/>
          <a:p>
            <a:pPr algn="ctr"/>
            <a:r>
              <a:rPr lang="en-DE" sz="1200" dirty="0">
                <a:solidFill>
                  <a:srgbClr val="777877"/>
                </a:solidFill>
              </a:rPr>
              <a:t>TMP &lt; 9°C</a:t>
            </a:r>
            <a:endParaRPr lang="de-DE" sz="1200" dirty="0"/>
          </a:p>
        </p:txBody>
      </p:sp>
      <p:sp>
        <p:nvSpPr>
          <p:cNvPr id="108" name="Rectangle 107">
            <a:extLst>
              <a:ext uri="{FF2B5EF4-FFF2-40B4-BE49-F238E27FC236}">
                <a16:creationId xmlns:a16="http://schemas.microsoft.com/office/drawing/2014/main" id="{14BE32BD-FCF3-4F5D-D959-510FB79F56C9}"/>
              </a:ext>
            </a:extLst>
          </p:cNvPr>
          <p:cNvSpPr/>
          <p:nvPr/>
        </p:nvSpPr>
        <p:spPr>
          <a:xfrm>
            <a:off x="11188613" y="6704817"/>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=6.9m³/s</a:t>
            </a:r>
            <a:endParaRPr lang="de-DE" sz="1200" dirty="0">
              <a:solidFill>
                <a:srgbClr val="571054"/>
              </a:solidFill>
            </a:endParaRPr>
          </a:p>
        </p:txBody>
      </p:sp>
      <p:sp>
        <p:nvSpPr>
          <p:cNvPr id="109" name="Rectangle 108">
            <a:extLst>
              <a:ext uri="{FF2B5EF4-FFF2-40B4-BE49-F238E27FC236}">
                <a16:creationId xmlns:a16="http://schemas.microsoft.com/office/drawing/2014/main" id="{2D3D575E-6E3D-5EEF-8AA4-8F4DA5D58E1A}"/>
              </a:ext>
            </a:extLst>
          </p:cNvPr>
          <p:cNvSpPr/>
          <p:nvPr/>
        </p:nvSpPr>
        <p:spPr>
          <a:xfrm>
            <a:off x="12586707" y="6704817"/>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=5.8m³/s</a:t>
            </a:r>
            <a:endParaRPr lang="de-DE" sz="1200" dirty="0">
              <a:solidFill>
                <a:srgbClr val="571054"/>
              </a:solidFill>
            </a:endParaRPr>
          </a:p>
        </p:txBody>
      </p:sp>
      <p:sp>
        <p:nvSpPr>
          <p:cNvPr id="110" name="Rectangle 109">
            <a:extLst>
              <a:ext uri="{FF2B5EF4-FFF2-40B4-BE49-F238E27FC236}">
                <a16:creationId xmlns:a16="http://schemas.microsoft.com/office/drawing/2014/main" id="{01CAB5AD-2F5A-EAF0-6E17-52C0EE6326F1}"/>
              </a:ext>
            </a:extLst>
          </p:cNvPr>
          <p:cNvSpPr/>
          <p:nvPr/>
        </p:nvSpPr>
        <p:spPr>
          <a:xfrm>
            <a:off x="5388691" y="2422989"/>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r>
              <a:rPr lang="en-DE" sz="1200" dirty="0">
                <a:solidFill>
                  <a:srgbClr val="571054"/>
                </a:solidFill>
              </a:rPr>
            </a:br>
            <a:r>
              <a:rPr lang="en-DE" sz="1200" dirty="0" err="1">
                <a:solidFill>
                  <a:srgbClr val="571054"/>
                </a:solidFill>
              </a:rPr>
              <a:t>Qav</a:t>
            </a:r>
            <a:r>
              <a:rPr lang="en-DE" sz="1200" dirty="0">
                <a:solidFill>
                  <a:srgbClr val="571054"/>
                </a:solidFill>
              </a:rPr>
              <a:t>=5.5m³/s</a:t>
            </a:r>
            <a:endParaRPr lang="de-DE" sz="1200" dirty="0">
              <a:solidFill>
                <a:srgbClr val="571054"/>
              </a:solidFill>
            </a:endParaRPr>
          </a:p>
        </p:txBody>
      </p:sp>
      <p:grpSp>
        <p:nvGrpSpPr>
          <p:cNvPr id="111" name="Group 110">
            <a:extLst>
              <a:ext uri="{FF2B5EF4-FFF2-40B4-BE49-F238E27FC236}">
                <a16:creationId xmlns:a16="http://schemas.microsoft.com/office/drawing/2014/main" id="{CE3042EF-F3DC-AE5A-5B80-47D7245DA3DC}"/>
              </a:ext>
            </a:extLst>
          </p:cNvPr>
          <p:cNvGrpSpPr/>
          <p:nvPr/>
        </p:nvGrpSpPr>
        <p:grpSpPr>
          <a:xfrm>
            <a:off x="3573047" y="2937737"/>
            <a:ext cx="4448759" cy="3804320"/>
            <a:chOff x="9934575" y="2450022"/>
            <a:chExt cx="1675850" cy="1250670"/>
          </a:xfrm>
        </p:grpSpPr>
        <p:sp>
          <p:nvSpPr>
            <p:cNvPr id="112" name="Oval 111">
              <a:extLst>
                <a:ext uri="{FF2B5EF4-FFF2-40B4-BE49-F238E27FC236}">
                  <a16:creationId xmlns:a16="http://schemas.microsoft.com/office/drawing/2014/main" id="{0A90312B-C6FD-4548-4A97-03675A83D088}"/>
                </a:ext>
              </a:extLst>
            </p:cNvPr>
            <p:cNvSpPr/>
            <p:nvPr/>
          </p:nvSpPr>
          <p:spPr>
            <a:xfrm>
              <a:off x="9934575" y="3493523"/>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3" name="Oval 112">
              <a:extLst>
                <a:ext uri="{FF2B5EF4-FFF2-40B4-BE49-F238E27FC236}">
                  <a16:creationId xmlns:a16="http://schemas.microsoft.com/office/drawing/2014/main" id="{D98A352B-BDF7-44AA-0E88-85B4D43280D4}"/>
                </a:ext>
              </a:extLst>
            </p:cNvPr>
            <p:cNvSpPr/>
            <p:nvPr/>
          </p:nvSpPr>
          <p:spPr>
            <a:xfrm>
              <a:off x="10440988" y="3493522"/>
              <a:ext cx="227012" cy="207169"/>
            </a:xfrm>
            <a:prstGeom prst="ellips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4" name="Oval 113">
              <a:extLst>
                <a:ext uri="{FF2B5EF4-FFF2-40B4-BE49-F238E27FC236}">
                  <a16:creationId xmlns:a16="http://schemas.microsoft.com/office/drawing/2014/main" id="{42FA4C80-C052-4B6A-661C-B675C15EBCD5}"/>
                </a:ext>
              </a:extLst>
            </p:cNvPr>
            <p:cNvSpPr/>
            <p:nvPr/>
          </p:nvSpPr>
          <p:spPr>
            <a:xfrm>
              <a:off x="10875963" y="3493522"/>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5" name="Oval 114">
              <a:extLst>
                <a:ext uri="{FF2B5EF4-FFF2-40B4-BE49-F238E27FC236}">
                  <a16:creationId xmlns:a16="http://schemas.microsoft.com/office/drawing/2014/main" id="{95C8A257-190C-19C7-9CF2-5A1C13643F18}"/>
                </a:ext>
              </a:extLst>
            </p:cNvPr>
            <p:cNvSpPr/>
            <p:nvPr/>
          </p:nvSpPr>
          <p:spPr>
            <a:xfrm>
              <a:off x="11383413" y="3490064"/>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6" name="Oval 115">
              <a:extLst>
                <a:ext uri="{FF2B5EF4-FFF2-40B4-BE49-F238E27FC236}">
                  <a16:creationId xmlns:a16="http://schemas.microsoft.com/office/drawing/2014/main" id="{CF903B87-64E5-6FCB-78B5-CB618FAB3ED4}"/>
                </a:ext>
              </a:extLst>
            </p:cNvPr>
            <p:cNvSpPr/>
            <p:nvPr/>
          </p:nvSpPr>
          <p:spPr>
            <a:xfrm>
              <a:off x="10214220" y="2904841"/>
              <a:ext cx="227012" cy="207169"/>
            </a:xfrm>
            <a:prstGeom prst="ellips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7" name="Oval 116">
              <a:extLst>
                <a:ext uri="{FF2B5EF4-FFF2-40B4-BE49-F238E27FC236}">
                  <a16:creationId xmlns:a16="http://schemas.microsoft.com/office/drawing/2014/main" id="{4F9D590D-36AB-C365-63E0-35BA5822E2B9}"/>
                </a:ext>
              </a:extLst>
            </p:cNvPr>
            <p:cNvSpPr/>
            <p:nvPr/>
          </p:nvSpPr>
          <p:spPr>
            <a:xfrm>
              <a:off x="11141809" y="2904841"/>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8" name="Oval 117">
              <a:extLst>
                <a:ext uri="{FF2B5EF4-FFF2-40B4-BE49-F238E27FC236}">
                  <a16:creationId xmlns:a16="http://schemas.microsoft.com/office/drawing/2014/main" id="{23DFB207-DC29-3729-6E06-2EF2014703E9}"/>
                </a:ext>
              </a:extLst>
            </p:cNvPr>
            <p:cNvSpPr/>
            <p:nvPr/>
          </p:nvSpPr>
          <p:spPr>
            <a:xfrm>
              <a:off x="10715565" y="2450022"/>
              <a:ext cx="227012" cy="207169"/>
            </a:xfrm>
            <a:prstGeom prst="ellips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19" name="Straight Connector 118">
              <a:extLst>
                <a:ext uri="{FF2B5EF4-FFF2-40B4-BE49-F238E27FC236}">
                  <a16:creationId xmlns:a16="http://schemas.microsoft.com/office/drawing/2014/main" id="{0BEAF3B6-927C-6B0D-65C6-08CED7ACE546}"/>
                </a:ext>
              </a:extLst>
            </p:cNvPr>
            <p:cNvCxnSpPr>
              <a:cxnSpLocks/>
              <a:stCxn id="118" idx="4"/>
              <a:endCxn id="116" idx="7"/>
            </p:cNvCxnSpPr>
            <p:nvPr/>
          </p:nvCxnSpPr>
          <p:spPr>
            <a:xfrm flipH="1">
              <a:off x="10407987" y="2657191"/>
              <a:ext cx="421084"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B0E3C1B9-8FCB-ADDE-962A-158B80AC1B35}"/>
                </a:ext>
              </a:extLst>
            </p:cNvPr>
            <p:cNvCxnSpPr>
              <a:cxnSpLocks/>
              <a:stCxn id="118" idx="4"/>
              <a:endCxn id="117" idx="1"/>
            </p:cNvCxnSpPr>
            <p:nvPr/>
          </p:nvCxnSpPr>
          <p:spPr>
            <a:xfrm>
              <a:off x="10829071" y="2657191"/>
              <a:ext cx="345983"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E51A47C1-5F00-289A-7CF4-5907531238CC}"/>
                </a:ext>
              </a:extLst>
            </p:cNvPr>
            <p:cNvCxnSpPr>
              <a:cxnSpLocks/>
              <a:stCxn id="117" idx="4"/>
              <a:endCxn id="115" idx="0"/>
            </p:cNvCxnSpPr>
            <p:nvPr/>
          </p:nvCxnSpPr>
          <p:spPr>
            <a:xfrm>
              <a:off x="11255315" y="3112010"/>
              <a:ext cx="241604" cy="37805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54D19FEC-3B64-E166-471D-9D5266417D41}"/>
                </a:ext>
              </a:extLst>
            </p:cNvPr>
            <p:cNvCxnSpPr>
              <a:cxnSpLocks/>
              <a:stCxn id="117" idx="4"/>
              <a:endCxn id="114" idx="0"/>
            </p:cNvCxnSpPr>
            <p:nvPr/>
          </p:nvCxnSpPr>
          <p:spPr>
            <a:xfrm flipH="1">
              <a:off x="10989469" y="3112010"/>
              <a:ext cx="265846"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E7C8C44C-09AA-FEBD-7E56-FCEF4AD70BB5}"/>
                </a:ext>
              </a:extLst>
            </p:cNvPr>
            <p:cNvCxnSpPr>
              <a:cxnSpLocks/>
              <a:stCxn id="116" idx="4"/>
              <a:endCxn id="113" idx="0"/>
            </p:cNvCxnSpPr>
            <p:nvPr/>
          </p:nvCxnSpPr>
          <p:spPr>
            <a:xfrm>
              <a:off x="10327726" y="3112010"/>
              <a:ext cx="226768"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B96D1213-FAD3-D017-0058-5C57321249F2}"/>
                </a:ext>
              </a:extLst>
            </p:cNvPr>
            <p:cNvCxnSpPr>
              <a:cxnSpLocks/>
              <a:stCxn id="116" idx="4"/>
              <a:endCxn id="112" idx="0"/>
            </p:cNvCxnSpPr>
            <p:nvPr/>
          </p:nvCxnSpPr>
          <p:spPr>
            <a:xfrm flipH="1">
              <a:off x="10048081" y="3112010"/>
              <a:ext cx="279645" cy="381513"/>
            </a:xfrm>
            <a:prstGeom prst="line">
              <a:avLst/>
            </a:prstGeom>
          </p:spPr>
          <p:style>
            <a:lnRef idx="2">
              <a:schemeClr val="accent1"/>
            </a:lnRef>
            <a:fillRef idx="0">
              <a:schemeClr val="accent1"/>
            </a:fillRef>
            <a:effectRef idx="1">
              <a:schemeClr val="accent1"/>
            </a:effectRef>
            <a:fontRef idx="minor">
              <a:schemeClr val="tx1"/>
            </a:fontRef>
          </p:style>
        </p:cxnSp>
      </p:grpSp>
      <p:sp>
        <p:nvSpPr>
          <p:cNvPr id="125" name="TextBox 124">
            <a:extLst>
              <a:ext uri="{FF2B5EF4-FFF2-40B4-BE49-F238E27FC236}">
                <a16:creationId xmlns:a16="http://schemas.microsoft.com/office/drawing/2014/main" id="{3F173814-CD1D-23A7-8FBB-4BE6B20B3421}"/>
              </a:ext>
            </a:extLst>
          </p:cNvPr>
          <p:cNvSpPr txBox="1"/>
          <p:nvPr/>
        </p:nvSpPr>
        <p:spPr>
          <a:xfrm>
            <a:off x="3874363" y="4030632"/>
            <a:ext cx="4047313" cy="276999"/>
          </a:xfrm>
          <a:prstGeom prst="rect">
            <a:avLst/>
          </a:prstGeom>
          <a:noFill/>
        </p:spPr>
        <p:txBody>
          <a:bodyPr wrap="square">
            <a:spAutoFit/>
          </a:bodyPr>
          <a:lstStyle/>
          <a:p>
            <a:pPr algn="ctr"/>
            <a:r>
              <a:rPr lang="en-DE" sz="1200" dirty="0">
                <a:solidFill>
                  <a:srgbClr val="777877"/>
                </a:solidFill>
              </a:rPr>
              <a:t>PCP &lt; 600mm/</a:t>
            </a:r>
            <a:r>
              <a:rPr lang="en-DE" sz="1200" dirty="0" err="1">
                <a:solidFill>
                  <a:srgbClr val="777877"/>
                </a:solidFill>
              </a:rPr>
              <a:t>yr</a:t>
            </a:r>
            <a:endParaRPr lang="de-DE" sz="1200" dirty="0"/>
          </a:p>
        </p:txBody>
      </p:sp>
      <p:sp>
        <p:nvSpPr>
          <p:cNvPr id="126" name="Rectangle 125">
            <a:extLst>
              <a:ext uri="{FF2B5EF4-FFF2-40B4-BE49-F238E27FC236}">
                <a16:creationId xmlns:a16="http://schemas.microsoft.com/office/drawing/2014/main" id="{C2995C2C-798A-9621-6DD4-1F59A27F1D57}"/>
              </a:ext>
            </a:extLst>
          </p:cNvPr>
          <p:cNvSpPr/>
          <p:nvPr/>
        </p:nvSpPr>
        <p:spPr>
          <a:xfrm>
            <a:off x="3968494" y="3834966"/>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=2.3m³/s</a:t>
            </a:r>
            <a:endParaRPr lang="de-DE" sz="1200" dirty="0">
              <a:solidFill>
                <a:srgbClr val="571054"/>
              </a:solidFill>
            </a:endParaRPr>
          </a:p>
        </p:txBody>
      </p:sp>
      <p:sp>
        <p:nvSpPr>
          <p:cNvPr id="127" name="Rectangle 126">
            <a:extLst>
              <a:ext uri="{FF2B5EF4-FFF2-40B4-BE49-F238E27FC236}">
                <a16:creationId xmlns:a16="http://schemas.microsoft.com/office/drawing/2014/main" id="{9CBD5DDB-6F05-A4AD-AAAF-1A6500FD5EEE}"/>
              </a:ext>
            </a:extLst>
          </p:cNvPr>
          <p:cNvSpPr/>
          <p:nvPr/>
        </p:nvSpPr>
        <p:spPr>
          <a:xfrm>
            <a:off x="6600330" y="3834966"/>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=6.4m³/s</a:t>
            </a:r>
            <a:endParaRPr lang="de-DE" sz="1200" dirty="0">
              <a:solidFill>
                <a:srgbClr val="571054"/>
              </a:solidFill>
            </a:endParaRPr>
          </a:p>
        </p:txBody>
      </p:sp>
      <p:sp>
        <p:nvSpPr>
          <p:cNvPr id="128" name="TextBox 127">
            <a:extLst>
              <a:ext uri="{FF2B5EF4-FFF2-40B4-BE49-F238E27FC236}">
                <a16:creationId xmlns:a16="http://schemas.microsoft.com/office/drawing/2014/main" id="{FD42D304-AE9E-0BF6-08B3-F0162922DF95}"/>
              </a:ext>
            </a:extLst>
          </p:cNvPr>
          <p:cNvSpPr txBox="1"/>
          <p:nvPr/>
        </p:nvSpPr>
        <p:spPr>
          <a:xfrm>
            <a:off x="3968494" y="5696385"/>
            <a:ext cx="1189576" cy="276999"/>
          </a:xfrm>
          <a:prstGeom prst="rect">
            <a:avLst/>
          </a:prstGeom>
          <a:noFill/>
        </p:spPr>
        <p:txBody>
          <a:bodyPr wrap="square">
            <a:spAutoFit/>
          </a:bodyPr>
          <a:lstStyle/>
          <a:p>
            <a:pPr algn="ctr"/>
            <a:r>
              <a:rPr lang="en-DE" sz="1200" dirty="0">
                <a:solidFill>
                  <a:srgbClr val="777877"/>
                </a:solidFill>
              </a:rPr>
              <a:t>TMP &lt; 6°C</a:t>
            </a:r>
            <a:endParaRPr lang="de-DE" sz="1200" dirty="0"/>
          </a:p>
        </p:txBody>
      </p:sp>
      <p:sp>
        <p:nvSpPr>
          <p:cNvPr id="129" name="Rectangle 128">
            <a:extLst>
              <a:ext uri="{FF2B5EF4-FFF2-40B4-BE49-F238E27FC236}">
                <a16:creationId xmlns:a16="http://schemas.microsoft.com/office/drawing/2014/main" id="{45F53DE2-780F-A6E8-FADF-DD31768F08F8}"/>
              </a:ext>
            </a:extLst>
          </p:cNvPr>
          <p:cNvSpPr/>
          <p:nvPr/>
        </p:nvSpPr>
        <p:spPr>
          <a:xfrm>
            <a:off x="3278017" y="6723998"/>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=2.5m³/s</a:t>
            </a:r>
            <a:endParaRPr lang="de-DE" sz="1200" dirty="0">
              <a:solidFill>
                <a:srgbClr val="571054"/>
              </a:solidFill>
            </a:endParaRPr>
          </a:p>
        </p:txBody>
      </p:sp>
      <p:sp>
        <p:nvSpPr>
          <p:cNvPr id="130" name="Rectangle 129">
            <a:extLst>
              <a:ext uri="{FF2B5EF4-FFF2-40B4-BE49-F238E27FC236}">
                <a16:creationId xmlns:a16="http://schemas.microsoft.com/office/drawing/2014/main" id="{8059950E-BEF8-C433-F9BC-BD0D771EAB36}"/>
              </a:ext>
            </a:extLst>
          </p:cNvPr>
          <p:cNvSpPr/>
          <p:nvPr/>
        </p:nvSpPr>
        <p:spPr>
          <a:xfrm>
            <a:off x="4676111" y="6723998"/>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b="1" u="sng" dirty="0" err="1">
                <a:solidFill>
                  <a:schemeClr val="bg1">
                    <a:lumMod val="50000"/>
                  </a:schemeClr>
                </a:solidFill>
              </a:rPr>
              <a:t>Qav</a:t>
            </a:r>
            <a:r>
              <a:rPr lang="en-DE" sz="1200" b="1" u="sng" dirty="0">
                <a:solidFill>
                  <a:schemeClr val="bg1">
                    <a:lumMod val="50000"/>
                  </a:schemeClr>
                </a:solidFill>
              </a:rPr>
              <a:t>=2.1m³/s</a:t>
            </a:r>
            <a:endParaRPr lang="de-DE" sz="1200" b="1" u="sng" dirty="0">
              <a:solidFill>
                <a:schemeClr val="bg1">
                  <a:lumMod val="50000"/>
                </a:schemeClr>
              </a:solidFill>
            </a:endParaRPr>
          </a:p>
        </p:txBody>
      </p:sp>
      <p:sp>
        <p:nvSpPr>
          <p:cNvPr id="131" name="TextBox 130">
            <a:extLst>
              <a:ext uri="{FF2B5EF4-FFF2-40B4-BE49-F238E27FC236}">
                <a16:creationId xmlns:a16="http://schemas.microsoft.com/office/drawing/2014/main" id="{6870ADDE-A2C4-3DB6-1C8E-C349D03D7FD5}"/>
              </a:ext>
            </a:extLst>
          </p:cNvPr>
          <p:cNvSpPr txBox="1"/>
          <p:nvPr/>
        </p:nvSpPr>
        <p:spPr>
          <a:xfrm>
            <a:off x="6508631" y="5716909"/>
            <a:ext cx="1149878" cy="276999"/>
          </a:xfrm>
          <a:prstGeom prst="rect">
            <a:avLst/>
          </a:prstGeom>
          <a:noFill/>
        </p:spPr>
        <p:txBody>
          <a:bodyPr wrap="square">
            <a:spAutoFit/>
          </a:bodyPr>
          <a:lstStyle/>
          <a:p>
            <a:pPr algn="ctr"/>
            <a:r>
              <a:rPr lang="en-DE" sz="1200" dirty="0">
                <a:solidFill>
                  <a:srgbClr val="777877"/>
                </a:solidFill>
              </a:rPr>
              <a:t>TMP &lt; 8°C</a:t>
            </a:r>
            <a:endParaRPr lang="de-DE" sz="1200" dirty="0"/>
          </a:p>
        </p:txBody>
      </p:sp>
      <p:sp>
        <p:nvSpPr>
          <p:cNvPr id="132" name="Rectangle 131">
            <a:extLst>
              <a:ext uri="{FF2B5EF4-FFF2-40B4-BE49-F238E27FC236}">
                <a16:creationId xmlns:a16="http://schemas.microsoft.com/office/drawing/2014/main" id="{EDE928F6-5A0D-90E3-A8F7-17045F05F52E}"/>
              </a:ext>
            </a:extLst>
          </p:cNvPr>
          <p:cNvSpPr/>
          <p:nvPr/>
        </p:nvSpPr>
        <p:spPr>
          <a:xfrm>
            <a:off x="5794217" y="6731535"/>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=6.7m³/s</a:t>
            </a:r>
            <a:endParaRPr lang="de-DE" sz="1200" dirty="0">
              <a:solidFill>
                <a:srgbClr val="571054"/>
              </a:solidFill>
            </a:endParaRPr>
          </a:p>
        </p:txBody>
      </p:sp>
      <p:sp>
        <p:nvSpPr>
          <p:cNvPr id="133" name="Rectangle 132">
            <a:extLst>
              <a:ext uri="{FF2B5EF4-FFF2-40B4-BE49-F238E27FC236}">
                <a16:creationId xmlns:a16="http://schemas.microsoft.com/office/drawing/2014/main" id="{2AD1B737-6296-FFFE-3868-42204250C2AE}"/>
              </a:ext>
            </a:extLst>
          </p:cNvPr>
          <p:cNvSpPr/>
          <p:nvPr/>
        </p:nvSpPr>
        <p:spPr>
          <a:xfrm>
            <a:off x="7192311" y="6731535"/>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=6.0m³/s</a:t>
            </a:r>
            <a:endParaRPr lang="de-DE" sz="1200" dirty="0">
              <a:solidFill>
                <a:srgbClr val="571054"/>
              </a:solidFill>
            </a:endParaRPr>
          </a:p>
        </p:txBody>
      </p:sp>
    </p:spTree>
    <p:extLst>
      <p:ext uri="{BB962C8B-B14F-4D97-AF65-F5344CB8AC3E}">
        <p14:creationId xmlns:p14="http://schemas.microsoft.com/office/powerpoint/2010/main" val="1343244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 Forest</a:t>
            </a:r>
            <a:r>
              <a:rPr lang="en-DE" dirty="0"/>
              <a:t> – Regression Prediction Extrapolation</a:t>
            </a:r>
            <a:endParaRPr lang="en-US" dirty="0"/>
          </a:p>
        </p:txBody>
      </p:sp>
      <p:sp>
        <p:nvSpPr>
          <p:cNvPr id="10" name="TextBox 9">
            <a:extLst>
              <a:ext uri="{FF2B5EF4-FFF2-40B4-BE49-F238E27FC236}">
                <a16:creationId xmlns:a16="http://schemas.microsoft.com/office/drawing/2014/main" id="{78E705DA-262C-9A9B-F502-E8FAEA987580}"/>
              </a:ext>
            </a:extLst>
          </p:cNvPr>
          <p:cNvSpPr txBox="1"/>
          <p:nvPr/>
        </p:nvSpPr>
        <p:spPr>
          <a:xfrm>
            <a:off x="491751" y="1108143"/>
            <a:ext cx="4151599" cy="3159839"/>
          </a:xfrm>
          <a:prstGeom prst="rect">
            <a:avLst/>
          </a:prstGeom>
          <a:noFill/>
        </p:spPr>
        <p:txBody>
          <a:bodyPr wrap="square" rtlCol="0">
            <a:spAutoFit/>
          </a:bodyPr>
          <a:lstStyle/>
          <a:p>
            <a:pPr marL="82868" indent="-82868" defTabSz="699779">
              <a:spcBef>
                <a:spcPts val="659"/>
              </a:spcBef>
              <a:buFont typeface="Arial" panose="020B0604020202020204" pitchFamily="34" charset="0"/>
              <a:buChar char=" "/>
              <a:tabLst>
                <a:tab pos="82868" algn="l"/>
              </a:tabLst>
            </a:pPr>
            <a:r>
              <a:rPr lang="en-DE" dirty="0"/>
              <a:t>Prediction Phase:</a:t>
            </a:r>
          </a:p>
          <a:p>
            <a:pPr marL="477585" lvl="1" indent="-314028" defTabSz="699779">
              <a:spcBef>
                <a:spcPts val="659"/>
              </a:spcBef>
              <a:buFont typeface="Arial" panose="020B0604020202020204" pitchFamily="34" charset="0"/>
              <a:buChar char="•"/>
              <a:tabLst>
                <a:tab pos="948626" algn="l"/>
              </a:tabLst>
            </a:pPr>
            <a:r>
              <a:rPr lang="en-DE" dirty="0">
                <a:solidFill>
                  <a:srgbClr val="777877"/>
                </a:solidFill>
              </a:rPr>
              <a:t>For </a:t>
            </a:r>
            <a:r>
              <a:rPr lang="en-DE" b="1" dirty="0">
                <a:solidFill>
                  <a:srgbClr val="777877"/>
                </a:solidFill>
              </a:rPr>
              <a:t>new</a:t>
            </a:r>
            <a:r>
              <a:rPr lang="en-DE" dirty="0">
                <a:solidFill>
                  <a:srgbClr val="777877"/>
                </a:solidFill>
              </a:rPr>
              <a:t> values of PCP and TMP, each tree is evaluated</a:t>
            </a:r>
          </a:p>
          <a:p>
            <a:pPr marL="477585" lvl="1" indent="-314028" defTabSz="699779">
              <a:spcBef>
                <a:spcPts val="659"/>
              </a:spcBef>
              <a:buFont typeface="Arial" panose="020B0604020202020204" pitchFamily="34" charset="0"/>
              <a:buChar char="•"/>
              <a:tabLst>
                <a:tab pos="948626" algn="l"/>
              </a:tabLst>
            </a:pPr>
            <a:r>
              <a:rPr lang="en-DE" dirty="0">
                <a:solidFill>
                  <a:srgbClr val="777877"/>
                </a:solidFill>
              </a:rPr>
              <a:t>Results are </a:t>
            </a:r>
            <a:r>
              <a:rPr lang="en-DE" b="1" dirty="0">
                <a:solidFill>
                  <a:srgbClr val="777877"/>
                </a:solidFill>
              </a:rPr>
              <a:t>averaged over all trees</a:t>
            </a:r>
            <a:r>
              <a:rPr lang="en-DE" dirty="0">
                <a:solidFill>
                  <a:srgbClr val="777877"/>
                </a:solidFill>
              </a:rPr>
              <a:t>:</a:t>
            </a:r>
          </a:p>
          <a:p>
            <a:pPr marL="1015869" lvl="2" indent="-342900" defTabSz="699779">
              <a:spcBef>
                <a:spcPts val="659"/>
              </a:spcBef>
              <a:buFont typeface="Symbol" panose="05050102010706020507" pitchFamily="18" charset="2"/>
              <a:buChar char="-"/>
              <a:tabLst>
                <a:tab pos="948626" algn="l"/>
              </a:tabLst>
            </a:pPr>
            <a:r>
              <a:rPr lang="en-DE" sz="1800" dirty="0" err="1">
                <a:solidFill>
                  <a:srgbClr val="777877"/>
                </a:solidFill>
              </a:rPr>
              <a:t>Qav</a:t>
            </a:r>
            <a:r>
              <a:rPr lang="en-DE" sz="1800" dirty="0">
                <a:solidFill>
                  <a:srgbClr val="777877"/>
                </a:solidFill>
              </a:rPr>
              <a:t> = (2.1+1.9) / 2 </a:t>
            </a:r>
            <a:br>
              <a:rPr lang="en-DE" sz="1800" dirty="0">
                <a:solidFill>
                  <a:srgbClr val="777877"/>
                </a:solidFill>
              </a:rPr>
            </a:br>
            <a:r>
              <a:rPr lang="en-DE" sz="1800" dirty="0" err="1">
                <a:solidFill>
                  <a:srgbClr val="777877"/>
                </a:solidFill>
              </a:rPr>
              <a:t>Qav</a:t>
            </a:r>
            <a:r>
              <a:rPr lang="en-DE" sz="1800" dirty="0">
                <a:solidFill>
                  <a:srgbClr val="777877"/>
                </a:solidFill>
              </a:rPr>
              <a:t> = </a:t>
            </a:r>
            <a:r>
              <a:rPr lang="en-DE" sz="1800" b="1" u="sng" dirty="0">
                <a:solidFill>
                  <a:srgbClr val="777877"/>
                </a:solidFill>
              </a:rPr>
              <a:t>2m³/s</a:t>
            </a:r>
          </a:p>
          <a:p>
            <a:pPr marL="477585" lvl="1" indent="-314028" defTabSz="699779">
              <a:spcBef>
                <a:spcPts val="659"/>
              </a:spcBef>
              <a:buFont typeface="Arial" panose="020B0604020202020204" pitchFamily="34" charset="0"/>
              <a:buChar char="•"/>
              <a:tabLst>
                <a:tab pos="948626" algn="l"/>
              </a:tabLst>
            </a:pPr>
            <a:r>
              <a:rPr lang="en-DE" b="1" dirty="0">
                <a:solidFill>
                  <a:srgbClr val="777877"/>
                </a:solidFill>
              </a:rPr>
              <a:t>Random Forest does not extrapolate</a:t>
            </a:r>
            <a:endParaRPr lang="en-US" b="1" dirty="0">
              <a:solidFill>
                <a:srgbClr val="777877"/>
              </a:solidFill>
            </a:endParaRPr>
          </a:p>
        </p:txBody>
      </p:sp>
      <p:pic>
        <p:nvPicPr>
          <p:cNvPr id="1026" name="Picture 2">
            <a:extLst>
              <a:ext uri="{FF2B5EF4-FFF2-40B4-BE49-F238E27FC236}">
                <a16:creationId xmlns:a16="http://schemas.microsoft.com/office/drawing/2014/main" id="{BB69A25B-A19A-4196-924A-25A75C20C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502" y="1298819"/>
            <a:ext cx="6667500" cy="5600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7CC0F34-C273-6887-9550-7187A6FE4ACD}"/>
              </a:ext>
            </a:extLst>
          </p:cNvPr>
          <p:cNvSpPr txBox="1"/>
          <p:nvPr/>
        </p:nvSpPr>
        <p:spPr>
          <a:xfrm>
            <a:off x="10082045" y="7010665"/>
            <a:ext cx="3811349" cy="369332"/>
          </a:xfrm>
          <a:prstGeom prst="rect">
            <a:avLst/>
          </a:prstGeom>
          <a:noFill/>
        </p:spPr>
        <p:txBody>
          <a:bodyPr wrap="square">
            <a:spAutoFit/>
          </a:bodyPr>
          <a:lstStyle/>
          <a:p>
            <a:r>
              <a:rPr lang="de-DE" sz="900" b="1" dirty="0">
                <a:latin typeface="Calibri" panose="020F0502020204030204" pitchFamily="34" charset="0"/>
              </a:rPr>
              <a:t>https://medium.com/nerd-for-tech/extrapolation-is-tough-for-trees-tree-based-learners-combining-learners-of-different-type-makes-659187a6f58d</a:t>
            </a:r>
          </a:p>
        </p:txBody>
      </p:sp>
    </p:spTree>
    <p:extLst>
      <p:ext uri="{BB962C8B-B14F-4D97-AF65-F5344CB8AC3E}">
        <p14:creationId xmlns:p14="http://schemas.microsoft.com/office/powerpoint/2010/main" val="1157700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A6B86C-C10C-5C3C-35C2-ECA688671A90}"/>
              </a:ext>
            </a:extLst>
          </p:cNvPr>
          <p:cNvSpPr/>
          <p:nvPr/>
        </p:nvSpPr>
        <p:spPr>
          <a:xfrm>
            <a:off x="8424249" y="1018149"/>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25000"/>
                    <a:lumOff val="75000"/>
                  </a:schemeClr>
                </a:solidFill>
              </a:rPr>
              <a:t>n=1000 </a:t>
            </a:r>
          </a:p>
        </p:txBody>
      </p:sp>
      <p:sp>
        <p:nvSpPr>
          <p:cNvPr id="12" name="Oval 11">
            <a:extLst>
              <a:ext uri="{FF2B5EF4-FFF2-40B4-BE49-F238E27FC236}">
                <a16:creationId xmlns:a16="http://schemas.microsoft.com/office/drawing/2014/main" id="{1FE79DE8-598C-DCF3-CDFA-6D74A74F2CE1}"/>
              </a:ext>
            </a:extLst>
          </p:cNvPr>
          <p:cNvSpPr/>
          <p:nvPr/>
        </p:nvSpPr>
        <p:spPr>
          <a:xfrm>
            <a:off x="8691850" y="1417672"/>
            <a:ext cx="602633" cy="630172"/>
          </a:xfrm>
          <a:prstGeom prst="ellipse">
            <a:avLst/>
          </a:prstGeom>
          <a:solidFill>
            <a:schemeClr val="tx1">
              <a:lumMod val="25000"/>
              <a:lumOff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lumMod val="25000"/>
                  <a:lumOff val="75000"/>
                </a:schemeClr>
              </a:solidFill>
            </a:endParaRPr>
          </a:p>
        </p:txBody>
      </p:sp>
      <p:sp>
        <p:nvSpPr>
          <p:cNvPr id="13" name="Rectangle 12">
            <a:extLst>
              <a:ext uri="{FF2B5EF4-FFF2-40B4-BE49-F238E27FC236}">
                <a16:creationId xmlns:a16="http://schemas.microsoft.com/office/drawing/2014/main" id="{0B6CD0AB-8E64-F7B4-FEFC-81D5CEDFC89A}"/>
              </a:ext>
            </a:extLst>
          </p:cNvPr>
          <p:cNvSpPr/>
          <p:nvPr/>
        </p:nvSpPr>
        <p:spPr>
          <a:xfrm>
            <a:off x="7820467" y="1481699"/>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25000"/>
                    <a:lumOff val="75000"/>
                  </a:schemeClr>
                </a:solidFill>
              </a:rPr>
              <a:t>Testing</a:t>
            </a:r>
          </a:p>
        </p:txBody>
      </p:sp>
      <p:sp>
        <p:nvSpPr>
          <p:cNvPr id="2" name="Title 1"/>
          <p:cNvSpPr>
            <a:spLocks noGrp="1"/>
          </p:cNvSpPr>
          <p:nvPr>
            <p:ph type="title"/>
          </p:nvPr>
        </p:nvSpPr>
        <p:spPr/>
        <p:txBody>
          <a:bodyPr/>
          <a:lstStyle/>
          <a:p>
            <a:r>
              <a:rPr lang="en-US" dirty="0"/>
              <a:t>Random Forest</a:t>
            </a:r>
            <a:r>
              <a:rPr lang="en-DE" dirty="0"/>
              <a:t> – Testing</a:t>
            </a:r>
            <a:endParaRPr lang="en-US" dirty="0"/>
          </a:p>
        </p:txBody>
      </p:sp>
      <p:sp>
        <p:nvSpPr>
          <p:cNvPr id="10" name="TextBox 9">
            <a:extLst>
              <a:ext uri="{FF2B5EF4-FFF2-40B4-BE49-F238E27FC236}">
                <a16:creationId xmlns:a16="http://schemas.microsoft.com/office/drawing/2014/main" id="{78E705DA-262C-9A9B-F502-E8FAEA987580}"/>
              </a:ext>
            </a:extLst>
          </p:cNvPr>
          <p:cNvSpPr txBox="1"/>
          <p:nvPr/>
        </p:nvSpPr>
        <p:spPr>
          <a:xfrm>
            <a:off x="491751" y="1108143"/>
            <a:ext cx="4151599" cy="2485296"/>
          </a:xfrm>
          <a:prstGeom prst="rect">
            <a:avLst/>
          </a:prstGeom>
          <a:noFill/>
        </p:spPr>
        <p:txBody>
          <a:bodyPr wrap="square" rtlCol="0">
            <a:spAutoFit/>
          </a:bodyPr>
          <a:lstStyle/>
          <a:p>
            <a:pPr marL="82868" indent="-82868" defTabSz="699779">
              <a:spcBef>
                <a:spcPts val="659"/>
              </a:spcBef>
              <a:buFont typeface="Arial" panose="020B0604020202020204" pitchFamily="34" charset="0"/>
              <a:buChar char=" "/>
              <a:tabLst>
                <a:tab pos="82868" algn="l"/>
              </a:tabLst>
            </a:pPr>
            <a:r>
              <a:rPr lang="en-DE" dirty="0"/>
              <a:t>Testing Phase:</a:t>
            </a:r>
          </a:p>
          <a:p>
            <a:pPr marL="477585" lvl="1" indent="-314028" defTabSz="699779">
              <a:spcBef>
                <a:spcPts val="659"/>
              </a:spcBef>
              <a:buFont typeface="Arial" panose="020B0604020202020204" pitchFamily="34" charset="0"/>
              <a:buChar char="•"/>
              <a:tabLst>
                <a:tab pos="948626" algn="l"/>
              </a:tabLst>
            </a:pPr>
            <a:r>
              <a:rPr lang="en-DE" dirty="0">
                <a:solidFill>
                  <a:srgbClr val="777877"/>
                </a:solidFill>
              </a:rPr>
              <a:t>For </a:t>
            </a:r>
            <a:r>
              <a:rPr lang="en-DE" b="1" dirty="0">
                <a:solidFill>
                  <a:srgbClr val="777877"/>
                </a:solidFill>
              </a:rPr>
              <a:t>test</a:t>
            </a:r>
            <a:r>
              <a:rPr lang="en-DE" dirty="0">
                <a:solidFill>
                  <a:srgbClr val="777877"/>
                </a:solidFill>
              </a:rPr>
              <a:t> values of PCP and TMP, each tree is evaluated</a:t>
            </a:r>
          </a:p>
          <a:p>
            <a:pPr marL="477585" lvl="1" indent="-314028" defTabSz="699779">
              <a:spcBef>
                <a:spcPts val="659"/>
              </a:spcBef>
              <a:buFont typeface="Arial" panose="020B0604020202020204" pitchFamily="34" charset="0"/>
              <a:buChar char="•"/>
              <a:tabLst>
                <a:tab pos="948626" algn="l"/>
              </a:tabLst>
            </a:pPr>
            <a:r>
              <a:rPr lang="en-DE" dirty="0">
                <a:solidFill>
                  <a:srgbClr val="777877"/>
                </a:solidFill>
              </a:rPr>
              <a:t>Results are averaged over all trees and compared to the </a:t>
            </a:r>
            <a:r>
              <a:rPr lang="en-DE" dirty="0" err="1">
                <a:solidFill>
                  <a:srgbClr val="777877"/>
                </a:solidFill>
              </a:rPr>
              <a:t>Qav</a:t>
            </a:r>
            <a:r>
              <a:rPr lang="en-DE" dirty="0">
                <a:solidFill>
                  <a:srgbClr val="777877"/>
                </a:solidFill>
              </a:rPr>
              <a:t> from the test dataset</a:t>
            </a:r>
            <a:endParaRPr lang="en-DE" sz="1800" b="1" dirty="0">
              <a:solidFill>
                <a:srgbClr val="777877"/>
              </a:solidFill>
            </a:endParaRPr>
          </a:p>
          <a:p>
            <a:pPr marL="506457" lvl="1" indent="-342900" defTabSz="699779">
              <a:spcBef>
                <a:spcPts val="659"/>
              </a:spcBef>
              <a:buFont typeface="Symbol" panose="05050102010706020507" pitchFamily="18" charset="2"/>
              <a:buChar char="-"/>
              <a:tabLst>
                <a:tab pos="948626" algn="l"/>
              </a:tabLst>
            </a:pPr>
            <a:endParaRPr lang="en-US" sz="1800" b="1" dirty="0">
              <a:solidFill>
                <a:srgbClr val="777877"/>
              </a:solidFill>
            </a:endParaRPr>
          </a:p>
        </p:txBody>
      </p:sp>
      <p:sp>
        <p:nvSpPr>
          <p:cNvPr id="3" name="Rectangle 2">
            <a:extLst>
              <a:ext uri="{FF2B5EF4-FFF2-40B4-BE49-F238E27FC236}">
                <a16:creationId xmlns:a16="http://schemas.microsoft.com/office/drawing/2014/main" id="{F89A0A3B-6C52-5DCB-D56F-C08A5AB067AD}"/>
              </a:ext>
            </a:extLst>
          </p:cNvPr>
          <p:cNvSpPr/>
          <p:nvPr/>
        </p:nvSpPr>
        <p:spPr>
          <a:xfrm>
            <a:off x="10295759" y="-139173"/>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75000"/>
                    <a:lumOff val="25000"/>
                  </a:schemeClr>
                </a:solidFill>
              </a:rPr>
              <a:t>n=2000 </a:t>
            </a:r>
          </a:p>
        </p:txBody>
      </p:sp>
      <p:sp>
        <p:nvSpPr>
          <p:cNvPr id="4" name="Oval 3">
            <a:extLst>
              <a:ext uri="{FF2B5EF4-FFF2-40B4-BE49-F238E27FC236}">
                <a16:creationId xmlns:a16="http://schemas.microsoft.com/office/drawing/2014/main" id="{38767E81-1733-B5A0-2418-CFF07FDAD98D}"/>
              </a:ext>
            </a:extLst>
          </p:cNvPr>
          <p:cNvSpPr/>
          <p:nvPr/>
        </p:nvSpPr>
        <p:spPr>
          <a:xfrm>
            <a:off x="10563360" y="260350"/>
            <a:ext cx="602633" cy="630172"/>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lumMod val="75000"/>
                  <a:lumOff val="25000"/>
                </a:schemeClr>
              </a:solidFill>
            </a:endParaRPr>
          </a:p>
        </p:txBody>
      </p:sp>
      <p:sp>
        <p:nvSpPr>
          <p:cNvPr id="5" name="Rectangle 4">
            <a:extLst>
              <a:ext uri="{FF2B5EF4-FFF2-40B4-BE49-F238E27FC236}">
                <a16:creationId xmlns:a16="http://schemas.microsoft.com/office/drawing/2014/main" id="{16DBBD14-39C1-9723-E4CC-7C3F6EA5A569}"/>
              </a:ext>
            </a:extLst>
          </p:cNvPr>
          <p:cNvSpPr/>
          <p:nvPr/>
        </p:nvSpPr>
        <p:spPr>
          <a:xfrm>
            <a:off x="12266058" y="393534"/>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50000"/>
                    <a:lumOff val="50000"/>
                  </a:schemeClr>
                </a:solidFill>
              </a:rPr>
              <a:t>n=3000</a:t>
            </a:r>
          </a:p>
        </p:txBody>
      </p:sp>
      <p:sp>
        <p:nvSpPr>
          <p:cNvPr id="6" name="Oval 5">
            <a:extLst>
              <a:ext uri="{FF2B5EF4-FFF2-40B4-BE49-F238E27FC236}">
                <a16:creationId xmlns:a16="http://schemas.microsoft.com/office/drawing/2014/main" id="{A1C47332-EBFE-28C3-1484-D1C8DC746463}"/>
              </a:ext>
            </a:extLst>
          </p:cNvPr>
          <p:cNvSpPr/>
          <p:nvPr/>
        </p:nvSpPr>
        <p:spPr>
          <a:xfrm>
            <a:off x="12523652" y="793057"/>
            <a:ext cx="602633" cy="630172"/>
          </a:xfrm>
          <a:prstGeom prst="ellipse">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tangle 6">
            <a:extLst>
              <a:ext uri="{FF2B5EF4-FFF2-40B4-BE49-F238E27FC236}">
                <a16:creationId xmlns:a16="http://schemas.microsoft.com/office/drawing/2014/main" id="{F833A11B-359E-D9E9-EE2A-70C1CA66BF84}"/>
              </a:ext>
            </a:extLst>
          </p:cNvPr>
          <p:cNvSpPr/>
          <p:nvPr/>
        </p:nvSpPr>
        <p:spPr>
          <a:xfrm>
            <a:off x="9691977" y="324377"/>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DE" sz="1200" dirty="0">
                <a:solidFill>
                  <a:schemeClr val="tx1">
                    <a:lumMod val="75000"/>
                    <a:lumOff val="25000"/>
                  </a:schemeClr>
                </a:solidFill>
              </a:rPr>
              <a:t>Training</a:t>
            </a:r>
          </a:p>
        </p:txBody>
      </p:sp>
      <p:sp>
        <p:nvSpPr>
          <p:cNvPr id="14" name="Rectangle 13">
            <a:extLst>
              <a:ext uri="{FF2B5EF4-FFF2-40B4-BE49-F238E27FC236}">
                <a16:creationId xmlns:a16="http://schemas.microsoft.com/office/drawing/2014/main" id="{8899B16D-28B7-E006-6CE6-076A6AF414F2}"/>
              </a:ext>
            </a:extLst>
          </p:cNvPr>
          <p:cNvSpPr/>
          <p:nvPr/>
        </p:nvSpPr>
        <p:spPr>
          <a:xfrm>
            <a:off x="10783087" y="2396271"/>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=6.0 m³/s</a:t>
            </a:r>
            <a:endParaRPr lang="de-DE" sz="1200" dirty="0">
              <a:solidFill>
                <a:srgbClr val="571054"/>
              </a:solidFill>
            </a:endParaRPr>
          </a:p>
        </p:txBody>
      </p:sp>
      <p:grpSp>
        <p:nvGrpSpPr>
          <p:cNvPr id="15" name="Group 14">
            <a:extLst>
              <a:ext uri="{FF2B5EF4-FFF2-40B4-BE49-F238E27FC236}">
                <a16:creationId xmlns:a16="http://schemas.microsoft.com/office/drawing/2014/main" id="{019BC399-893C-9732-C3F6-CA62817F0AE2}"/>
              </a:ext>
            </a:extLst>
          </p:cNvPr>
          <p:cNvGrpSpPr/>
          <p:nvPr/>
        </p:nvGrpSpPr>
        <p:grpSpPr>
          <a:xfrm>
            <a:off x="8967443" y="2911019"/>
            <a:ext cx="4448759" cy="3804320"/>
            <a:chOff x="9934575" y="2450022"/>
            <a:chExt cx="1675850" cy="1250670"/>
          </a:xfrm>
        </p:grpSpPr>
        <p:sp>
          <p:nvSpPr>
            <p:cNvPr id="17" name="Oval 16">
              <a:extLst>
                <a:ext uri="{FF2B5EF4-FFF2-40B4-BE49-F238E27FC236}">
                  <a16:creationId xmlns:a16="http://schemas.microsoft.com/office/drawing/2014/main" id="{8A599679-F5FD-6F87-AFBF-236E8E8F6EF4}"/>
                </a:ext>
              </a:extLst>
            </p:cNvPr>
            <p:cNvSpPr/>
            <p:nvPr/>
          </p:nvSpPr>
          <p:spPr>
            <a:xfrm>
              <a:off x="9934575" y="3493523"/>
              <a:ext cx="227012" cy="207169"/>
            </a:xfrm>
            <a:prstGeom prst="ellipse">
              <a:avLst/>
            </a:prstGeom>
            <a:solidFill>
              <a:schemeClr val="accent3">
                <a:lumMod val="10000"/>
                <a:lumOff val="90000"/>
              </a:schemeClr>
            </a:solidFill>
            <a:ln>
              <a:solidFill>
                <a:schemeClr val="bg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Oval 18">
              <a:extLst>
                <a:ext uri="{FF2B5EF4-FFF2-40B4-BE49-F238E27FC236}">
                  <a16:creationId xmlns:a16="http://schemas.microsoft.com/office/drawing/2014/main" id="{FFACB4B1-0C7F-96AD-6B18-6118AAA522EC}"/>
                </a:ext>
              </a:extLst>
            </p:cNvPr>
            <p:cNvSpPr/>
            <p:nvPr/>
          </p:nvSpPr>
          <p:spPr>
            <a:xfrm>
              <a:off x="10440988" y="3493522"/>
              <a:ext cx="227012" cy="207169"/>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2" name="Oval 21">
              <a:extLst>
                <a:ext uri="{FF2B5EF4-FFF2-40B4-BE49-F238E27FC236}">
                  <a16:creationId xmlns:a16="http://schemas.microsoft.com/office/drawing/2014/main" id="{2B92E6A8-8637-0213-3AC9-112B0DC59DF4}"/>
                </a:ext>
              </a:extLst>
            </p:cNvPr>
            <p:cNvSpPr/>
            <p:nvPr/>
          </p:nvSpPr>
          <p:spPr>
            <a:xfrm>
              <a:off x="10875963" y="3493522"/>
              <a:ext cx="227012" cy="207169"/>
            </a:xfrm>
            <a:prstGeom prst="ellips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6" name="Oval 25">
              <a:extLst>
                <a:ext uri="{FF2B5EF4-FFF2-40B4-BE49-F238E27FC236}">
                  <a16:creationId xmlns:a16="http://schemas.microsoft.com/office/drawing/2014/main" id="{02C1D341-57BB-814E-61C0-C1CA138B239F}"/>
                </a:ext>
              </a:extLst>
            </p:cNvPr>
            <p:cNvSpPr/>
            <p:nvPr/>
          </p:nvSpPr>
          <p:spPr>
            <a:xfrm>
              <a:off x="11383413" y="3490064"/>
              <a:ext cx="227012" cy="207169"/>
            </a:xfrm>
            <a:prstGeom prst="ellipse">
              <a:avLst/>
            </a:prstGeom>
            <a:solidFill>
              <a:schemeClr val="accent3">
                <a:lumMod val="50000"/>
                <a:lumOff val="50000"/>
              </a:schemeClr>
            </a:solidFill>
            <a:ln>
              <a:solidFill>
                <a:schemeClr val="accent3">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9" name="Oval 28">
              <a:extLst>
                <a:ext uri="{FF2B5EF4-FFF2-40B4-BE49-F238E27FC236}">
                  <a16:creationId xmlns:a16="http://schemas.microsoft.com/office/drawing/2014/main" id="{9B44B2D8-BD8B-28C8-A671-F1E61743C0F3}"/>
                </a:ext>
              </a:extLst>
            </p:cNvPr>
            <p:cNvSpPr/>
            <p:nvPr/>
          </p:nvSpPr>
          <p:spPr>
            <a:xfrm>
              <a:off x="10214220" y="2904841"/>
              <a:ext cx="227012" cy="207169"/>
            </a:xfrm>
            <a:prstGeom prst="ellipse">
              <a:avLst/>
            </a:prstGeom>
            <a:solidFill>
              <a:schemeClr val="accent3">
                <a:lumMod val="10000"/>
                <a:lumOff val="90000"/>
              </a:schemeClr>
            </a:solidFill>
            <a:ln>
              <a:solidFill>
                <a:schemeClr val="accent3">
                  <a:lumMod val="10000"/>
                  <a:lumOff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0" name="Oval 29">
              <a:extLst>
                <a:ext uri="{FF2B5EF4-FFF2-40B4-BE49-F238E27FC236}">
                  <a16:creationId xmlns:a16="http://schemas.microsoft.com/office/drawing/2014/main" id="{4F983E4B-1104-9146-6D90-B3B374ED8FE4}"/>
                </a:ext>
              </a:extLst>
            </p:cNvPr>
            <p:cNvSpPr/>
            <p:nvPr/>
          </p:nvSpPr>
          <p:spPr>
            <a:xfrm>
              <a:off x="11141809" y="2904841"/>
              <a:ext cx="227012" cy="207169"/>
            </a:xfrm>
            <a:prstGeom prst="ellips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5" name="Oval 34">
              <a:extLst>
                <a:ext uri="{FF2B5EF4-FFF2-40B4-BE49-F238E27FC236}">
                  <a16:creationId xmlns:a16="http://schemas.microsoft.com/office/drawing/2014/main" id="{D458B585-999C-C445-A37A-F5437D19D087}"/>
                </a:ext>
              </a:extLst>
            </p:cNvPr>
            <p:cNvSpPr/>
            <p:nvPr/>
          </p:nvSpPr>
          <p:spPr>
            <a:xfrm>
              <a:off x="10715565" y="2450022"/>
              <a:ext cx="227012" cy="207169"/>
            </a:xfrm>
            <a:prstGeom prst="ellips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37" name="Straight Connector 36">
              <a:extLst>
                <a:ext uri="{FF2B5EF4-FFF2-40B4-BE49-F238E27FC236}">
                  <a16:creationId xmlns:a16="http://schemas.microsoft.com/office/drawing/2014/main" id="{A6007CEE-A2C6-33D4-1690-0D1CBF433097}"/>
                </a:ext>
              </a:extLst>
            </p:cNvPr>
            <p:cNvCxnSpPr>
              <a:cxnSpLocks/>
              <a:stCxn id="35" idx="4"/>
              <a:endCxn id="29" idx="7"/>
            </p:cNvCxnSpPr>
            <p:nvPr/>
          </p:nvCxnSpPr>
          <p:spPr>
            <a:xfrm flipH="1">
              <a:off x="10407987" y="2657191"/>
              <a:ext cx="421084"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CD35D66C-32EB-54ED-C845-605C0EDBA2BA}"/>
                </a:ext>
              </a:extLst>
            </p:cNvPr>
            <p:cNvCxnSpPr>
              <a:cxnSpLocks/>
              <a:stCxn id="35" idx="4"/>
              <a:endCxn id="30" idx="1"/>
            </p:cNvCxnSpPr>
            <p:nvPr/>
          </p:nvCxnSpPr>
          <p:spPr>
            <a:xfrm>
              <a:off x="10829071" y="2657191"/>
              <a:ext cx="345983"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8988856C-2FC9-3D77-5272-11E74BA57FDF}"/>
                </a:ext>
              </a:extLst>
            </p:cNvPr>
            <p:cNvCxnSpPr>
              <a:cxnSpLocks/>
              <a:stCxn id="30" idx="4"/>
              <a:endCxn id="26" idx="0"/>
            </p:cNvCxnSpPr>
            <p:nvPr/>
          </p:nvCxnSpPr>
          <p:spPr>
            <a:xfrm>
              <a:off x="11255315" y="3112010"/>
              <a:ext cx="241604" cy="378054"/>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71C7D779-0AA3-0585-51F0-2490529F294F}"/>
                </a:ext>
              </a:extLst>
            </p:cNvPr>
            <p:cNvCxnSpPr>
              <a:cxnSpLocks/>
              <a:stCxn id="30" idx="4"/>
              <a:endCxn id="22" idx="0"/>
            </p:cNvCxnSpPr>
            <p:nvPr/>
          </p:nvCxnSpPr>
          <p:spPr>
            <a:xfrm flipH="1">
              <a:off x="10989469" y="3112010"/>
              <a:ext cx="265846"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D084BFBD-9633-855A-F569-BD5C30F6DBCC}"/>
                </a:ext>
              </a:extLst>
            </p:cNvPr>
            <p:cNvCxnSpPr>
              <a:cxnSpLocks/>
              <a:stCxn id="29" idx="4"/>
              <a:endCxn id="19" idx="0"/>
            </p:cNvCxnSpPr>
            <p:nvPr/>
          </p:nvCxnSpPr>
          <p:spPr>
            <a:xfrm>
              <a:off x="10327726" y="3112010"/>
              <a:ext cx="226768"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9D60BDE3-63E8-F604-377D-4AE5184A65ED}"/>
                </a:ext>
              </a:extLst>
            </p:cNvPr>
            <p:cNvCxnSpPr>
              <a:cxnSpLocks/>
              <a:stCxn id="29" idx="4"/>
              <a:endCxn id="17" idx="0"/>
            </p:cNvCxnSpPr>
            <p:nvPr/>
          </p:nvCxnSpPr>
          <p:spPr>
            <a:xfrm flipH="1">
              <a:off x="10048081" y="3112010"/>
              <a:ext cx="279645" cy="381513"/>
            </a:xfrm>
            <a:prstGeom prst="line">
              <a:avLst/>
            </a:prstGeom>
          </p:spPr>
          <p:style>
            <a:lnRef idx="2">
              <a:schemeClr val="accent1"/>
            </a:lnRef>
            <a:fillRef idx="0">
              <a:schemeClr val="accent1"/>
            </a:fillRef>
            <a:effectRef idx="1">
              <a:schemeClr val="accent1"/>
            </a:effectRef>
            <a:fontRef idx="minor">
              <a:schemeClr val="tx1"/>
            </a:fontRef>
          </p:style>
        </p:cxnSp>
      </p:grpSp>
      <p:sp>
        <p:nvSpPr>
          <p:cNvPr id="43" name="TextBox 42">
            <a:extLst>
              <a:ext uri="{FF2B5EF4-FFF2-40B4-BE49-F238E27FC236}">
                <a16:creationId xmlns:a16="http://schemas.microsoft.com/office/drawing/2014/main" id="{53958931-278E-316D-81D3-5CAD5F03126E}"/>
              </a:ext>
            </a:extLst>
          </p:cNvPr>
          <p:cNvSpPr txBox="1"/>
          <p:nvPr/>
        </p:nvSpPr>
        <p:spPr>
          <a:xfrm>
            <a:off x="9268759" y="4003914"/>
            <a:ext cx="4047313" cy="276999"/>
          </a:xfrm>
          <a:prstGeom prst="rect">
            <a:avLst/>
          </a:prstGeom>
          <a:noFill/>
        </p:spPr>
        <p:txBody>
          <a:bodyPr wrap="square">
            <a:spAutoFit/>
          </a:bodyPr>
          <a:lstStyle/>
          <a:p>
            <a:pPr algn="ctr"/>
            <a:r>
              <a:rPr lang="en-DE" sz="1200" dirty="0">
                <a:solidFill>
                  <a:srgbClr val="777877"/>
                </a:solidFill>
              </a:rPr>
              <a:t>PCP &lt; 550mm/</a:t>
            </a:r>
            <a:r>
              <a:rPr lang="en-DE" sz="1200" dirty="0" err="1">
                <a:solidFill>
                  <a:srgbClr val="777877"/>
                </a:solidFill>
              </a:rPr>
              <a:t>yr</a:t>
            </a:r>
            <a:endParaRPr lang="de-DE" sz="1200" dirty="0"/>
          </a:p>
        </p:txBody>
      </p:sp>
      <p:sp>
        <p:nvSpPr>
          <p:cNvPr id="44" name="Rectangle 43">
            <a:extLst>
              <a:ext uri="{FF2B5EF4-FFF2-40B4-BE49-F238E27FC236}">
                <a16:creationId xmlns:a16="http://schemas.microsoft.com/office/drawing/2014/main" id="{7C2EA711-3364-18B4-2E43-78E6E1208DF7}"/>
              </a:ext>
            </a:extLst>
          </p:cNvPr>
          <p:cNvSpPr/>
          <p:nvPr/>
        </p:nvSpPr>
        <p:spPr>
          <a:xfrm>
            <a:off x="9362890" y="3808248"/>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=2.0m³/s</a:t>
            </a:r>
            <a:endParaRPr lang="de-DE" sz="1200" dirty="0">
              <a:solidFill>
                <a:srgbClr val="571054"/>
              </a:solidFill>
            </a:endParaRPr>
          </a:p>
        </p:txBody>
      </p:sp>
      <p:sp>
        <p:nvSpPr>
          <p:cNvPr id="45" name="Rectangle 44">
            <a:extLst>
              <a:ext uri="{FF2B5EF4-FFF2-40B4-BE49-F238E27FC236}">
                <a16:creationId xmlns:a16="http://schemas.microsoft.com/office/drawing/2014/main" id="{BC307415-2583-004B-DC57-6B4DC5E459FF}"/>
              </a:ext>
            </a:extLst>
          </p:cNvPr>
          <p:cNvSpPr/>
          <p:nvPr/>
        </p:nvSpPr>
        <p:spPr>
          <a:xfrm>
            <a:off x="11994726" y="3808248"/>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=6.5m³/s</a:t>
            </a:r>
            <a:endParaRPr lang="de-DE" sz="1200" dirty="0">
              <a:solidFill>
                <a:srgbClr val="571054"/>
              </a:solidFill>
            </a:endParaRPr>
          </a:p>
        </p:txBody>
      </p:sp>
      <p:sp>
        <p:nvSpPr>
          <p:cNvPr id="80" name="TextBox 79">
            <a:extLst>
              <a:ext uri="{FF2B5EF4-FFF2-40B4-BE49-F238E27FC236}">
                <a16:creationId xmlns:a16="http://schemas.microsoft.com/office/drawing/2014/main" id="{AA340365-4F45-6BBD-31B0-A08F13D22366}"/>
              </a:ext>
            </a:extLst>
          </p:cNvPr>
          <p:cNvSpPr txBox="1"/>
          <p:nvPr/>
        </p:nvSpPr>
        <p:spPr>
          <a:xfrm>
            <a:off x="9362890" y="5669667"/>
            <a:ext cx="1189576" cy="276999"/>
          </a:xfrm>
          <a:prstGeom prst="rect">
            <a:avLst/>
          </a:prstGeom>
          <a:noFill/>
        </p:spPr>
        <p:txBody>
          <a:bodyPr wrap="square">
            <a:spAutoFit/>
          </a:bodyPr>
          <a:lstStyle/>
          <a:p>
            <a:pPr algn="ctr"/>
            <a:r>
              <a:rPr lang="en-DE" sz="1200" dirty="0">
                <a:solidFill>
                  <a:srgbClr val="777877"/>
                </a:solidFill>
              </a:rPr>
              <a:t>TMP &lt; 5°C</a:t>
            </a:r>
            <a:endParaRPr lang="de-DE" sz="1200" dirty="0"/>
          </a:p>
        </p:txBody>
      </p:sp>
      <p:sp>
        <p:nvSpPr>
          <p:cNvPr id="81" name="Rectangle 80">
            <a:extLst>
              <a:ext uri="{FF2B5EF4-FFF2-40B4-BE49-F238E27FC236}">
                <a16:creationId xmlns:a16="http://schemas.microsoft.com/office/drawing/2014/main" id="{D3855828-77B4-456B-1C92-EC6E5241BCF7}"/>
              </a:ext>
            </a:extLst>
          </p:cNvPr>
          <p:cNvSpPr/>
          <p:nvPr/>
        </p:nvSpPr>
        <p:spPr>
          <a:xfrm>
            <a:off x="8672413" y="6697280"/>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=2.4m³/s</a:t>
            </a:r>
            <a:endParaRPr lang="de-DE" sz="1200" dirty="0">
              <a:solidFill>
                <a:srgbClr val="571054"/>
              </a:solidFill>
            </a:endParaRPr>
          </a:p>
        </p:txBody>
      </p:sp>
      <p:sp>
        <p:nvSpPr>
          <p:cNvPr id="82" name="Rectangle 81">
            <a:extLst>
              <a:ext uri="{FF2B5EF4-FFF2-40B4-BE49-F238E27FC236}">
                <a16:creationId xmlns:a16="http://schemas.microsoft.com/office/drawing/2014/main" id="{8D38C9E5-6E05-58C6-F566-D0F7D77C579A}"/>
              </a:ext>
            </a:extLst>
          </p:cNvPr>
          <p:cNvSpPr/>
          <p:nvPr/>
        </p:nvSpPr>
        <p:spPr>
          <a:xfrm>
            <a:off x="10070507" y="6697280"/>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=1.9m³/s</a:t>
            </a:r>
            <a:endParaRPr lang="de-DE" sz="1200" dirty="0">
              <a:solidFill>
                <a:srgbClr val="571054"/>
              </a:solidFill>
            </a:endParaRPr>
          </a:p>
        </p:txBody>
      </p:sp>
      <p:sp>
        <p:nvSpPr>
          <p:cNvPr id="83" name="TextBox 82">
            <a:extLst>
              <a:ext uri="{FF2B5EF4-FFF2-40B4-BE49-F238E27FC236}">
                <a16:creationId xmlns:a16="http://schemas.microsoft.com/office/drawing/2014/main" id="{BDD40C24-B6FA-5B96-6C8F-2275299CC541}"/>
              </a:ext>
            </a:extLst>
          </p:cNvPr>
          <p:cNvSpPr txBox="1"/>
          <p:nvPr/>
        </p:nvSpPr>
        <p:spPr>
          <a:xfrm>
            <a:off x="11903027" y="5690191"/>
            <a:ext cx="1149878" cy="276999"/>
          </a:xfrm>
          <a:prstGeom prst="rect">
            <a:avLst/>
          </a:prstGeom>
          <a:noFill/>
        </p:spPr>
        <p:txBody>
          <a:bodyPr wrap="square">
            <a:spAutoFit/>
          </a:bodyPr>
          <a:lstStyle/>
          <a:p>
            <a:pPr algn="ctr"/>
            <a:r>
              <a:rPr lang="en-DE" sz="1200" dirty="0">
                <a:solidFill>
                  <a:srgbClr val="777877"/>
                </a:solidFill>
              </a:rPr>
              <a:t>TMP &lt; 9°C</a:t>
            </a:r>
            <a:endParaRPr lang="de-DE" sz="1200" dirty="0"/>
          </a:p>
        </p:txBody>
      </p:sp>
      <p:sp>
        <p:nvSpPr>
          <p:cNvPr id="84" name="Rectangle 83">
            <a:extLst>
              <a:ext uri="{FF2B5EF4-FFF2-40B4-BE49-F238E27FC236}">
                <a16:creationId xmlns:a16="http://schemas.microsoft.com/office/drawing/2014/main" id="{D948179B-34A5-3AA9-793F-26C151E2FC79}"/>
              </a:ext>
            </a:extLst>
          </p:cNvPr>
          <p:cNvSpPr/>
          <p:nvPr/>
        </p:nvSpPr>
        <p:spPr>
          <a:xfrm>
            <a:off x="11188613" y="6704817"/>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=6.9m³/s</a:t>
            </a:r>
            <a:endParaRPr lang="de-DE" sz="1200" dirty="0">
              <a:solidFill>
                <a:srgbClr val="571054"/>
              </a:solidFill>
            </a:endParaRPr>
          </a:p>
        </p:txBody>
      </p:sp>
      <p:sp>
        <p:nvSpPr>
          <p:cNvPr id="85" name="Rectangle 84">
            <a:extLst>
              <a:ext uri="{FF2B5EF4-FFF2-40B4-BE49-F238E27FC236}">
                <a16:creationId xmlns:a16="http://schemas.microsoft.com/office/drawing/2014/main" id="{E0A28D9A-B399-B0A0-A007-61D6CCD00B2B}"/>
              </a:ext>
            </a:extLst>
          </p:cNvPr>
          <p:cNvSpPr/>
          <p:nvPr/>
        </p:nvSpPr>
        <p:spPr>
          <a:xfrm>
            <a:off x="12586707" y="6704817"/>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=5.8m³/s</a:t>
            </a:r>
            <a:endParaRPr lang="de-DE" sz="1200" dirty="0">
              <a:solidFill>
                <a:srgbClr val="571054"/>
              </a:solidFill>
            </a:endParaRPr>
          </a:p>
        </p:txBody>
      </p:sp>
      <p:sp>
        <p:nvSpPr>
          <p:cNvPr id="86" name="Rectangle 85">
            <a:extLst>
              <a:ext uri="{FF2B5EF4-FFF2-40B4-BE49-F238E27FC236}">
                <a16:creationId xmlns:a16="http://schemas.microsoft.com/office/drawing/2014/main" id="{BB7F0D4F-6D72-638C-DED9-045BBD45BF01}"/>
              </a:ext>
            </a:extLst>
          </p:cNvPr>
          <p:cNvSpPr/>
          <p:nvPr/>
        </p:nvSpPr>
        <p:spPr>
          <a:xfrm>
            <a:off x="5388691" y="2422989"/>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r>
              <a:rPr lang="en-DE" sz="1200" dirty="0">
                <a:solidFill>
                  <a:srgbClr val="571054"/>
                </a:solidFill>
              </a:rPr>
            </a:br>
            <a:r>
              <a:rPr lang="en-DE" sz="1200" dirty="0" err="1">
                <a:solidFill>
                  <a:srgbClr val="571054"/>
                </a:solidFill>
              </a:rPr>
              <a:t>Qav</a:t>
            </a:r>
            <a:r>
              <a:rPr lang="en-DE" sz="1200" dirty="0">
                <a:solidFill>
                  <a:srgbClr val="571054"/>
                </a:solidFill>
              </a:rPr>
              <a:t>=5.5m³/s</a:t>
            </a:r>
            <a:endParaRPr lang="de-DE" sz="1200" dirty="0">
              <a:solidFill>
                <a:srgbClr val="571054"/>
              </a:solidFill>
            </a:endParaRPr>
          </a:p>
        </p:txBody>
      </p:sp>
      <p:grpSp>
        <p:nvGrpSpPr>
          <p:cNvPr id="87" name="Group 86">
            <a:extLst>
              <a:ext uri="{FF2B5EF4-FFF2-40B4-BE49-F238E27FC236}">
                <a16:creationId xmlns:a16="http://schemas.microsoft.com/office/drawing/2014/main" id="{04BA020D-D1E2-824A-5AB9-FAE86FE6466A}"/>
              </a:ext>
            </a:extLst>
          </p:cNvPr>
          <p:cNvGrpSpPr/>
          <p:nvPr/>
        </p:nvGrpSpPr>
        <p:grpSpPr>
          <a:xfrm>
            <a:off x="3573047" y="2937737"/>
            <a:ext cx="4448759" cy="3804320"/>
            <a:chOff x="9934575" y="2450022"/>
            <a:chExt cx="1675850" cy="1250670"/>
          </a:xfrm>
        </p:grpSpPr>
        <p:sp>
          <p:nvSpPr>
            <p:cNvPr id="88" name="Oval 87">
              <a:extLst>
                <a:ext uri="{FF2B5EF4-FFF2-40B4-BE49-F238E27FC236}">
                  <a16:creationId xmlns:a16="http://schemas.microsoft.com/office/drawing/2014/main" id="{E9BD2909-538A-1E2E-3C8F-BED6F3EDA32F}"/>
                </a:ext>
              </a:extLst>
            </p:cNvPr>
            <p:cNvSpPr/>
            <p:nvPr/>
          </p:nvSpPr>
          <p:spPr>
            <a:xfrm>
              <a:off x="9934575" y="3493523"/>
              <a:ext cx="227012" cy="207169"/>
            </a:xfrm>
            <a:prstGeom prst="ellipse">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9" name="Oval 88">
              <a:extLst>
                <a:ext uri="{FF2B5EF4-FFF2-40B4-BE49-F238E27FC236}">
                  <a16:creationId xmlns:a16="http://schemas.microsoft.com/office/drawing/2014/main" id="{B33E0DAB-62AC-65FE-89A9-2933FB8AFA7A}"/>
                </a:ext>
              </a:extLst>
            </p:cNvPr>
            <p:cNvSpPr/>
            <p:nvPr/>
          </p:nvSpPr>
          <p:spPr>
            <a:xfrm>
              <a:off x="10440988" y="3493522"/>
              <a:ext cx="227012" cy="207169"/>
            </a:xfrm>
            <a:prstGeom prst="ellips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0" name="Oval 89">
              <a:extLst>
                <a:ext uri="{FF2B5EF4-FFF2-40B4-BE49-F238E27FC236}">
                  <a16:creationId xmlns:a16="http://schemas.microsoft.com/office/drawing/2014/main" id="{849A9A58-18F2-AB5B-EE26-1B44B8A7F31C}"/>
                </a:ext>
              </a:extLst>
            </p:cNvPr>
            <p:cNvSpPr/>
            <p:nvPr/>
          </p:nvSpPr>
          <p:spPr>
            <a:xfrm>
              <a:off x="10875963" y="3493522"/>
              <a:ext cx="227012" cy="20716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1" name="Oval 90">
              <a:extLst>
                <a:ext uri="{FF2B5EF4-FFF2-40B4-BE49-F238E27FC236}">
                  <a16:creationId xmlns:a16="http://schemas.microsoft.com/office/drawing/2014/main" id="{A8D3B074-C818-C71B-E6E5-40BE4A06151C}"/>
                </a:ext>
              </a:extLst>
            </p:cNvPr>
            <p:cNvSpPr/>
            <p:nvPr/>
          </p:nvSpPr>
          <p:spPr>
            <a:xfrm>
              <a:off x="11383413" y="3490064"/>
              <a:ext cx="227012" cy="207169"/>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2" name="Oval 91">
              <a:extLst>
                <a:ext uri="{FF2B5EF4-FFF2-40B4-BE49-F238E27FC236}">
                  <a16:creationId xmlns:a16="http://schemas.microsoft.com/office/drawing/2014/main" id="{BBC6F0B7-23D1-913E-E865-1FD8574AA5B1}"/>
                </a:ext>
              </a:extLst>
            </p:cNvPr>
            <p:cNvSpPr/>
            <p:nvPr/>
          </p:nvSpPr>
          <p:spPr>
            <a:xfrm>
              <a:off x="10214220" y="2904841"/>
              <a:ext cx="227012" cy="207169"/>
            </a:xfrm>
            <a:prstGeom prst="ellips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3" name="Oval 92">
              <a:extLst>
                <a:ext uri="{FF2B5EF4-FFF2-40B4-BE49-F238E27FC236}">
                  <a16:creationId xmlns:a16="http://schemas.microsoft.com/office/drawing/2014/main" id="{7577233C-148D-575D-88A1-B16DF61D4E83}"/>
                </a:ext>
              </a:extLst>
            </p:cNvPr>
            <p:cNvSpPr/>
            <p:nvPr/>
          </p:nvSpPr>
          <p:spPr>
            <a:xfrm>
              <a:off x="11141809" y="2904841"/>
              <a:ext cx="227012" cy="207169"/>
            </a:xfrm>
            <a:prstGeom prst="ellips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4" name="Oval 93">
              <a:extLst>
                <a:ext uri="{FF2B5EF4-FFF2-40B4-BE49-F238E27FC236}">
                  <a16:creationId xmlns:a16="http://schemas.microsoft.com/office/drawing/2014/main" id="{AE3193F8-706D-6E70-A85A-8252BAB00385}"/>
                </a:ext>
              </a:extLst>
            </p:cNvPr>
            <p:cNvSpPr/>
            <p:nvPr/>
          </p:nvSpPr>
          <p:spPr>
            <a:xfrm>
              <a:off x="10715565" y="2450022"/>
              <a:ext cx="227012" cy="207169"/>
            </a:xfrm>
            <a:prstGeom prst="ellips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95" name="Straight Connector 94">
              <a:extLst>
                <a:ext uri="{FF2B5EF4-FFF2-40B4-BE49-F238E27FC236}">
                  <a16:creationId xmlns:a16="http://schemas.microsoft.com/office/drawing/2014/main" id="{06A60C76-B398-2153-9980-F2C1DED75A09}"/>
                </a:ext>
              </a:extLst>
            </p:cNvPr>
            <p:cNvCxnSpPr>
              <a:cxnSpLocks/>
              <a:stCxn id="94" idx="4"/>
              <a:endCxn id="92" idx="7"/>
            </p:cNvCxnSpPr>
            <p:nvPr/>
          </p:nvCxnSpPr>
          <p:spPr>
            <a:xfrm flipH="1">
              <a:off x="10407987" y="2657191"/>
              <a:ext cx="421084"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A7AB8A8B-0FC3-26E1-E1C9-594771B34E77}"/>
                </a:ext>
              </a:extLst>
            </p:cNvPr>
            <p:cNvCxnSpPr>
              <a:cxnSpLocks/>
              <a:stCxn id="94" idx="4"/>
              <a:endCxn id="93" idx="1"/>
            </p:cNvCxnSpPr>
            <p:nvPr/>
          </p:nvCxnSpPr>
          <p:spPr>
            <a:xfrm>
              <a:off x="10829071" y="2657191"/>
              <a:ext cx="345983"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FF621C7A-ABA7-2E5A-29DB-9E5C503B444D}"/>
                </a:ext>
              </a:extLst>
            </p:cNvPr>
            <p:cNvCxnSpPr>
              <a:cxnSpLocks/>
              <a:stCxn id="93" idx="4"/>
              <a:endCxn id="91" idx="0"/>
            </p:cNvCxnSpPr>
            <p:nvPr/>
          </p:nvCxnSpPr>
          <p:spPr>
            <a:xfrm>
              <a:off x="11255315" y="3112010"/>
              <a:ext cx="241604" cy="378054"/>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7E5022C5-32A4-2999-B741-9D3A55CB26DB}"/>
                </a:ext>
              </a:extLst>
            </p:cNvPr>
            <p:cNvCxnSpPr>
              <a:cxnSpLocks/>
              <a:stCxn id="93" idx="4"/>
              <a:endCxn id="90" idx="0"/>
            </p:cNvCxnSpPr>
            <p:nvPr/>
          </p:nvCxnSpPr>
          <p:spPr>
            <a:xfrm flipH="1">
              <a:off x="10989469" y="3112010"/>
              <a:ext cx="265846"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A2E8100F-9E9C-A980-4717-75713B5B96E0}"/>
                </a:ext>
              </a:extLst>
            </p:cNvPr>
            <p:cNvCxnSpPr>
              <a:cxnSpLocks/>
              <a:stCxn id="92" idx="4"/>
              <a:endCxn id="89" idx="0"/>
            </p:cNvCxnSpPr>
            <p:nvPr/>
          </p:nvCxnSpPr>
          <p:spPr>
            <a:xfrm>
              <a:off x="10327726" y="3112010"/>
              <a:ext cx="226768"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ED496D8C-3FAD-50F5-F68B-163B2F95E90D}"/>
                </a:ext>
              </a:extLst>
            </p:cNvPr>
            <p:cNvCxnSpPr>
              <a:cxnSpLocks/>
              <a:stCxn id="92" idx="4"/>
              <a:endCxn id="88" idx="0"/>
            </p:cNvCxnSpPr>
            <p:nvPr/>
          </p:nvCxnSpPr>
          <p:spPr>
            <a:xfrm flipH="1">
              <a:off x="10048081" y="3112010"/>
              <a:ext cx="279645" cy="381513"/>
            </a:xfrm>
            <a:prstGeom prst="line">
              <a:avLst/>
            </a:prstGeom>
          </p:spPr>
          <p:style>
            <a:lnRef idx="2">
              <a:schemeClr val="accent1"/>
            </a:lnRef>
            <a:fillRef idx="0">
              <a:schemeClr val="accent1"/>
            </a:fillRef>
            <a:effectRef idx="1">
              <a:schemeClr val="accent1"/>
            </a:effectRef>
            <a:fontRef idx="minor">
              <a:schemeClr val="tx1"/>
            </a:fontRef>
          </p:style>
        </p:cxnSp>
      </p:grpSp>
      <p:sp>
        <p:nvSpPr>
          <p:cNvPr id="101" name="TextBox 100">
            <a:extLst>
              <a:ext uri="{FF2B5EF4-FFF2-40B4-BE49-F238E27FC236}">
                <a16:creationId xmlns:a16="http://schemas.microsoft.com/office/drawing/2014/main" id="{63DA75BB-F79F-DA17-D128-406CBE4A6CDC}"/>
              </a:ext>
            </a:extLst>
          </p:cNvPr>
          <p:cNvSpPr txBox="1"/>
          <p:nvPr/>
        </p:nvSpPr>
        <p:spPr>
          <a:xfrm>
            <a:off x="3874363" y="4030632"/>
            <a:ext cx="4047313" cy="276999"/>
          </a:xfrm>
          <a:prstGeom prst="rect">
            <a:avLst/>
          </a:prstGeom>
          <a:noFill/>
        </p:spPr>
        <p:txBody>
          <a:bodyPr wrap="square">
            <a:spAutoFit/>
          </a:bodyPr>
          <a:lstStyle/>
          <a:p>
            <a:pPr algn="ctr"/>
            <a:r>
              <a:rPr lang="en-DE" sz="1200" dirty="0">
                <a:solidFill>
                  <a:srgbClr val="777877"/>
                </a:solidFill>
              </a:rPr>
              <a:t>PCP &lt; 600mm/</a:t>
            </a:r>
            <a:r>
              <a:rPr lang="en-DE" sz="1200" dirty="0" err="1">
                <a:solidFill>
                  <a:srgbClr val="777877"/>
                </a:solidFill>
              </a:rPr>
              <a:t>yr</a:t>
            </a:r>
            <a:endParaRPr lang="de-DE" sz="1200" dirty="0"/>
          </a:p>
        </p:txBody>
      </p:sp>
      <p:sp>
        <p:nvSpPr>
          <p:cNvPr id="102" name="Rectangle 101">
            <a:extLst>
              <a:ext uri="{FF2B5EF4-FFF2-40B4-BE49-F238E27FC236}">
                <a16:creationId xmlns:a16="http://schemas.microsoft.com/office/drawing/2014/main" id="{501B3F7A-6582-A736-4DA9-08FED93EBE8F}"/>
              </a:ext>
            </a:extLst>
          </p:cNvPr>
          <p:cNvSpPr/>
          <p:nvPr/>
        </p:nvSpPr>
        <p:spPr>
          <a:xfrm>
            <a:off x="3968494" y="3834966"/>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=2.3m³/s</a:t>
            </a:r>
            <a:endParaRPr lang="de-DE" sz="1200" dirty="0">
              <a:solidFill>
                <a:srgbClr val="571054"/>
              </a:solidFill>
            </a:endParaRPr>
          </a:p>
        </p:txBody>
      </p:sp>
      <p:sp>
        <p:nvSpPr>
          <p:cNvPr id="103" name="Rectangle 102">
            <a:extLst>
              <a:ext uri="{FF2B5EF4-FFF2-40B4-BE49-F238E27FC236}">
                <a16:creationId xmlns:a16="http://schemas.microsoft.com/office/drawing/2014/main" id="{1F87EEF6-D4D9-4C8D-9677-DCA338915E2C}"/>
              </a:ext>
            </a:extLst>
          </p:cNvPr>
          <p:cNvSpPr/>
          <p:nvPr/>
        </p:nvSpPr>
        <p:spPr>
          <a:xfrm>
            <a:off x="6600330" y="3834966"/>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=6.4m³/s</a:t>
            </a:r>
            <a:endParaRPr lang="de-DE" sz="1200" dirty="0">
              <a:solidFill>
                <a:srgbClr val="571054"/>
              </a:solidFill>
            </a:endParaRPr>
          </a:p>
        </p:txBody>
      </p:sp>
      <p:sp>
        <p:nvSpPr>
          <p:cNvPr id="104" name="TextBox 103">
            <a:extLst>
              <a:ext uri="{FF2B5EF4-FFF2-40B4-BE49-F238E27FC236}">
                <a16:creationId xmlns:a16="http://schemas.microsoft.com/office/drawing/2014/main" id="{4D23A6DD-5D11-57DA-9ACB-53DDAF0DE6F3}"/>
              </a:ext>
            </a:extLst>
          </p:cNvPr>
          <p:cNvSpPr txBox="1"/>
          <p:nvPr/>
        </p:nvSpPr>
        <p:spPr>
          <a:xfrm>
            <a:off x="3968494" y="5696385"/>
            <a:ext cx="1189576" cy="276999"/>
          </a:xfrm>
          <a:prstGeom prst="rect">
            <a:avLst/>
          </a:prstGeom>
          <a:noFill/>
        </p:spPr>
        <p:txBody>
          <a:bodyPr wrap="square">
            <a:spAutoFit/>
          </a:bodyPr>
          <a:lstStyle/>
          <a:p>
            <a:pPr algn="ctr"/>
            <a:r>
              <a:rPr lang="en-DE" sz="1200" dirty="0">
                <a:solidFill>
                  <a:srgbClr val="777877"/>
                </a:solidFill>
              </a:rPr>
              <a:t>TMP &lt; 6°C</a:t>
            </a:r>
            <a:endParaRPr lang="de-DE" sz="1200" dirty="0"/>
          </a:p>
        </p:txBody>
      </p:sp>
      <p:sp>
        <p:nvSpPr>
          <p:cNvPr id="105" name="Rectangle 104">
            <a:extLst>
              <a:ext uri="{FF2B5EF4-FFF2-40B4-BE49-F238E27FC236}">
                <a16:creationId xmlns:a16="http://schemas.microsoft.com/office/drawing/2014/main" id="{3EC919CB-00E5-CEC7-6BA2-528CB72BC08A}"/>
              </a:ext>
            </a:extLst>
          </p:cNvPr>
          <p:cNvSpPr/>
          <p:nvPr/>
        </p:nvSpPr>
        <p:spPr>
          <a:xfrm>
            <a:off x="3278017" y="6723998"/>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=2.5m³/s</a:t>
            </a:r>
            <a:endParaRPr lang="de-DE" sz="1200" dirty="0">
              <a:solidFill>
                <a:srgbClr val="571054"/>
              </a:solidFill>
            </a:endParaRPr>
          </a:p>
        </p:txBody>
      </p:sp>
      <p:sp>
        <p:nvSpPr>
          <p:cNvPr id="106" name="Rectangle 105">
            <a:extLst>
              <a:ext uri="{FF2B5EF4-FFF2-40B4-BE49-F238E27FC236}">
                <a16:creationId xmlns:a16="http://schemas.microsoft.com/office/drawing/2014/main" id="{8CC3B317-C0E4-1FDC-CDEE-D9880339E0C7}"/>
              </a:ext>
            </a:extLst>
          </p:cNvPr>
          <p:cNvSpPr/>
          <p:nvPr/>
        </p:nvSpPr>
        <p:spPr>
          <a:xfrm>
            <a:off x="4676111" y="6723998"/>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=2.1m³/s</a:t>
            </a:r>
            <a:endParaRPr lang="de-DE" sz="1200" dirty="0">
              <a:solidFill>
                <a:srgbClr val="571054"/>
              </a:solidFill>
            </a:endParaRPr>
          </a:p>
        </p:txBody>
      </p:sp>
      <p:sp>
        <p:nvSpPr>
          <p:cNvPr id="107" name="TextBox 106">
            <a:extLst>
              <a:ext uri="{FF2B5EF4-FFF2-40B4-BE49-F238E27FC236}">
                <a16:creationId xmlns:a16="http://schemas.microsoft.com/office/drawing/2014/main" id="{C8D0A6DC-2122-15E8-9D21-58EB35E4D5D8}"/>
              </a:ext>
            </a:extLst>
          </p:cNvPr>
          <p:cNvSpPr txBox="1"/>
          <p:nvPr/>
        </p:nvSpPr>
        <p:spPr>
          <a:xfrm>
            <a:off x="6508631" y="5716909"/>
            <a:ext cx="1149878" cy="276999"/>
          </a:xfrm>
          <a:prstGeom prst="rect">
            <a:avLst/>
          </a:prstGeom>
          <a:noFill/>
        </p:spPr>
        <p:txBody>
          <a:bodyPr wrap="square">
            <a:spAutoFit/>
          </a:bodyPr>
          <a:lstStyle/>
          <a:p>
            <a:pPr algn="ctr"/>
            <a:r>
              <a:rPr lang="en-DE" sz="1200" dirty="0">
                <a:solidFill>
                  <a:srgbClr val="777877"/>
                </a:solidFill>
              </a:rPr>
              <a:t>TMP &lt; 8°C</a:t>
            </a:r>
            <a:endParaRPr lang="de-DE" sz="1200" dirty="0"/>
          </a:p>
        </p:txBody>
      </p:sp>
      <p:sp>
        <p:nvSpPr>
          <p:cNvPr id="108" name="Rectangle 107">
            <a:extLst>
              <a:ext uri="{FF2B5EF4-FFF2-40B4-BE49-F238E27FC236}">
                <a16:creationId xmlns:a16="http://schemas.microsoft.com/office/drawing/2014/main" id="{C0609802-5387-2263-0D3A-24B8E12BC6DE}"/>
              </a:ext>
            </a:extLst>
          </p:cNvPr>
          <p:cNvSpPr/>
          <p:nvPr/>
        </p:nvSpPr>
        <p:spPr>
          <a:xfrm>
            <a:off x="5794217" y="6731535"/>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=6.7m³/s</a:t>
            </a:r>
            <a:endParaRPr lang="de-DE" sz="1200" dirty="0">
              <a:solidFill>
                <a:srgbClr val="571054"/>
              </a:solidFill>
            </a:endParaRPr>
          </a:p>
        </p:txBody>
      </p:sp>
      <p:sp>
        <p:nvSpPr>
          <p:cNvPr id="109" name="Rectangle 108">
            <a:extLst>
              <a:ext uri="{FF2B5EF4-FFF2-40B4-BE49-F238E27FC236}">
                <a16:creationId xmlns:a16="http://schemas.microsoft.com/office/drawing/2014/main" id="{DB0A80DB-3F4D-1642-1811-34B9B81F79FB}"/>
              </a:ext>
            </a:extLst>
          </p:cNvPr>
          <p:cNvSpPr/>
          <p:nvPr/>
        </p:nvSpPr>
        <p:spPr>
          <a:xfrm>
            <a:off x="7192311" y="6731535"/>
            <a:ext cx="1119939" cy="52284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1200" dirty="0">
              <a:solidFill>
                <a:srgbClr val="571054"/>
              </a:solidFill>
            </a:endParaRPr>
          </a:p>
          <a:p>
            <a:pPr algn="ctr"/>
            <a:r>
              <a:rPr lang="en-DE" sz="1200" dirty="0" err="1">
                <a:solidFill>
                  <a:srgbClr val="571054"/>
                </a:solidFill>
              </a:rPr>
              <a:t>Qav</a:t>
            </a:r>
            <a:r>
              <a:rPr lang="en-DE" sz="1200" dirty="0">
                <a:solidFill>
                  <a:srgbClr val="571054"/>
                </a:solidFill>
              </a:rPr>
              <a:t>=6.0m³/s</a:t>
            </a:r>
            <a:endParaRPr lang="de-DE" sz="1200" dirty="0">
              <a:solidFill>
                <a:srgbClr val="571054"/>
              </a:solidFill>
            </a:endParaRPr>
          </a:p>
        </p:txBody>
      </p:sp>
    </p:spTree>
    <p:extLst>
      <p:ext uri="{BB962C8B-B14F-4D97-AF65-F5344CB8AC3E}">
        <p14:creationId xmlns:p14="http://schemas.microsoft.com/office/powerpoint/2010/main" val="2864982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 Forest: Pros and Cons</a:t>
            </a:r>
          </a:p>
        </p:txBody>
      </p:sp>
      <p:sp>
        <p:nvSpPr>
          <p:cNvPr id="10" name="TextBox 9">
            <a:extLst>
              <a:ext uri="{FF2B5EF4-FFF2-40B4-BE49-F238E27FC236}">
                <a16:creationId xmlns:a16="http://schemas.microsoft.com/office/drawing/2014/main" id="{7A2630DA-EAE0-4270-94A7-11DB8951018C}"/>
              </a:ext>
            </a:extLst>
          </p:cNvPr>
          <p:cNvSpPr txBox="1"/>
          <p:nvPr/>
        </p:nvSpPr>
        <p:spPr>
          <a:xfrm>
            <a:off x="468131" y="1420149"/>
            <a:ext cx="13300756" cy="2605842"/>
          </a:xfrm>
          <a:prstGeom prst="rect">
            <a:avLst/>
          </a:prstGeom>
          <a:noFill/>
        </p:spPr>
        <p:txBody>
          <a:bodyPr wrap="square" rtlCol="0">
            <a:spAutoFit/>
          </a:bodyPr>
          <a:lstStyle/>
          <a:p>
            <a:pPr marL="82868" lvl="0" indent="-82868" defTabSz="699779">
              <a:spcBef>
                <a:spcPts val="659"/>
              </a:spcBef>
              <a:buFont typeface="Arial" panose="020B0604020202020204" pitchFamily="34" charset="0"/>
              <a:buChar char=" "/>
              <a:tabLst>
                <a:tab pos="82868" algn="l"/>
              </a:tabLst>
            </a:pPr>
            <a:r>
              <a:rPr lang="en-US" sz="2800" dirty="0"/>
              <a:t>Advantages:</a:t>
            </a:r>
          </a:p>
          <a:p>
            <a:pPr marL="477585" lvl="1" indent="-314028" defTabSz="699779">
              <a:spcBef>
                <a:spcPts val="659"/>
              </a:spcBef>
              <a:buFont typeface="Arial" panose="020B0604020202020204" pitchFamily="34" charset="0"/>
              <a:buChar char="•"/>
              <a:tabLst>
                <a:tab pos="948626" algn="l"/>
              </a:tabLst>
            </a:pPr>
            <a:r>
              <a:rPr lang="en-US" sz="2800" dirty="0">
                <a:solidFill>
                  <a:srgbClr val="777877"/>
                </a:solidFill>
              </a:rPr>
              <a:t>Flexible in terms of problems for which it can be used</a:t>
            </a:r>
          </a:p>
          <a:p>
            <a:pPr marL="477585" lvl="1" indent="-314028" defTabSz="699779">
              <a:spcBef>
                <a:spcPts val="659"/>
              </a:spcBef>
              <a:buFont typeface="Arial" panose="020B0604020202020204" pitchFamily="34" charset="0"/>
              <a:buChar char="•"/>
              <a:tabLst>
                <a:tab pos="948626" algn="l"/>
              </a:tabLst>
            </a:pPr>
            <a:r>
              <a:rPr lang="en-DE" sz="2800" dirty="0">
                <a:solidFill>
                  <a:srgbClr val="777877"/>
                </a:solidFill>
              </a:rPr>
              <a:t>Performance vs. computational cost is good</a:t>
            </a:r>
            <a:endParaRPr lang="en-US" sz="2800" dirty="0">
              <a:solidFill>
                <a:srgbClr val="777877"/>
              </a:solidFill>
            </a:endParaRPr>
          </a:p>
          <a:p>
            <a:pPr marL="477585" lvl="1" indent="-314028" defTabSz="699779">
              <a:spcBef>
                <a:spcPts val="659"/>
              </a:spcBef>
              <a:buFont typeface="Arial" panose="020B0604020202020204" pitchFamily="34" charset="0"/>
              <a:buChar char="•"/>
              <a:tabLst>
                <a:tab pos="948626" algn="l"/>
              </a:tabLst>
            </a:pPr>
            <a:r>
              <a:rPr lang="en-US" sz="2800" dirty="0">
                <a:solidFill>
                  <a:srgbClr val="777877"/>
                </a:solidFill>
              </a:rPr>
              <a:t>Yields information about input variable (predictor) importance</a:t>
            </a:r>
          </a:p>
          <a:p>
            <a:pPr marL="477585" lvl="1" indent="-314028" defTabSz="699779">
              <a:spcBef>
                <a:spcPts val="659"/>
              </a:spcBef>
              <a:buFont typeface="Arial" panose="020B0604020202020204" pitchFamily="34" charset="0"/>
              <a:buChar char="•"/>
              <a:tabLst>
                <a:tab pos="948626" algn="l"/>
              </a:tabLst>
            </a:pPr>
            <a:r>
              <a:rPr lang="en-US" sz="2800" dirty="0">
                <a:solidFill>
                  <a:srgbClr val="777877"/>
                </a:solidFill>
              </a:rPr>
              <a:t>Implemented in </a:t>
            </a:r>
            <a:r>
              <a:rPr lang="en-DE" sz="2800" dirty="0">
                <a:solidFill>
                  <a:srgbClr val="777877"/>
                </a:solidFill>
              </a:rPr>
              <a:t>common</a:t>
            </a:r>
            <a:r>
              <a:rPr lang="en-US" sz="2800" dirty="0">
                <a:solidFill>
                  <a:srgbClr val="777877"/>
                </a:solidFill>
              </a:rPr>
              <a:t> programming languages (Python or R packages)</a:t>
            </a:r>
          </a:p>
        </p:txBody>
      </p:sp>
      <p:sp>
        <p:nvSpPr>
          <p:cNvPr id="12" name="TextBox 11">
            <a:extLst>
              <a:ext uri="{FF2B5EF4-FFF2-40B4-BE49-F238E27FC236}">
                <a16:creationId xmlns:a16="http://schemas.microsoft.com/office/drawing/2014/main" id="{C9D3C38B-66C0-4007-A8D8-CFEF7D37FC9C}"/>
              </a:ext>
            </a:extLst>
          </p:cNvPr>
          <p:cNvSpPr txBox="1"/>
          <p:nvPr/>
        </p:nvSpPr>
        <p:spPr>
          <a:xfrm>
            <a:off x="516844" y="4769732"/>
            <a:ext cx="13300756" cy="1564531"/>
          </a:xfrm>
          <a:prstGeom prst="rect">
            <a:avLst/>
          </a:prstGeom>
          <a:noFill/>
        </p:spPr>
        <p:txBody>
          <a:bodyPr wrap="square" rtlCol="0">
            <a:spAutoFit/>
          </a:bodyPr>
          <a:lstStyle/>
          <a:p>
            <a:pPr marL="82868" lvl="0" indent="-82868" defTabSz="699779">
              <a:spcBef>
                <a:spcPts val="659"/>
              </a:spcBef>
              <a:buFont typeface="Arial" panose="020B0604020202020204" pitchFamily="34" charset="0"/>
              <a:buChar char=" "/>
              <a:tabLst>
                <a:tab pos="82868" algn="l"/>
              </a:tabLst>
            </a:pPr>
            <a:r>
              <a:rPr lang="en-US" sz="2800" dirty="0"/>
              <a:t>Disadvantages:</a:t>
            </a:r>
          </a:p>
          <a:p>
            <a:pPr marL="477585" lvl="1" indent="-314028" defTabSz="699779">
              <a:spcBef>
                <a:spcPts val="659"/>
              </a:spcBef>
              <a:buFont typeface="Arial" panose="020B0604020202020204" pitchFamily="34" charset="0"/>
              <a:buChar char="•"/>
              <a:tabLst>
                <a:tab pos="948626" algn="l"/>
              </a:tabLst>
            </a:pPr>
            <a:r>
              <a:rPr lang="en-US" sz="2800" dirty="0">
                <a:solidFill>
                  <a:srgbClr val="777877"/>
                </a:solidFill>
              </a:rPr>
              <a:t>Predictions outside the training data range not possible</a:t>
            </a:r>
          </a:p>
          <a:p>
            <a:pPr marL="477585" lvl="1" indent="-314028" defTabSz="699779">
              <a:spcBef>
                <a:spcPts val="659"/>
              </a:spcBef>
              <a:buFont typeface="Arial" panose="020B0604020202020204" pitchFamily="34" charset="0"/>
              <a:buChar char="•"/>
              <a:tabLst>
                <a:tab pos="948626" algn="l"/>
              </a:tabLst>
            </a:pPr>
            <a:r>
              <a:rPr lang="en-US" sz="2800" dirty="0">
                <a:solidFill>
                  <a:srgbClr val="777877"/>
                </a:solidFill>
              </a:rPr>
              <a:t>It can fit to noise in the data</a:t>
            </a:r>
          </a:p>
        </p:txBody>
      </p:sp>
    </p:spTree>
    <p:extLst>
      <p:ext uri="{BB962C8B-B14F-4D97-AF65-F5344CB8AC3E}">
        <p14:creationId xmlns:p14="http://schemas.microsoft.com/office/powerpoint/2010/main" val="946008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625" y="311150"/>
            <a:ext cx="13200975" cy="876523"/>
          </a:xfrm>
        </p:spPr>
        <p:txBody>
          <a:bodyPr anchor="t">
            <a:normAutofit/>
          </a:bodyPr>
          <a:lstStyle/>
          <a:p>
            <a:r>
              <a:rPr lang="en-US" dirty="0"/>
              <a:t>Content</a:t>
            </a:r>
          </a:p>
        </p:txBody>
      </p:sp>
      <p:sp>
        <p:nvSpPr>
          <p:cNvPr id="23" name="Text Placeholder 3">
            <a:extLst>
              <a:ext uri="{FF2B5EF4-FFF2-40B4-BE49-F238E27FC236}">
                <a16:creationId xmlns:a16="http://schemas.microsoft.com/office/drawing/2014/main" id="{0635B3C5-E83C-42FF-A4E5-5DFFE56C687A}"/>
              </a:ext>
            </a:extLst>
          </p:cNvPr>
          <p:cNvSpPr>
            <a:spLocks noGrp="1"/>
          </p:cNvSpPr>
          <p:nvPr>
            <p:ph type="body" sz="quarter" idx="14"/>
          </p:nvPr>
        </p:nvSpPr>
        <p:spPr>
          <a:xfrm>
            <a:off x="655129" y="1255744"/>
            <a:ext cx="5440871" cy="5873926"/>
          </a:xfrm>
        </p:spPr>
        <p:txBody>
          <a:bodyPr/>
          <a:lstStyle/>
          <a:p>
            <a:pPr marL="0" marR="0" indent="0">
              <a:spcBef>
                <a:spcPts val="1200"/>
              </a:spcBef>
              <a:spcAft>
                <a:spcPts val="0"/>
              </a:spcAft>
              <a:buNone/>
            </a:pPr>
            <a:r>
              <a:rPr lang="en-DE" sz="1800" b="1" dirty="0">
                <a:latin typeface="+mn-lt"/>
                <a:ea typeface="Calibri" panose="020F0502020204030204" pitchFamily="34" charset="0"/>
              </a:rPr>
              <a:t>Introduction</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Quick overview of machine learning techniques</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Random Forest and its pro’s and con’s</a:t>
            </a:r>
          </a:p>
          <a:p>
            <a:pPr marL="0" marR="0" indent="0">
              <a:spcBef>
                <a:spcPts val="1200"/>
              </a:spcBef>
              <a:spcAft>
                <a:spcPts val="0"/>
              </a:spcAft>
              <a:buNone/>
            </a:pPr>
            <a:br>
              <a:rPr lang="en-DE" sz="1800" b="1" dirty="0">
                <a:latin typeface="+mn-lt"/>
                <a:ea typeface="Calibri" panose="020F0502020204030204" pitchFamily="34" charset="0"/>
              </a:rPr>
            </a:br>
            <a:r>
              <a:rPr lang="en-DE" sz="2400" b="1" dirty="0">
                <a:latin typeface="+mn-lt"/>
                <a:ea typeface="Calibri" panose="020F0502020204030204" pitchFamily="34" charset="0"/>
              </a:rPr>
              <a:t>Random Forest for streamflow prediction</a:t>
            </a:r>
          </a:p>
          <a:p>
            <a:pPr marL="0" indent="0">
              <a:spcBef>
                <a:spcPts val="1200"/>
              </a:spcBef>
              <a:buNone/>
            </a:pPr>
            <a:r>
              <a:rPr lang="en-DE" sz="1800" dirty="0">
                <a:solidFill>
                  <a:schemeClr val="bg1">
                    <a:lumMod val="50000"/>
                  </a:schemeClr>
                </a:solidFill>
                <a:latin typeface="+mn-lt"/>
              </a:rPr>
              <a:t>Data processing</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Application of the algorithm</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Performance assessment </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Input data importance and prediction</a:t>
            </a:r>
          </a:p>
          <a:p>
            <a:pPr marL="0" marR="0" indent="0">
              <a:spcBef>
                <a:spcPts val="1200"/>
              </a:spcBef>
              <a:spcAft>
                <a:spcPts val="0"/>
              </a:spcAft>
              <a:buNone/>
            </a:pPr>
            <a:br>
              <a:rPr lang="en-DE" sz="1800" b="1" dirty="0">
                <a:latin typeface="+mn-lt"/>
                <a:ea typeface="Calibri" panose="020F0502020204030204" pitchFamily="34" charset="0"/>
              </a:rPr>
            </a:br>
            <a:r>
              <a:rPr lang="en-DE" sz="1800" b="1" dirty="0">
                <a:latin typeface="+mn-lt"/>
                <a:ea typeface="Calibri" panose="020F0502020204030204" pitchFamily="34" charset="0"/>
              </a:rPr>
              <a:t>Wrapping up</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Lessons learned</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Code example</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Questions and Answers</a:t>
            </a:r>
            <a:endParaRPr lang="de-DE" sz="1800" dirty="0">
              <a:solidFill>
                <a:schemeClr val="bg1">
                  <a:lumMod val="50000"/>
                </a:schemeClr>
              </a:solidFill>
              <a:effectLst/>
              <a:latin typeface="+mn-lt"/>
              <a:ea typeface="Calibri" panose="020F0502020204030204" pitchFamily="34" charset="0"/>
            </a:endParaRPr>
          </a:p>
        </p:txBody>
      </p:sp>
      <p:grpSp>
        <p:nvGrpSpPr>
          <p:cNvPr id="7" name="Group 6">
            <a:extLst>
              <a:ext uri="{FF2B5EF4-FFF2-40B4-BE49-F238E27FC236}">
                <a16:creationId xmlns:a16="http://schemas.microsoft.com/office/drawing/2014/main" id="{7742DF6A-0CF8-0AA7-886C-0ACD6409DA0F}"/>
              </a:ext>
            </a:extLst>
          </p:cNvPr>
          <p:cNvGrpSpPr/>
          <p:nvPr/>
        </p:nvGrpSpPr>
        <p:grpSpPr>
          <a:xfrm>
            <a:off x="6004418" y="2103485"/>
            <a:ext cx="7376154" cy="3780462"/>
            <a:chOff x="0" y="304648"/>
            <a:chExt cx="12192000" cy="6248703"/>
          </a:xfrm>
        </p:grpSpPr>
        <p:pic>
          <p:nvPicPr>
            <p:cNvPr id="8" name="Picture 7">
              <a:extLst>
                <a:ext uri="{FF2B5EF4-FFF2-40B4-BE49-F238E27FC236}">
                  <a16:creationId xmlns:a16="http://schemas.microsoft.com/office/drawing/2014/main" id="{8600CBAE-E601-A063-703E-CD832E0A3BFC}"/>
                </a:ext>
              </a:extLst>
            </p:cNvPr>
            <p:cNvPicPr>
              <a:picLocks noChangeAspect="1"/>
            </p:cNvPicPr>
            <p:nvPr/>
          </p:nvPicPr>
          <p:blipFill>
            <a:blip r:embed="rId3"/>
            <a:stretch>
              <a:fillRect/>
            </a:stretch>
          </p:blipFill>
          <p:spPr>
            <a:xfrm>
              <a:off x="0" y="304648"/>
              <a:ext cx="12192000" cy="6248703"/>
            </a:xfrm>
            <a:prstGeom prst="rect">
              <a:avLst/>
            </a:prstGeom>
          </p:spPr>
        </p:pic>
        <p:sp>
          <p:nvSpPr>
            <p:cNvPr id="9" name="Rectangle 8">
              <a:extLst>
                <a:ext uri="{FF2B5EF4-FFF2-40B4-BE49-F238E27FC236}">
                  <a16:creationId xmlns:a16="http://schemas.microsoft.com/office/drawing/2014/main" id="{242F3A50-9258-E992-EAD4-E43A4AC0DB17}"/>
                </a:ext>
              </a:extLst>
            </p:cNvPr>
            <p:cNvSpPr/>
            <p:nvPr/>
          </p:nvSpPr>
          <p:spPr>
            <a:xfrm>
              <a:off x="9264352" y="4211564"/>
              <a:ext cx="648072" cy="28803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sz="3200" kern="1200">
                  <a:solidFill>
                    <a:schemeClr val="lt1"/>
                  </a:solidFill>
                  <a:latin typeface="+mn-lt"/>
                  <a:ea typeface="+mn-ea"/>
                  <a:cs typeface="+mn-cs"/>
                </a:defRPr>
              </a:lvl1pPr>
              <a:lvl2pPr marL="457200" algn="l" rtl="0" fontAlgn="base">
                <a:spcBef>
                  <a:spcPct val="0"/>
                </a:spcBef>
                <a:spcAft>
                  <a:spcPct val="0"/>
                </a:spcAft>
                <a:defRPr sz="3200" kern="1200">
                  <a:solidFill>
                    <a:schemeClr val="lt1"/>
                  </a:solidFill>
                  <a:latin typeface="+mn-lt"/>
                  <a:ea typeface="+mn-ea"/>
                  <a:cs typeface="+mn-cs"/>
                </a:defRPr>
              </a:lvl2pPr>
              <a:lvl3pPr marL="914400" algn="l" rtl="0" fontAlgn="base">
                <a:spcBef>
                  <a:spcPct val="0"/>
                </a:spcBef>
                <a:spcAft>
                  <a:spcPct val="0"/>
                </a:spcAft>
                <a:defRPr sz="3200" kern="1200">
                  <a:solidFill>
                    <a:schemeClr val="lt1"/>
                  </a:solidFill>
                  <a:latin typeface="+mn-lt"/>
                  <a:ea typeface="+mn-ea"/>
                  <a:cs typeface="+mn-cs"/>
                </a:defRPr>
              </a:lvl3pPr>
              <a:lvl4pPr marL="1371600" algn="l" rtl="0" fontAlgn="base">
                <a:spcBef>
                  <a:spcPct val="0"/>
                </a:spcBef>
                <a:spcAft>
                  <a:spcPct val="0"/>
                </a:spcAft>
                <a:defRPr sz="3200" kern="1200">
                  <a:solidFill>
                    <a:schemeClr val="lt1"/>
                  </a:solidFill>
                  <a:latin typeface="+mn-lt"/>
                  <a:ea typeface="+mn-ea"/>
                  <a:cs typeface="+mn-cs"/>
                </a:defRPr>
              </a:lvl4pPr>
              <a:lvl5pPr marL="1828800" algn="l" rtl="0" fontAlgn="base">
                <a:spcBef>
                  <a:spcPct val="0"/>
                </a:spcBef>
                <a:spcAft>
                  <a:spcPct val="0"/>
                </a:spcAft>
                <a:defRPr sz="3200" kern="1200">
                  <a:solidFill>
                    <a:schemeClr val="lt1"/>
                  </a:solidFill>
                  <a:latin typeface="+mn-lt"/>
                  <a:ea typeface="+mn-ea"/>
                  <a:cs typeface="+mn-cs"/>
                </a:defRPr>
              </a:lvl5pPr>
              <a:lvl6pPr marL="2286000" algn="l" defTabSz="914400" rtl="0" eaLnBrk="1" latinLnBrk="0" hangingPunct="1">
                <a:defRPr sz="3200" kern="1200">
                  <a:solidFill>
                    <a:schemeClr val="lt1"/>
                  </a:solidFill>
                  <a:latin typeface="+mn-lt"/>
                  <a:ea typeface="+mn-ea"/>
                  <a:cs typeface="+mn-cs"/>
                </a:defRPr>
              </a:lvl6pPr>
              <a:lvl7pPr marL="2743200" algn="l" defTabSz="914400" rtl="0" eaLnBrk="1" latinLnBrk="0" hangingPunct="1">
                <a:defRPr sz="3200" kern="1200">
                  <a:solidFill>
                    <a:schemeClr val="lt1"/>
                  </a:solidFill>
                  <a:latin typeface="+mn-lt"/>
                  <a:ea typeface="+mn-ea"/>
                  <a:cs typeface="+mn-cs"/>
                </a:defRPr>
              </a:lvl7pPr>
              <a:lvl8pPr marL="3200400" algn="l" defTabSz="914400" rtl="0" eaLnBrk="1" latinLnBrk="0" hangingPunct="1">
                <a:defRPr sz="3200" kern="1200">
                  <a:solidFill>
                    <a:schemeClr val="lt1"/>
                  </a:solidFill>
                  <a:latin typeface="+mn-lt"/>
                  <a:ea typeface="+mn-ea"/>
                  <a:cs typeface="+mn-cs"/>
                </a:defRPr>
              </a:lvl8pPr>
              <a:lvl9pPr marL="3657600" algn="l" defTabSz="914400" rtl="0" eaLnBrk="1" latinLnBrk="0" hangingPunct="1">
                <a:defRPr sz="3200" kern="1200">
                  <a:solidFill>
                    <a:schemeClr val="lt1"/>
                  </a:solidFill>
                  <a:latin typeface="+mn-lt"/>
                  <a:ea typeface="+mn-ea"/>
                  <a:cs typeface="+mn-cs"/>
                </a:defRPr>
              </a:lvl9pPr>
            </a:lstStyle>
            <a:p>
              <a:pPr algn="ctr"/>
              <a:endParaRPr lang="de-DE"/>
            </a:p>
          </p:txBody>
        </p:sp>
        <p:sp>
          <p:nvSpPr>
            <p:cNvPr id="10" name="TextBox 9">
              <a:extLst>
                <a:ext uri="{FF2B5EF4-FFF2-40B4-BE49-F238E27FC236}">
                  <a16:creationId xmlns:a16="http://schemas.microsoft.com/office/drawing/2014/main" id="{7CD7E8FB-46EF-35AB-D2F6-6E196F66BD13}"/>
                </a:ext>
              </a:extLst>
            </p:cNvPr>
            <p:cNvSpPr txBox="1"/>
            <p:nvPr/>
          </p:nvSpPr>
          <p:spPr>
            <a:xfrm>
              <a:off x="9226252" y="4184650"/>
              <a:ext cx="792088" cy="338554"/>
            </a:xfrm>
            <a:prstGeom prst="rect">
              <a:avLst/>
            </a:prstGeom>
            <a:noFill/>
          </p:spPr>
          <p:txBody>
            <a:bodyPr wrap="square" rtlCol="0">
              <a:spAutoFit/>
            </a:bodyPr>
            <a:lstStyle>
              <a:defPPr>
                <a:defRPr lang="de-DE"/>
              </a:defPPr>
              <a:lvl1pPr algn="l" rtl="0" fontAlgn="base">
                <a:spcBef>
                  <a:spcPct val="0"/>
                </a:spcBef>
                <a:spcAft>
                  <a:spcPct val="0"/>
                </a:spcAft>
                <a:defRPr sz="3200" kern="1200">
                  <a:solidFill>
                    <a:schemeClr val="tx1"/>
                  </a:solidFill>
                  <a:latin typeface="Verdana" pitchFamily="34" charset="0"/>
                  <a:ea typeface="+mn-ea"/>
                  <a:cs typeface="+mn-cs"/>
                </a:defRPr>
              </a:lvl1pPr>
              <a:lvl2pPr marL="457200" algn="l" rtl="0" fontAlgn="base">
                <a:spcBef>
                  <a:spcPct val="0"/>
                </a:spcBef>
                <a:spcAft>
                  <a:spcPct val="0"/>
                </a:spcAft>
                <a:defRPr sz="3200" kern="1200">
                  <a:solidFill>
                    <a:schemeClr val="tx1"/>
                  </a:solidFill>
                  <a:latin typeface="Verdana" pitchFamily="34" charset="0"/>
                  <a:ea typeface="+mn-ea"/>
                  <a:cs typeface="+mn-cs"/>
                </a:defRPr>
              </a:lvl2pPr>
              <a:lvl3pPr marL="914400" algn="l" rtl="0" fontAlgn="base">
                <a:spcBef>
                  <a:spcPct val="0"/>
                </a:spcBef>
                <a:spcAft>
                  <a:spcPct val="0"/>
                </a:spcAft>
                <a:defRPr sz="3200" kern="1200">
                  <a:solidFill>
                    <a:schemeClr val="tx1"/>
                  </a:solidFill>
                  <a:latin typeface="Verdana" pitchFamily="34" charset="0"/>
                  <a:ea typeface="+mn-ea"/>
                  <a:cs typeface="+mn-cs"/>
                </a:defRPr>
              </a:lvl3pPr>
              <a:lvl4pPr marL="1371600" algn="l" rtl="0" fontAlgn="base">
                <a:spcBef>
                  <a:spcPct val="0"/>
                </a:spcBef>
                <a:spcAft>
                  <a:spcPct val="0"/>
                </a:spcAft>
                <a:defRPr sz="3200" kern="1200">
                  <a:solidFill>
                    <a:schemeClr val="tx1"/>
                  </a:solidFill>
                  <a:latin typeface="Verdana" pitchFamily="34" charset="0"/>
                  <a:ea typeface="+mn-ea"/>
                  <a:cs typeface="+mn-cs"/>
                </a:defRPr>
              </a:lvl4pPr>
              <a:lvl5pPr marL="1828800" algn="l" rtl="0" fontAlgn="base">
                <a:spcBef>
                  <a:spcPct val="0"/>
                </a:spcBef>
                <a:spcAft>
                  <a:spcPct val="0"/>
                </a:spcAft>
                <a:defRPr sz="3200" kern="1200">
                  <a:solidFill>
                    <a:schemeClr val="tx1"/>
                  </a:solidFill>
                  <a:latin typeface="Verdana" pitchFamily="34" charset="0"/>
                  <a:ea typeface="+mn-ea"/>
                  <a:cs typeface="+mn-cs"/>
                </a:defRPr>
              </a:lvl5pPr>
              <a:lvl6pPr marL="2286000" algn="l" defTabSz="914400" rtl="0" eaLnBrk="1" latinLnBrk="0" hangingPunct="1">
                <a:defRPr sz="3200" kern="1200">
                  <a:solidFill>
                    <a:schemeClr val="tx1"/>
                  </a:solidFill>
                  <a:latin typeface="Verdana" pitchFamily="34" charset="0"/>
                  <a:ea typeface="+mn-ea"/>
                  <a:cs typeface="+mn-cs"/>
                </a:defRPr>
              </a:lvl6pPr>
              <a:lvl7pPr marL="2743200" algn="l" defTabSz="914400" rtl="0" eaLnBrk="1" latinLnBrk="0" hangingPunct="1">
                <a:defRPr sz="3200" kern="1200">
                  <a:solidFill>
                    <a:schemeClr val="tx1"/>
                  </a:solidFill>
                  <a:latin typeface="Verdana" pitchFamily="34" charset="0"/>
                  <a:ea typeface="+mn-ea"/>
                  <a:cs typeface="+mn-cs"/>
                </a:defRPr>
              </a:lvl7pPr>
              <a:lvl8pPr marL="3200400" algn="l" defTabSz="914400" rtl="0" eaLnBrk="1" latinLnBrk="0" hangingPunct="1">
                <a:defRPr sz="3200" kern="1200">
                  <a:solidFill>
                    <a:schemeClr val="tx1"/>
                  </a:solidFill>
                  <a:latin typeface="Verdana" pitchFamily="34" charset="0"/>
                  <a:ea typeface="+mn-ea"/>
                  <a:cs typeface="+mn-cs"/>
                </a:defRPr>
              </a:lvl8pPr>
              <a:lvl9pPr marL="3657600" algn="l" defTabSz="914400" rtl="0" eaLnBrk="1" latinLnBrk="0" hangingPunct="1">
                <a:defRPr sz="3200" kern="1200">
                  <a:solidFill>
                    <a:schemeClr val="tx1"/>
                  </a:solidFill>
                  <a:latin typeface="Verdana" pitchFamily="34" charset="0"/>
                  <a:ea typeface="+mn-ea"/>
                  <a:cs typeface="+mn-cs"/>
                </a:defRPr>
              </a:lvl9pPr>
            </a:lstStyle>
            <a:p>
              <a:r>
                <a:rPr lang="en-DE" sz="800" b="1" i="1" dirty="0">
                  <a:latin typeface="Arial" panose="020B0604020202020204" pitchFamily="34" charset="0"/>
                  <a:cs typeface="Arial" panose="020B0604020202020204" pitchFamily="34" charset="0"/>
                </a:rPr>
                <a:t>Return flow </a:t>
              </a:r>
              <a:br>
                <a:rPr lang="en-DE" sz="800" b="1" i="1" dirty="0">
                  <a:latin typeface="Arial" panose="020B0604020202020204" pitchFamily="34" charset="0"/>
                  <a:cs typeface="Arial" panose="020B0604020202020204" pitchFamily="34" charset="0"/>
                </a:rPr>
              </a:br>
              <a:r>
                <a:rPr lang="en-DE" sz="800" b="1" i="1" dirty="0">
                  <a:latin typeface="Arial" panose="020B0604020202020204" pitchFamily="34" charset="0"/>
                  <a:cs typeface="Arial" panose="020B0604020202020204" pitchFamily="34" charset="0"/>
                </a:rPr>
                <a:t>to rivers</a:t>
              </a:r>
              <a:endParaRPr lang="de-DE" sz="800" b="1" i="1" dirty="0">
                <a:latin typeface="Arial" panose="020B0604020202020204" pitchFamily="34" charset="0"/>
                <a:cs typeface="Arial" panose="020B0604020202020204" pitchFamily="34" charset="0"/>
              </a:endParaRPr>
            </a:p>
          </p:txBody>
        </p:sp>
        <p:cxnSp>
          <p:nvCxnSpPr>
            <p:cNvPr id="11" name="Connector: Curved 10">
              <a:extLst>
                <a:ext uri="{FF2B5EF4-FFF2-40B4-BE49-F238E27FC236}">
                  <a16:creationId xmlns:a16="http://schemas.microsoft.com/office/drawing/2014/main" id="{C350ED5C-2159-EC0C-41C7-B9BF936D5652}"/>
                </a:ext>
              </a:extLst>
            </p:cNvPr>
            <p:cNvCxnSpPr>
              <a:cxnSpLocks/>
            </p:cNvCxnSpPr>
            <p:nvPr/>
          </p:nvCxnSpPr>
          <p:spPr>
            <a:xfrm rot="10800000" flipV="1">
              <a:off x="9120336" y="4149080"/>
              <a:ext cx="288032" cy="50522"/>
            </a:xfrm>
            <a:prstGeom prst="curvedConnector3">
              <a:avLst>
                <a:gd name="adj1" fmla="val 50000"/>
              </a:avLst>
            </a:prstGeom>
            <a:ln w="19050">
              <a:tailEnd type="stealth" w="med" len="sm"/>
            </a:ln>
          </p:spPr>
          <p:style>
            <a:lnRef idx="1">
              <a:schemeClr val="dk1"/>
            </a:lnRef>
            <a:fillRef idx="0">
              <a:schemeClr val="dk1"/>
            </a:fillRef>
            <a:effectRef idx="0">
              <a:schemeClr val="dk1"/>
            </a:effectRef>
            <a:fontRef idx="minor">
              <a:schemeClr val="tx1"/>
            </a:fontRef>
          </p:style>
        </p:cxnSp>
      </p:grpSp>
      <p:sp>
        <p:nvSpPr>
          <p:cNvPr id="15" name="TextBox 14">
            <a:extLst>
              <a:ext uri="{FF2B5EF4-FFF2-40B4-BE49-F238E27FC236}">
                <a16:creationId xmlns:a16="http://schemas.microsoft.com/office/drawing/2014/main" id="{F6FB727E-80C0-718D-C315-C2EEB1D92C2F}"/>
              </a:ext>
            </a:extLst>
          </p:cNvPr>
          <p:cNvSpPr txBox="1"/>
          <p:nvPr/>
        </p:nvSpPr>
        <p:spPr>
          <a:xfrm>
            <a:off x="11163300" y="5694467"/>
            <a:ext cx="2217272" cy="189480"/>
          </a:xfrm>
          <a:prstGeom prst="rect">
            <a:avLst/>
          </a:prstGeom>
        </p:spPr>
        <p:txBody>
          <a:bodyPr vert="horz" lIns="91440" tIns="45720" rIns="91440" bIns="45720" rtlCol="0">
            <a:noAutofit/>
          </a:bodyPr>
          <a:lstStyle>
            <a:defPPr>
              <a:defRPr lang="en-US"/>
            </a:defPPr>
            <a:lvl1pPr marR="0" indent="0" algn="r" defTabSz="699779" fontAlgn="auto">
              <a:lnSpc>
                <a:spcPct val="100000"/>
              </a:lnSpc>
              <a:spcBef>
                <a:spcPts val="1200"/>
              </a:spcBef>
              <a:spcAft>
                <a:spcPts val="0"/>
              </a:spcAft>
              <a:buClrTx/>
              <a:buSzTx/>
              <a:buFont typeface="Arial" panose="020B0604020202020204" pitchFamily="34" charset="0"/>
              <a:buNone/>
              <a:tabLst>
                <a:tab pos="82868" algn="l"/>
              </a:tabLst>
              <a:defRPr sz="900" b="1" baseline="0">
                <a:latin typeface="Calibri" panose="020F0502020204030204" pitchFamily="34" charset="0"/>
                <a:ea typeface="Calibri" panose="020F0502020204030204" pitchFamily="34" charset="0"/>
              </a:defRPr>
            </a:lvl1pPr>
            <a:lvl2pPr marL="477585" marR="0" indent="-314028" defTabSz="699779" fontAlgn="auto">
              <a:lnSpc>
                <a:spcPct val="100000"/>
              </a:lnSpc>
              <a:spcBef>
                <a:spcPts val="659"/>
              </a:spcBef>
              <a:spcAft>
                <a:spcPts val="0"/>
              </a:spcAft>
              <a:buClrTx/>
              <a:buSzTx/>
              <a:buFont typeface="Arial" panose="020B0604020202020204" pitchFamily="34" charset="0"/>
              <a:buChar char="•"/>
              <a:tabLst>
                <a:tab pos="948626" algn="l"/>
              </a:tabLst>
              <a:defRPr sz="2747" baseline="0">
                <a:solidFill>
                  <a:srgbClr val="777877"/>
                </a:solidFill>
              </a:defRPr>
            </a:lvl2pPr>
            <a:lvl3pPr marL="942083" marR="0" indent="-314028" defTabSz="699779" fontAlgn="auto">
              <a:lnSpc>
                <a:spcPct val="100000"/>
              </a:lnSpc>
              <a:spcBef>
                <a:spcPts val="659"/>
              </a:spcBef>
              <a:spcAft>
                <a:spcPts val="0"/>
              </a:spcAft>
              <a:buClrTx/>
              <a:buSzTx/>
              <a:buFont typeface="Arial" panose="020B0604020202020204" pitchFamily="34" charset="0"/>
              <a:buChar char="̶"/>
              <a:tabLst>
                <a:tab pos="1576682" algn="l"/>
              </a:tabLst>
              <a:defRPr sz="2747">
                <a:solidFill>
                  <a:srgbClr val="777877"/>
                </a:solidFill>
              </a:defRPr>
            </a:lvl3pPr>
            <a:lvl4pPr marL="1570139" indent="-314028" defTabSz="628056">
              <a:spcBef>
                <a:spcPts val="659"/>
              </a:spcBef>
              <a:buFont typeface="Arial" panose="020B0604020202020204" pitchFamily="34" charset="0"/>
              <a:buChar char="̶"/>
              <a:defRPr sz="2747">
                <a:solidFill>
                  <a:srgbClr val="777877"/>
                </a:solidFill>
              </a:defRPr>
            </a:lvl4pPr>
            <a:lvl5pPr marL="2281063" indent="-396896" defTabSz="628056">
              <a:spcBef>
                <a:spcPts val="659"/>
              </a:spcBef>
              <a:buFont typeface="Arial" panose="020B0604020202020204" pitchFamily="34" charset="0"/>
              <a:buChar char="̶"/>
              <a:defRPr sz="2747">
                <a:solidFill>
                  <a:srgbClr val="777877"/>
                </a:solidFill>
              </a:defRPr>
            </a:lvl5pPr>
            <a:lvl6pPr marL="3454306" indent="-314028" defTabSz="628056">
              <a:spcBef>
                <a:spcPct val="20000"/>
              </a:spcBef>
              <a:buFont typeface="Arial"/>
              <a:buChar char="•"/>
              <a:defRPr sz="2747"/>
            </a:lvl6pPr>
            <a:lvl7pPr marL="4082362" indent="-314028" defTabSz="628056">
              <a:spcBef>
                <a:spcPct val="20000"/>
              </a:spcBef>
              <a:buFont typeface="Arial"/>
              <a:buChar char="•"/>
              <a:defRPr sz="2747"/>
            </a:lvl7pPr>
            <a:lvl8pPr marL="4710417" indent="-314028" defTabSz="628056">
              <a:spcBef>
                <a:spcPct val="20000"/>
              </a:spcBef>
              <a:buFont typeface="Arial"/>
              <a:buChar char="•"/>
              <a:defRPr sz="2747"/>
            </a:lvl8pPr>
            <a:lvl9pPr marL="5338473" indent="-314028" defTabSz="628056">
              <a:spcBef>
                <a:spcPct val="20000"/>
              </a:spcBef>
              <a:buFont typeface="Arial"/>
              <a:buChar char="•"/>
              <a:defRPr sz="2747"/>
            </a:lvl9pPr>
          </a:lstStyle>
          <a:p>
            <a:r>
              <a:rPr lang="de-DE" dirty="0" err="1"/>
              <a:t>Modified</a:t>
            </a:r>
            <a:r>
              <a:rPr lang="de-DE" dirty="0"/>
              <a:t> from www.usgs.gov/water-cycle </a:t>
            </a:r>
          </a:p>
        </p:txBody>
      </p:sp>
    </p:spTree>
    <p:extLst>
      <p:ext uri="{BB962C8B-B14F-4D97-AF65-F5344CB8AC3E}">
        <p14:creationId xmlns:p14="http://schemas.microsoft.com/office/powerpoint/2010/main" val="2887400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624" y="311150"/>
            <a:ext cx="13200976" cy="876523"/>
          </a:xfrm>
        </p:spPr>
        <p:txBody>
          <a:bodyPr/>
          <a:lstStyle/>
          <a:p>
            <a:r>
              <a:rPr lang="en-DE" dirty="0"/>
              <a:t>Aquatic Exposure Assessment for Pesticide Use</a:t>
            </a:r>
            <a:endParaRPr lang="en-US" dirty="0"/>
          </a:p>
        </p:txBody>
      </p:sp>
      <p:sp>
        <p:nvSpPr>
          <p:cNvPr id="6" name="TextBox 5">
            <a:extLst>
              <a:ext uri="{FF2B5EF4-FFF2-40B4-BE49-F238E27FC236}">
                <a16:creationId xmlns:a16="http://schemas.microsoft.com/office/drawing/2014/main" id="{356148EF-C864-4D8F-9625-8AC0918849D1}"/>
              </a:ext>
            </a:extLst>
          </p:cNvPr>
          <p:cNvSpPr txBox="1"/>
          <p:nvPr/>
        </p:nvSpPr>
        <p:spPr>
          <a:xfrm>
            <a:off x="256818" y="1131627"/>
            <a:ext cx="6871492" cy="6142707"/>
          </a:xfrm>
          <a:prstGeom prst="rect">
            <a:avLst/>
          </a:prstGeom>
          <a:noFill/>
        </p:spPr>
        <p:txBody>
          <a:bodyPr wrap="square" rtlCol="0">
            <a:spAutoFit/>
          </a:bodyPr>
          <a:lstStyle/>
          <a:p>
            <a:pPr marL="163557" lvl="1" defTabSz="699779">
              <a:spcBef>
                <a:spcPts val="659"/>
              </a:spcBef>
              <a:tabLst>
                <a:tab pos="948626" algn="l"/>
              </a:tabLst>
            </a:pPr>
            <a:r>
              <a:rPr lang="en-DE" sz="2800" dirty="0"/>
              <a:t>Assess </a:t>
            </a:r>
            <a:r>
              <a:rPr lang="en-US" sz="2800" dirty="0"/>
              <a:t>impact on streams</a:t>
            </a:r>
            <a:r>
              <a:rPr lang="en-DE" sz="2800" dirty="0"/>
              <a:t>:</a:t>
            </a:r>
            <a:endParaRPr lang="en-US" sz="2800" dirty="0"/>
          </a:p>
          <a:p>
            <a:pPr marL="620757" lvl="1" indent="-457200" defTabSz="699779">
              <a:spcBef>
                <a:spcPts val="659"/>
              </a:spcBef>
              <a:buFont typeface="Arial" panose="020B0604020202020204" pitchFamily="34" charset="0"/>
              <a:buChar char="•"/>
              <a:tabLst>
                <a:tab pos="948626" algn="l"/>
              </a:tabLst>
            </a:pPr>
            <a:r>
              <a:rPr lang="en-DE" sz="2800" dirty="0">
                <a:solidFill>
                  <a:srgbClr val="777877"/>
                </a:solidFill>
              </a:rPr>
              <a:t>The </a:t>
            </a:r>
            <a:r>
              <a:rPr lang="en-US" sz="2800" dirty="0">
                <a:solidFill>
                  <a:srgbClr val="777877"/>
                </a:solidFill>
              </a:rPr>
              <a:t>28-day </a:t>
            </a:r>
            <a:r>
              <a:rPr lang="en-DE" sz="2800" dirty="0">
                <a:solidFill>
                  <a:srgbClr val="777877"/>
                </a:solidFill>
              </a:rPr>
              <a:t>Q90 (low flow) </a:t>
            </a:r>
            <a:r>
              <a:rPr lang="en-US" sz="2800" dirty="0">
                <a:solidFill>
                  <a:srgbClr val="777877"/>
                </a:solidFill>
              </a:rPr>
              <a:t>streamflow during application period</a:t>
            </a:r>
            <a:r>
              <a:rPr lang="en-DE" sz="2800" dirty="0">
                <a:solidFill>
                  <a:srgbClr val="777877"/>
                </a:solidFill>
              </a:rPr>
              <a:t> is the target indicator</a:t>
            </a:r>
            <a:endParaRPr lang="en-US" sz="2800" dirty="0">
              <a:solidFill>
                <a:srgbClr val="777877"/>
              </a:solidFill>
            </a:endParaRPr>
          </a:p>
          <a:p>
            <a:pPr marL="620757" lvl="1" indent="-457200" defTabSz="699779">
              <a:spcBef>
                <a:spcPts val="659"/>
              </a:spcBef>
              <a:buFont typeface="Arial" panose="020B0604020202020204" pitchFamily="34" charset="0"/>
              <a:buChar char="•"/>
              <a:tabLst>
                <a:tab pos="948626" algn="l"/>
              </a:tabLst>
            </a:pPr>
            <a:r>
              <a:rPr lang="en-DE" sz="2800" dirty="0">
                <a:solidFill>
                  <a:srgbClr val="777877"/>
                </a:solidFill>
              </a:rPr>
              <a:t>Streamflow observations not sufficient to directly </a:t>
            </a:r>
            <a:r>
              <a:rPr lang="en-US" sz="2800" dirty="0">
                <a:solidFill>
                  <a:srgbClr val="777877"/>
                </a:solidFill>
              </a:rPr>
              <a:t>estimate 28-day Q</a:t>
            </a:r>
            <a:r>
              <a:rPr lang="en-DE" sz="2800" dirty="0">
                <a:solidFill>
                  <a:srgbClr val="777877"/>
                </a:solidFill>
              </a:rPr>
              <a:t>9</a:t>
            </a:r>
            <a:r>
              <a:rPr lang="en-US" sz="2800" dirty="0">
                <a:solidFill>
                  <a:srgbClr val="777877"/>
                </a:solidFill>
              </a:rPr>
              <a:t>0 for </a:t>
            </a:r>
            <a:r>
              <a:rPr lang="en-DE" sz="2800" dirty="0">
                <a:solidFill>
                  <a:srgbClr val="777877"/>
                </a:solidFill>
              </a:rPr>
              <a:t>application</a:t>
            </a:r>
            <a:r>
              <a:rPr lang="en-US" sz="2800" dirty="0">
                <a:solidFill>
                  <a:srgbClr val="777877"/>
                </a:solidFill>
              </a:rPr>
              <a:t> regions (red</a:t>
            </a:r>
            <a:r>
              <a:rPr lang="en-DE" sz="2800" dirty="0">
                <a:solidFill>
                  <a:srgbClr val="777877"/>
                </a:solidFill>
              </a:rPr>
              <a:t> areas</a:t>
            </a:r>
            <a:r>
              <a:rPr lang="en-US" sz="2800" dirty="0">
                <a:solidFill>
                  <a:srgbClr val="777877"/>
                </a:solidFill>
              </a:rPr>
              <a:t>)</a:t>
            </a:r>
            <a:br>
              <a:rPr lang="en-DE" sz="2800" dirty="0">
                <a:solidFill>
                  <a:srgbClr val="777877"/>
                </a:solidFill>
              </a:rPr>
            </a:br>
            <a:endParaRPr lang="en-DE" sz="2800" dirty="0">
              <a:solidFill>
                <a:srgbClr val="777877"/>
              </a:solidFill>
            </a:endParaRPr>
          </a:p>
          <a:p>
            <a:pPr marL="620757" lvl="1" indent="-457200" defTabSz="699779">
              <a:spcBef>
                <a:spcPts val="659"/>
              </a:spcBef>
              <a:buFont typeface="Arial" panose="020B0604020202020204" pitchFamily="34" charset="0"/>
              <a:buChar char="•"/>
              <a:tabLst>
                <a:tab pos="948626" algn="l"/>
              </a:tabLst>
            </a:pPr>
            <a:r>
              <a:rPr lang="en-US" sz="2800" b="1" dirty="0">
                <a:solidFill>
                  <a:srgbClr val="777877"/>
                </a:solidFill>
              </a:rPr>
              <a:t>Spatial extrapolation based on selected gauge data (blue dots) required</a:t>
            </a:r>
          </a:p>
          <a:p>
            <a:pPr marL="620757" lvl="1" indent="-457200" defTabSz="699779">
              <a:spcBef>
                <a:spcPts val="659"/>
              </a:spcBef>
              <a:buFont typeface="Arial" panose="020B0604020202020204" pitchFamily="34" charset="0"/>
              <a:buChar char="•"/>
              <a:tabLst>
                <a:tab pos="948626" algn="l"/>
              </a:tabLst>
            </a:pPr>
            <a:endParaRPr lang="en-US" sz="2800" dirty="0">
              <a:solidFill>
                <a:srgbClr val="777877"/>
              </a:solidFill>
            </a:endParaRPr>
          </a:p>
          <a:p>
            <a:pPr marL="163557" lvl="1" defTabSz="699779">
              <a:spcBef>
                <a:spcPts val="659"/>
              </a:spcBef>
              <a:tabLst>
                <a:tab pos="948626" algn="l"/>
              </a:tabLst>
            </a:pPr>
            <a:endParaRPr lang="en-US" sz="2800" dirty="0">
              <a:solidFill>
                <a:srgbClr val="777877"/>
              </a:solidFill>
            </a:endParaRPr>
          </a:p>
        </p:txBody>
      </p:sp>
      <p:sp>
        <p:nvSpPr>
          <p:cNvPr id="8" name="Arrow: Right 7">
            <a:extLst>
              <a:ext uri="{FF2B5EF4-FFF2-40B4-BE49-F238E27FC236}">
                <a16:creationId xmlns:a16="http://schemas.microsoft.com/office/drawing/2014/main" id="{2457C287-A56C-42C8-8366-F490A60F3A81}"/>
              </a:ext>
            </a:extLst>
          </p:cNvPr>
          <p:cNvSpPr/>
          <p:nvPr/>
        </p:nvSpPr>
        <p:spPr>
          <a:xfrm>
            <a:off x="438940" y="4930738"/>
            <a:ext cx="355367" cy="271306"/>
          </a:xfrm>
          <a:prstGeom prst="rightArrow">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445661A-EC51-473F-A091-6EC2EF5E1AF7}"/>
              </a:ext>
            </a:extLst>
          </p:cNvPr>
          <p:cNvPicPr>
            <a:picLocks noChangeAspect="1"/>
          </p:cNvPicPr>
          <p:nvPr/>
        </p:nvPicPr>
        <p:blipFill>
          <a:blip r:embed="rId2"/>
          <a:stretch>
            <a:fillRect/>
          </a:stretch>
        </p:blipFill>
        <p:spPr>
          <a:xfrm>
            <a:off x="7128310" y="1131626"/>
            <a:ext cx="6689290" cy="6640773"/>
          </a:xfrm>
          <a:prstGeom prst="rect">
            <a:avLst/>
          </a:prstGeom>
        </p:spPr>
      </p:pic>
    </p:spTree>
    <p:extLst>
      <p:ext uri="{BB962C8B-B14F-4D97-AF65-F5344CB8AC3E}">
        <p14:creationId xmlns:p14="http://schemas.microsoft.com/office/powerpoint/2010/main" val="299900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ud computing with a cloud of information&#10;&#10;Description automatically generated with medium confidence">
            <a:extLst>
              <a:ext uri="{FF2B5EF4-FFF2-40B4-BE49-F238E27FC236}">
                <a16:creationId xmlns:a16="http://schemas.microsoft.com/office/drawing/2014/main" id="{9B5C1FCE-78D9-23F1-26BF-E15963ED64B2}"/>
              </a:ext>
            </a:extLst>
          </p:cNvPr>
          <p:cNvPicPr>
            <a:picLocks noChangeAspect="1"/>
          </p:cNvPicPr>
          <p:nvPr/>
        </p:nvPicPr>
        <p:blipFill rotWithShape="1">
          <a:blip r:embed="rId3"/>
          <a:srcRect l="8681" r="5506"/>
          <a:stretch/>
        </p:blipFill>
        <p:spPr>
          <a:xfrm>
            <a:off x="6387548" y="1502738"/>
            <a:ext cx="6609894" cy="5133115"/>
          </a:xfrm>
          <a:prstGeom prst="rect">
            <a:avLst/>
          </a:prstGeom>
        </p:spPr>
      </p:pic>
      <p:sp>
        <p:nvSpPr>
          <p:cNvPr id="2" name="Title 1"/>
          <p:cNvSpPr>
            <a:spLocks noGrp="1"/>
          </p:cNvSpPr>
          <p:nvPr>
            <p:ph type="title"/>
          </p:nvPr>
        </p:nvSpPr>
        <p:spPr>
          <a:xfrm>
            <a:off x="616625" y="311150"/>
            <a:ext cx="13200975" cy="876523"/>
          </a:xfrm>
        </p:spPr>
        <p:txBody>
          <a:bodyPr anchor="t">
            <a:normAutofit/>
          </a:bodyPr>
          <a:lstStyle/>
          <a:p>
            <a:r>
              <a:rPr lang="en-US" dirty="0"/>
              <a:t>Content</a:t>
            </a:r>
          </a:p>
        </p:txBody>
      </p:sp>
      <p:sp>
        <p:nvSpPr>
          <p:cNvPr id="23" name="Text Placeholder 3">
            <a:extLst>
              <a:ext uri="{FF2B5EF4-FFF2-40B4-BE49-F238E27FC236}">
                <a16:creationId xmlns:a16="http://schemas.microsoft.com/office/drawing/2014/main" id="{0635B3C5-E83C-42FF-A4E5-5DFFE56C687A}"/>
              </a:ext>
            </a:extLst>
          </p:cNvPr>
          <p:cNvSpPr>
            <a:spLocks noGrp="1"/>
          </p:cNvSpPr>
          <p:nvPr>
            <p:ph type="body" sz="quarter" idx="14"/>
          </p:nvPr>
        </p:nvSpPr>
        <p:spPr>
          <a:xfrm>
            <a:off x="655129" y="1255744"/>
            <a:ext cx="5440871" cy="5873926"/>
          </a:xfrm>
        </p:spPr>
        <p:txBody>
          <a:bodyPr/>
          <a:lstStyle/>
          <a:p>
            <a:pPr marL="0" marR="0" indent="0">
              <a:spcBef>
                <a:spcPts val="1200"/>
              </a:spcBef>
              <a:spcAft>
                <a:spcPts val="0"/>
              </a:spcAft>
              <a:buNone/>
            </a:pPr>
            <a:r>
              <a:rPr lang="en-DE" sz="1800" b="1" dirty="0">
                <a:latin typeface="+mn-lt"/>
                <a:ea typeface="Calibri" panose="020F0502020204030204" pitchFamily="34" charset="0"/>
              </a:rPr>
              <a:t>Introduction</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Quick overview of machine learning techniques</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Random Forest and its pro’s and con’s</a:t>
            </a:r>
          </a:p>
          <a:p>
            <a:pPr marL="0" marR="0" indent="0">
              <a:spcBef>
                <a:spcPts val="1200"/>
              </a:spcBef>
              <a:spcAft>
                <a:spcPts val="0"/>
              </a:spcAft>
              <a:buNone/>
            </a:pPr>
            <a:br>
              <a:rPr lang="en-DE" sz="1800" b="1" dirty="0">
                <a:latin typeface="+mn-lt"/>
                <a:ea typeface="Calibri" panose="020F0502020204030204" pitchFamily="34" charset="0"/>
              </a:rPr>
            </a:br>
            <a:r>
              <a:rPr lang="en-DE" sz="1800" b="1" dirty="0">
                <a:latin typeface="+mn-lt"/>
                <a:ea typeface="Calibri" panose="020F0502020204030204" pitchFamily="34" charset="0"/>
              </a:rPr>
              <a:t>Random Forest for streamflow prediction</a:t>
            </a:r>
          </a:p>
          <a:p>
            <a:pPr marL="0" marR="0" indent="0">
              <a:spcBef>
                <a:spcPts val="1200"/>
              </a:spcBef>
              <a:spcAft>
                <a:spcPts val="0"/>
              </a:spcAft>
              <a:buNone/>
            </a:pPr>
            <a:r>
              <a:rPr lang="en-DE" sz="2400" b="1" dirty="0">
                <a:solidFill>
                  <a:schemeClr val="bg1">
                    <a:lumMod val="50000"/>
                  </a:schemeClr>
                </a:solidFill>
                <a:latin typeface="+mn-lt"/>
                <a:ea typeface="Calibri" panose="020F0502020204030204" pitchFamily="34" charset="0"/>
              </a:rPr>
              <a:t>Data processing</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Application of the algorithm</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Performance assessment </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Input data importance and prediction</a:t>
            </a:r>
          </a:p>
          <a:p>
            <a:pPr marL="0" marR="0" indent="0">
              <a:spcBef>
                <a:spcPts val="1200"/>
              </a:spcBef>
              <a:spcAft>
                <a:spcPts val="0"/>
              </a:spcAft>
              <a:buNone/>
            </a:pPr>
            <a:br>
              <a:rPr lang="en-DE" sz="1800" b="1" dirty="0">
                <a:latin typeface="+mn-lt"/>
                <a:ea typeface="Calibri" panose="020F0502020204030204" pitchFamily="34" charset="0"/>
              </a:rPr>
            </a:br>
            <a:r>
              <a:rPr lang="en-DE" sz="1800" b="1" dirty="0">
                <a:latin typeface="+mn-lt"/>
                <a:ea typeface="Calibri" panose="020F0502020204030204" pitchFamily="34" charset="0"/>
              </a:rPr>
              <a:t>Wrapping up</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Lessons learned</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Code example</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Questions and Answers</a:t>
            </a:r>
            <a:endParaRPr lang="de-DE" sz="1800" dirty="0">
              <a:solidFill>
                <a:schemeClr val="bg1">
                  <a:lumMod val="50000"/>
                </a:schemeClr>
              </a:solidFill>
              <a:effectLst/>
              <a:latin typeface="+mn-lt"/>
              <a:ea typeface="Calibri" panose="020F0502020204030204" pitchFamily="34" charset="0"/>
            </a:endParaRPr>
          </a:p>
        </p:txBody>
      </p:sp>
      <p:sp>
        <p:nvSpPr>
          <p:cNvPr id="6" name="Text Placeholder 3">
            <a:extLst>
              <a:ext uri="{FF2B5EF4-FFF2-40B4-BE49-F238E27FC236}">
                <a16:creationId xmlns:a16="http://schemas.microsoft.com/office/drawing/2014/main" id="{E88EFCC1-5378-E621-8018-29BB0AE95CBB}"/>
              </a:ext>
            </a:extLst>
          </p:cNvPr>
          <p:cNvSpPr txBox="1">
            <a:spLocks/>
          </p:cNvSpPr>
          <p:nvPr/>
        </p:nvSpPr>
        <p:spPr>
          <a:xfrm>
            <a:off x="10858803" y="6416816"/>
            <a:ext cx="2197650" cy="366193"/>
          </a:xfrm>
          <a:prstGeom prst="rect">
            <a:avLst/>
          </a:prstGeom>
        </p:spPr>
        <p:txBody>
          <a:bodyPr vert="horz" lIns="91440" tIns="45720" rIns="91440" bIns="45720" rtlCol="0">
            <a:noAutofit/>
          </a:bodyPr>
          <a:lstStyle>
            <a:lvl1pPr marL="82868" marR="0" indent="-82868" algn="l" defTabSz="699779" rtl="0" eaLnBrk="1" fontAlgn="auto" latinLnBrk="0" hangingPunct="1">
              <a:lnSpc>
                <a:spcPct val="100000"/>
              </a:lnSpc>
              <a:spcBef>
                <a:spcPts val="659"/>
              </a:spcBef>
              <a:spcAft>
                <a:spcPts val="0"/>
              </a:spcAft>
              <a:buClrTx/>
              <a:buSzTx/>
              <a:buFont typeface="Arial" panose="020B0604020202020204" pitchFamily="34" charset="0"/>
              <a:buChar char=" "/>
              <a:tabLst>
                <a:tab pos="82868" algn="l"/>
              </a:tabLst>
              <a:defRPr lang="en-US" sz="2747" b="0" kern="1200" baseline="0" dirty="0" smtClean="0">
                <a:solidFill>
                  <a:srgbClr val="4C0049"/>
                </a:solidFill>
                <a:latin typeface="+mj-lt"/>
                <a:ea typeface="+mn-ea"/>
                <a:cs typeface="+mn-cs"/>
              </a:defRPr>
            </a:lvl1pPr>
            <a:lvl2pPr marL="477585"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948626" algn="l"/>
              </a:tabLst>
              <a:defRPr lang="en-US" sz="2747" kern="1200" baseline="0" dirty="0" smtClean="0">
                <a:solidFill>
                  <a:srgbClr val="777877"/>
                </a:solidFill>
                <a:latin typeface="+mn-lt"/>
                <a:ea typeface="+mn-ea"/>
                <a:cs typeface="+mn-cs"/>
              </a:defRPr>
            </a:lvl2pPr>
            <a:lvl3pPr marL="942083"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1576682" algn="l"/>
              </a:tabLst>
              <a:defRPr lang="en-US" sz="2747" kern="1200" dirty="0" smtClean="0">
                <a:solidFill>
                  <a:srgbClr val="777877"/>
                </a:solidFill>
                <a:latin typeface="+mn-lt"/>
                <a:ea typeface="+mn-ea"/>
                <a:cs typeface="+mn-cs"/>
              </a:defRPr>
            </a:lvl3pPr>
            <a:lvl4pPr marL="1570139" indent="-314028" algn="l" defTabSz="628056" rtl="0" eaLnBrk="1" latinLnBrk="0" hangingPunct="1">
              <a:spcBef>
                <a:spcPts val="659"/>
              </a:spcBef>
              <a:buFont typeface="Arial" panose="020B0604020202020204" pitchFamily="34" charset="0"/>
              <a:buChar char="̶"/>
              <a:defRPr lang="en-US" sz="2747" kern="1200" dirty="0" smtClean="0">
                <a:solidFill>
                  <a:srgbClr val="777877"/>
                </a:solidFill>
                <a:latin typeface="+mn-lt"/>
                <a:ea typeface="+mn-ea"/>
                <a:cs typeface="+mn-cs"/>
              </a:defRPr>
            </a:lvl4pPr>
            <a:lvl5pPr marL="2281063" indent="-396896" algn="l" defTabSz="628056" rtl="0" eaLnBrk="1" latinLnBrk="0" hangingPunct="1">
              <a:spcBef>
                <a:spcPts val="659"/>
              </a:spcBef>
              <a:buFont typeface="Arial" panose="020B0604020202020204" pitchFamily="34" charset="0"/>
              <a:buChar char="̶"/>
              <a:defRPr sz="2747" kern="1200">
                <a:solidFill>
                  <a:srgbClr val="777877"/>
                </a:solidFill>
                <a:latin typeface="+mn-lt"/>
                <a:ea typeface="+mn-ea"/>
                <a:cs typeface="+mn-cs"/>
              </a:defRPr>
            </a:lvl5pPr>
            <a:lvl6pPr marL="3454306" indent="-314028" algn="l" defTabSz="628056" rtl="0" eaLnBrk="1" latinLnBrk="0" hangingPunct="1">
              <a:spcBef>
                <a:spcPct val="20000"/>
              </a:spcBef>
              <a:buFont typeface="Arial"/>
              <a:buChar char="•"/>
              <a:defRPr sz="2747" kern="1200">
                <a:solidFill>
                  <a:schemeClr val="tx1"/>
                </a:solidFill>
                <a:latin typeface="+mn-lt"/>
                <a:ea typeface="+mn-ea"/>
                <a:cs typeface="+mn-cs"/>
              </a:defRPr>
            </a:lvl6pPr>
            <a:lvl7pPr marL="4082362" indent="-314028" algn="l" defTabSz="628056" rtl="0" eaLnBrk="1" latinLnBrk="0" hangingPunct="1">
              <a:spcBef>
                <a:spcPct val="20000"/>
              </a:spcBef>
              <a:buFont typeface="Arial"/>
              <a:buChar char="•"/>
              <a:defRPr sz="2747" kern="1200">
                <a:solidFill>
                  <a:schemeClr val="tx1"/>
                </a:solidFill>
                <a:latin typeface="+mn-lt"/>
                <a:ea typeface="+mn-ea"/>
                <a:cs typeface="+mn-cs"/>
              </a:defRPr>
            </a:lvl7pPr>
            <a:lvl8pPr marL="4710417" indent="-314028" algn="l" defTabSz="628056" rtl="0" eaLnBrk="1" latinLnBrk="0" hangingPunct="1">
              <a:spcBef>
                <a:spcPct val="20000"/>
              </a:spcBef>
              <a:buFont typeface="Arial"/>
              <a:buChar char="•"/>
              <a:defRPr sz="2747" kern="1200">
                <a:solidFill>
                  <a:schemeClr val="tx1"/>
                </a:solidFill>
                <a:latin typeface="+mn-lt"/>
                <a:ea typeface="+mn-ea"/>
                <a:cs typeface="+mn-cs"/>
              </a:defRPr>
            </a:lvl8pPr>
            <a:lvl9pPr marL="5338473" indent="-314028" algn="l" defTabSz="628056" rtl="0" eaLnBrk="1" latinLnBrk="0" hangingPunct="1">
              <a:spcBef>
                <a:spcPct val="20000"/>
              </a:spcBef>
              <a:buFont typeface="Arial"/>
              <a:buChar char="•"/>
              <a:defRPr sz="2747" kern="1200">
                <a:solidFill>
                  <a:schemeClr val="tx1"/>
                </a:solidFill>
                <a:latin typeface="+mn-lt"/>
                <a:ea typeface="+mn-ea"/>
                <a:cs typeface="+mn-cs"/>
              </a:defRPr>
            </a:lvl9pPr>
          </a:lstStyle>
          <a:p>
            <a:pPr marL="0" indent="0" algn="r">
              <a:spcBef>
                <a:spcPts val="1200"/>
              </a:spcBef>
              <a:buFont typeface="Arial" panose="020B0604020202020204" pitchFamily="34" charset="0"/>
              <a:buNone/>
            </a:pPr>
            <a:r>
              <a:rPr lang="en-DE" sz="900" b="1" dirty="0" err="1">
                <a:solidFill>
                  <a:schemeClr val="tx1"/>
                </a:solidFill>
                <a:latin typeface="Calibri" panose="020F0502020204030204" pitchFamily="34" charset="0"/>
                <a:ea typeface="Calibri" panose="020F0502020204030204" pitchFamily="34" charset="0"/>
              </a:rPr>
              <a:t>Pixabay</a:t>
            </a:r>
            <a:r>
              <a:rPr lang="en-DE" sz="900" b="1" dirty="0">
                <a:solidFill>
                  <a:schemeClr val="tx1"/>
                </a:solidFill>
                <a:latin typeface="Calibri" panose="020F0502020204030204" pitchFamily="34" charset="0"/>
                <a:ea typeface="Calibri" panose="020F0502020204030204" pitchFamily="34" charset="0"/>
              </a:rPr>
              <a:t>  |  Gerd Altmann</a:t>
            </a:r>
            <a:endParaRPr lang="de-DE" sz="900" b="1" dirty="0">
              <a:solidFill>
                <a:schemeClr val="tx1"/>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090470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624" y="311150"/>
            <a:ext cx="13200976" cy="876523"/>
          </a:xfrm>
        </p:spPr>
        <p:txBody>
          <a:bodyPr/>
          <a:lstStyle/>
          <a:p>
            <a:r>
              <a:rPr lang="en-DE" dirty="0"/>
              <a:t>Introduction</a:t>
            </a:r>
            <a:endParaRPr lang="en-US" dirty="0"/>
          </a:p>
        </p:txBody>
      </p:sp>
      <p:sp>
        <p:nvSpPr>
          <p:cNvPr id="4" name="TextBox 3">
            <a:extLst>
              <a:ext uri="{FF2B5EF4-FFF2-40B4-BE49-F238E27FC236}">
                <a16:creationId xmlns:a16="http://schemas.microsoft.com/office/drawing/2014/main" id="{0DD858AF-2BB7-2995-3D4A-8718FFE130FD}"/>
              </a:ext>
            </a:extLst>
          </p:cNvPr>
          <p:cNvSpPr txBox="1"/>
          <p:nvPr/>
        </p:nvSpPr>
        <p:spPr>
          <a:xfrm>
            <a:off x="468131" y="1201212"/>
            <a:ext cx="13300756" cy="2516073"/>
          </a:xfrm>
          <a:prstGeom prst="rect">
            <a:avLst/>
          </a:prstGeom>
          <a:noFill/>
        </p:spPr>
        <p:txBody>
          <a:bodyPr wrap="square" rtlCol="0">
            <a:spAutoFit/>
          </a:bodyPr>
          <a:lstStyle/>
          <a:p>
            <a:pPr marL="82868" lvl="0" indent="-82868" defTabSz="699779">
              <a:spcBef>
                <a:spcPts val="659"/>
              </a:spcBef>
              <a:buFont typeface="Arial" panose="020B0604020202020204" pitchFamily="34" charset="0"/>
              <a:buChar char=" "/>
              <a:tabLst>
                <a:tab pos="82868" algn="l"/>
              </a:tabLst>
            </a:pPr>
            <a:r>
              <a:rPr lang="en-DE" sz="2800" dirty="0"/>
              <a:t>Who?</a:t>
            </a:r>
            <a:endParaRPr lang="en-US" sz="2800" dirty="0"/>
          </a:p>
          <a:p>
            <a:pPr marL="477585" lvl="1" indent="-314028" defTabSz="699779">
              <a:spcBef>
                <a:spcPts val="659"/>
              </a:spcBef>
              <a:buFont typeface="Arial" panose="020B0604020202020204" pitchFamily="34" charset="0"/>
              <a:buChar char="•"/>
              <a:tabLst>
                <a:tab pos="948626" algn="l"/>
              </a:tabLst>
            </a:pPr>
            <a:r>
              <a:rPr lang="en-DE" sz="2800" dirty="0">
                <a:solidFill>
                  <a:srgbClr val="777877"/>
                </a:solidFill>
              </a:rPr>
              <a:t>Jens Kiesel – </a:t>
            </a:r>
            <a:r>
              <a:rPr lang="en-DE" sz="2800" dirty="0">
                <a:solidFill>
                  <a:srgbClr val="777877"/>
                </a:solidFill>
                <a:hlinkClick r:id="rId3"/>
              </a:rPr>
              <a:t>jkiesel@stone-env.com</a:t>
            </a:r>
            <a:endParaRPr lang="en-DE" sz="2800" dirty="0">
              <a:solidFill>
                <a:srgbClr val="777877"/>
              </a:solidFill>
            </a:endParaRPr>
          </a:p>
          <a:p>
            <a:pPr marL="477585" lvl="1" indent="-314028" defTabSz="699779">
              <a:spcBef>
                <a:spcPts val="659"/>
              </a:spcBef>
              <a:buFont typeface="Arial" panose="020B0604020202020204" pitchFamily="34" charset="0"/>
              <a:buChar char="•"/>
              <a:tabLst>
                <a:tab pos="948626" algn="l"/>
              </a:tabLst>
            </a:pPr>
            <a:r>
              <a:rPr lang="en-DE" sz="2800" dirty="0">
                <a:solidFill>
                  <a:srgbClr val="777877"/>
                </a:solidFill>
              </a:rPr>
              <a:t>Environmental Modeller at Stone</a:t>
            </a:r>
          </a:p>
          <a:p>
            <a:pPr marL="477585" lvl="1" indent="-314028" defTabSz="699779">
              <a:spcBef>
                <a:spcPts val="659"/>
              </a:spcBef>
              <a:buFont typeface="Arial" panose="020B0604020202020204" pitchFamily="34" charset="0"/>
              <a:buChar char="•"/>
              <a:tabLst>
                <a:tab pos="948626" algn="l"/>
              </a:tabLst>
            </a:pPr>
            <a:r>
              <a:rPr lang="en-DE" sz="2800" dirty="0">
                <a:solidFill>
                  <a:srgbClr val="777877"/>
                </a:solidFill>
              </a:rPr>
              <a:t>Hydrology and water quality modelling, climate change, </a:t>
            </a:r>
            <a:br>
              <a:rPr lang="en-DE" sz="2800" dirty="0">
                <a:solidFill>
                  <a:srgbClr val="777877"/>
                </a:solidFill>
              </a:rPr>
            </a:br>
            <a:r>
              <a:rPr lang="en-DE" sz="2800" dirty="0">
                <a:solidFill>
                  <a:srgbClr val="777877"/>
                </a:solidFill>
              </a:rPr>
              <a:t>data analysis, machine learning</a:t>
            </a:r>
            <a:endParaRPr lang="en-US" sz="2800" dirty="0">
              <a:solidFill>
                <a:srgbClr val="777877"/>
              </a:solidFill>
            </a:endParaRPr>
          </a:p>
        </p:txBody>
      </p:sp>
      <p:sp>
        <p:nvSpPr>
          <p:cNvPr id="5" name="TextBox 4">
            <a:extLst>
              <a:ext uri="{FF2B5EF4-FFF2-40B4-BE49-F238E27FC236}">
                <a16:creationId xmlns:a16="http://schemas.microsoft.com/office/drawing/2014/main" id="{6FE85A63-2475-49B0-1DEE-09E95C54CEBB}"/>
              </a:ext>
            </a:extLst>
          </p:cNvPr>
          <p:cNvSpPr txBox="1"/>
          <p:nvPr/>
        </p:nvSpPr>
        <p:spPr>
          <a:xfrm>
            <a:off x="468131" y="4055116"/>
            <a:ext cx="13300756" cy="2946961"/>
          </a:xfrm>
          <a:prstGeom prst="rect">
            <a:avLst/>
          </a:prstGeom>
          <a:noFill/>
        </p:spPr>
        <p:txBody>
          <a:bodyPr wrap="square" rtlCol="0">
            <a:spAutoFit/>
          </a:bodyPr>
          <a:lstStyle/>
          <a:p>
            <a:pPr marL="82868" lvl="0" indent="-82868" defTabSz="699779">
              <a:spcBef>
                <a:spcPts val="659"/>
              </a:spcBef>
              <a:buFont typeface="Arial" panose="020B0604020202020204" pitchFamily="34" charset="0"/>
              <a:buChar char=" "/>
              <a:tabLst>
                <a:tab pos="82868" algn="l"/>
              </a:tabLst>
            </a:pPr>
            <a:r>
              <a:rPr lang="en-DE" sz="2800" dirty="0"/>
              <a:t>Aim of the webinar:</a:t>
            </a:r>
            <a:endParaRPr lang="en-US" sz="2800" dirty="0"/>
          </a:p>
          <a:p>
            <a:pPr marL="477585" lvl="1" indent="-314028" defTabSz="699779">
              <a:spcBef>
                <a:spcPts val="659"/>
              </a:spcBef>
              <a:buFont typeface="Arial" panose="020B0604020202020204" pitchFamily="34" charset="0"/>
              <a:buChar char="•"/>
              <a:tabLst>
                <a:tab pos="948626" algn="l"/>
              </a:tabLst>
            </a:pPr>
            <a:r>
              <a:rPr lang="en-DE" sz="2800" dirty="0">
                <a:solidFill>
                  <a:srgbClr val="777877"/>
                </a:solidFill>
              </a:rPr>
              <a:t>Introduction to machine learning</a:t>
            </a:r>
          </a:p>
          <a:p>
            <a:pPr marL="477585" lvl="1" indent="-314028" defTabSz="699779">
              <a:spcBef>
                <a:spcPts val="659"/>
              </a:spcBef>
              <a:buFont typeface="Arial" panose="020B0604020202020204" pitchFamily="34" charset="0"/>
              <a:buChar char="•"/>
              <a:tabLst>
                <a:tab pos="948626" algn="l"/>
              </a:tabLst>
            </a:pPr>
            <a:r>
              <a:rPr lang="en-DE" sz="2800" dirty="0">
                <a:solidFill>
                  <a:srgbClr val="777877"/>
                </a:solidFill>
              </a:rPr>
              <a:t>Capabilities and pitfalls of Random Forest </a:t>
            </a:r>
            <a:br>
              <a:rPr lang="en-DE" sz="2800" dirty="0">
                <a:solidFill>
                  <a:srgbClr val="777877"/>
                </a:solidFill>
              </a:rPr>
            </a:br>
            <a:r>
              <a:rPr lang="en-DE" sz="2800" dirty="0">
                <a:solidFill>
                  <a:srgbClr val="777877"/>
                </a:solidFill>
              </a:rPr>
              <a:t>for predictions of streamflow metrics</a:t>
            </a:r>
          </a:p>
          <a:p>
            <a:pPr marL="477585" lvl="1" indent="-314028" defTabSz="699779">
              <a:spcBef>
                <a:spcPts val="659"/>
              </a:spcBef>
              <a:buFont typeface="Arial" panose="020B0604020202020204" pitchFamily="34" charset="0"/>
              <a:buChar char="•"/>
              <a:tabLst>
                <a:tab pos="948626" algn="l"/>
              </a:tabLst>
            </a:pPr>
            <a:r>
              <a:rPr lang="en-DE" sz="2800" dirty="0">
                <a:solidFill>
                  <a:srgbClr val="777877"/>
                </a:solidFill>
              </a:rPr>
              <a:t>Provide an easy to use code example </a:t>
            </a:r>
            <a:br>
              <a:rPr lang="en-DE" sz="2800" dirty="0">
                <a:solidFill>
                  <a:srgbClr val="777877"/>
                </a:solidFill>
              </a:rPr>
            </a:br>
            <a:r>
              <a:rPr lang="en-DE" sz="2800" dirty="0">
                <a:solidFill>
                  <a:srgbClr val="777877"/>
                </a:solidFill>
              </a:rPr>
              <a:t>(basic Python knowledge required)</a:t>
            </a:r>
          </a:p>
        </p:txBody>
      </p:sp>
    </p:spTree>
    <p:extLst>
      <p:ext uri="{BB962C8B-B14F-4D97-AF65-F5344CB8AC3E}">
        <p14:creationId xmlns:p14="http://schemas.microsoft.com/office/powerpoint/2010/main" val="870921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C4CEE5-A730-612D-7918-D2B4E491071C}"/>
              </a:ext>
            </a:extLst>
          </p:cNvPr>
          <p:cNvPicPr>
            <a:picLocks noChangeAspect="1"/>
          </p:cNvPicPr>
          <p:nvPr/>
        </p:nvPicPr>
        <p:blipFill rotWithShape="1">
          <a:blip r:embed="rId2"/>
          <a:srcRect r="7673"/>
          <a:stretch/>
        </p:blipFill>
        <p:spPr>
          <a:xfrm>
            <a:off x="6581514" y="1481769"/>
            <a:ext cx="7067812" cy="5045735"/>
          </a:xfrm>
          <a:prstGeom prst="rect">
            <a:avLst/>
          </a:prstGeom>
        </p:spPr>
      </p:pic>
      <p:sp>
        <p:nvSpPr>
          <p:cNvPr id="2" name="Title 1"/>
          <p:cNvSpPr>
            <a:spLocks noGrp="1"/>
          </p:cNvSpPr>
          <p:nvPr>
            <p:ph type="title"/>
          </p:nvPr>
        </p:nvSpPr>
        <p:spPr/>
        <p:txBody>
          <a:bodyPr/>
          <a:lstStyle/>
          <a:p>
            <a:r>
              <a:rPr lang="en-DE" dirty="0"/>
              <a:t>Target Variable Processing: Streamflow Metrics</a:t>
            </a:r>
            <a:endParaRPr lang="en-US" dirty="0"/>
          </a:p>
        </p:txBody>
      </p:sp>
      <p:sp>
        <p:nvSpPr>
          <p:cNvPr id="10" name="TextBox 9">
            <a:extLst>
              <a:ext uri="{FF2B5EF4-FFF2-40B4-BE49-F238E27FC236}">
                <a16:creationId xmlns:a16="http://schemas.microsoft.com/office/drawing/2014/main" id="{7A2630DA-EAE0-4270-94A7-11DB8951018C}"/>
              </a:ext>
            </a:extLst>
          </p:cNvPr>
          <p:cNvSpPr txBox="1"/>
          <p:nvPr/>
        </p:nvSpPr>
        <p:spPr>
          <a:xfrm>
            <a:off x="429769" y="1334785"/>
            <a:ext cx="5717240" cy="4883388"/>
          </a:xfrm>
          <a:prstGeom prst="rect">
            <a:avLst/>
          </a:prstGeom>
          <a:noFill/>
        </p:spPr>
        <p:txBody>
          <a:bodyPr wrap="square" rtlCol="0">
            <a:spAutoFit/>
          </a:bodyPr>
          <a:lstStyle>
            <a:defPPr>
              <a:defRPr lang="en-US"/>
            </a:defPPr>
            <a:lvl2pPr marL="163557" lvl="1" defTabSz="699779">
              <a:spcBef>
                <a:spcPts val="659"/>
              </a:spcBef>
              <a:tabLst>
                <a:tab pos="948626" algn="l"/>
              </a:tabLst>
              <a:defRPr sz="2800"/>
            </a:lvl2pPr>
          </a:lstStyle>
          <a:p>
            <a:pPr lvl="1"/>
            <a:r>
              <a:rPr lang="en-DE" sz="2400" dirty="0"/>
              <a:t>Workarounds to deal with Random Forest extrapolation problem</a:t>
            </a:r>
          </a:p>
          <a:p>
            <a:pPr marL="620757" lvl="1" indent="-457200">
              <a:buFont typeface="Arial" panose="020B0604020202020204" pitchFamily="34" charset="0"/>
              <a:buChar char="•"/>
            </a:pPr>
            <a:r>
              <a:rPr lang="en-DE" sz="2400" dirty="0">
                <a:solidFill>
                  <a:srgbClr val="777877"/>
                </a:solidFill>
              </a:rPr>
              <a:t>Q90 values not extrapolating below </a:t>
            </a:r>
            <a:br>
              <a:rPr lang="en-DE" sz="2400" dirty="0">
                <a:solidFill>
                  <a:srgbClr val="777877"/>
                </a:solidFill>
              </a:rPr>
            </a:br>
            <a:r>
              <a:rPr lang="en-DE" sz="2400" dirty="0">
                <a:solidFill>
                  <a:srgbClr val="777877"/>
                </a:solidFill>
              </a:rPr>
              <a:t>lowest observations are problematic </a:t>
            </a:r>
          </a:p>
          <a:p>
            <a:pPr marL="1130169" lvl="2" indent="-457200" defTabSz="699779">
              <a:spcBef>
                <a:spcPts val="659"/>
              </a:spcBef>
              <a:buFont typeface="Symbol" panose="05050102010706020507" pitchFamily="18" charset="2"/>
              <a:buChar char="-"/>
              <a:tabLst>
                <a:tab pos="948626" algn="l"/>
              </a:tabLst>
            </a:pPr>
            <a:r>
              <a:rPr lang="en-DE" sz="2400" dirty="0">
                <a:solidFill>
                  <a:srgbClr val="777877"/>
                </a:solidFill>
              </a:rPr>
              <a:t>Use a different method to </a:t>
            </a:r>
            <a:r>
              <a:rPr lang="en-US" sz="2400" dirty="0">
                <a:solidFill>
                  <a:srgbClr val="777877"/>
                </a:solidFill>
              </a:rPr>
              <a:t>extrapolate </a:t>
            </a:r>
            <a:r>
              <a:rPr lang="en-DE" sz="2400" dirty="0">
                <a:solidFill>
                  <a:srgbClr val="777877"/>
                </a:solidFill>
              </a:rPr>
              <a:t>(e.g., linear regression) and add </a:t>
            </a:r>
            <a:br>
              <a:rPr lang="en-DE" sz="2400" dirty="0">
                <a:solidFill>
                  <a:srgbClr val="777877"/>
                </a:solidFill>
              </a:rPr>
            </a:br>
            <a:r>
              <a:rPr lang="en-DE" sz="2400" dirty="0">
                <a:solidFill>
                  <a:srgbClr val="777877"/>
                </a:solidFill>
              </a:rPr>
              <a:t>information to training data</a:t>
            </a:r>
          </a:p>
          <a:p>
            <a:pPr marL="1130169" lvl="2" indent="-457200" defTabSz="699779">
              <a:spcBef>
                <a:spcPts val="659"/>
              </a:spcBef>
              <a:buFont typeface="Symbol" panose="05050102010706020507" pitchFamily="18" charset="2"/>
              <a:buChar char="-"/>
              <a:tabLst>
                <a:tab pos="948626" algn="l"/>
              </a:tabLst>
            </a:pPr>
            <a:r>
              <a:rPr lang="en-DE" sz="2400" dirty="0">
                <a:solidFill>
                  <a:srgbClr val="777877"/>
                </a:solidFill>
              </a:rPr>
              <a:t>Add ‘dummy’ zero-flow gauges at flow accumulation = 0</a:t>
            </a:r>
          </a:p>
          <a:p>
            <a:pPr marL="620757" lvl="1" indent="-457200">
              <a:buFont typeface="Arial" panose="020B0604020202020204" pitchFamily="34" charset="0"/>
              <a:buChar char="•"/>
            </a:pPr>
            <a:r>
              <a:rPr lang="en-DE" sz="2400" b="1" dirty="0">
                <a:solidFill>
                  <a:srgbClr val="777877"/>
                </a:solidFill>
              </a:rPr>
              <a:t>Used zero-flow gauges approach</a:t>
            </a:r>
            <a:br>
              <a:rPr lang="en-DE" sz="2400" b="1" dirty="0">
                <a:solidFill>
                  <a:srgbClr val="777877"/>
                </a:solidFill>
              </a:rPr>
            </a:br>
            <a:r>
              <a:rPr lang="en-DE" sz="2400" b="1" dirty="0">
                <a:solidFill>
                  <a:srgbClr val="777877"/>
                </a:solidFill>
              </a:rPr>
              <a:t>after testing</a:t>
            </a:r>
          </a:p>
        </p:txBody>
      </p:sp>
      <p:sp>
        <p:nvSpPr>
          <p:cNvPr id="11" name="Oval 10">
            <a:extLst>
              <a:ext uri="{FF2B5EF4-FFF2-40B4-BE49-F238E27FC236}">
                <a16:creationId xmlns:a16="http://schemas.microsoft.com/office/drawing/2014/main" id="{E233D5CC-950D-85B9-FE90-CC07EDB41120}"/>
              </a:ext>
            </a:extLst>
          </p:cNvPr>
          <p:cNvSpPr/>
          <p:nvPr/>
        </p:nvSpPr>
        <p:spPr>
          <a:xfrm>
            <a:off x="9045814" y="7132281"/>
            <a:ext cx="119801" cy="121383"/>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2" name="Picture 11">
            <a:extLst>
              <a:ext uri="{FF2B5EF4-FFF2-40B4-BE49-F238E27FC236}">
                <a16:creationId xmlns:a16="http://schemas.microsoft.com/office/drawing/2014/main" id="{7E1AE52D-C8EE-E75B-6B25-5ED197B0EA6A}"/>
              </a:ext>
            </a:extLst>
          </p:cNvPr>
          <p:cNvPicPr>
            <a:picLocks noChangeAspect="1"/>
          </p:cNvPicPr>
          <p:nvPr/>
        </p:nvPicPr>
        <p:blipFill rotWithShape="1">
          <a:blip r:embed="rId3"/>
          <a:srcRect l="16933" t="36430" r="79003" b="59851"/>
          <a:stretch/>
        </p:blipFill>
        <p:spPr>
          <a:xfrm>
            <a:off x="6998954" y="7126125"/>
            <a:ext cx="295275" cy="190500"/>
          </a:xfrm>
          <a:prstGeom prst="rect">
            <a:avLst/>
          </a:prstGeom>
        </p:spPr>
      </p:pic>
      <p:sp>
        <p:nvSpPr>
          <p:cNvPr id="13" name="TextBox 12">
            <a:extLst>
              <a:ext uri="{FF2B5EF4-FFF2-40B4-BE49-F238E27FC236}">
                <a16:creationId xmlns:a16="http://schemas.microsoft.com/office/drawing/2014/main" id="{8F506DCE-0E89-B933-FB7B-5908004793C5}"/>
              </a:ext>
            </a:extLst>
          </p:cNvPr>
          <p:cNvSpPr txBox="1"/>
          <p:nvPr/>
        </p:nvSpPr>
        <p:spPr>
          <a:xfrm>
            <a:off x="9140853" y="7039626"/>
            <a:ext cx="1702710" cy="276999"/>
          </a:xfrm>
          <a:prstGeom prst="rect">
            <a:avLst/>
          </a:prstGeom>
          <a:noFill/>
        </p:spPr>
        <p:txBody>
          <a:bodyPr wrap="none" rtlCol="0">
            <a:spAutoFit/>
          </a:bodyPr>
          <a:lstStyle/>
          <a:p>
            <a:r>
              <a:rPr lang="en-DE" sz="1200" dirty="0">
                <a:solidFill>
                  <a:schemeClr val="accent3"/>
                </a:solidFill>
              </a:rPr>
              <a:t>Flow gauges with Q10</a:t>
            </a:r>
            <a:endParaRPr lang="de-DE" sz="1200" dirty="0">
              <a:solidFill>
                <a:schemeClr val="accent3"/>
              </a:solidFill>
            </a:endParaRPr>
          </a:p>
        </p:txBody>
      </p:sp>
      <p:sp>
        <p:nvSpPr>
          <p:cNvPr id="14" name="TextBox 13">
            <a:extLst>
              <a:ext uri="{FF2B5EF4-FFF2-40B4-BE49-F238E27FC236}">
                <a16:creationId xmlns:a16="http://schemas.microsoft.com/office/drawing/2014/main" id="{9F6EE078-3C11-039F-1228-B7DB42340C64}"/>
              </a:ext>
            </a:extLst>
          </p:cNvPr>
          <p:cNvSpPr txBox="1"/>
          <p:nvPr/>
        </p:nvSpPr>
        <p:spPr>
          <a:xfrm>
            <a:off x="7241631" y="7064607"/>
            <a:ext cx="1359668" cy="276999"/>
          </a:xfrm>
          <a:prstGeom prst="rect">
            <a:avLst/>
          </a:prstGeom>
          <a:noFill/>
        </p:spPr>
        <p:txBody>
          <a:bodyPr wrap="none" rtlCol="0">
            <a:spAutoFit/>
          </a:bodyPr>
          <a:lstStyle/>
          <a:p>
            <a:r>
              <a:rPr lang="en-DE" sz="1200" dirty="0">
                <a:solidFill>
                  <a:schemeClr val="accent3"/>
                </a:solidFill>
              </a:rPr>
              <a:t>Application areas</a:t>
            </a:r>
            <a:endParaRPr lang="de-DE" sz="1200" dirty="0">
              <a:solidFill>
                <a:schemeClr val="accent3"/>
              </a:solidFill>
            </a:endParaRPr>
          </a:p>
        </p:txBody>
      </p:sp>
      <p:sp>
        <p:nvSpPr>
          <p:cNvPr id="3" name="Arrow: Right 2">
            <a:extLst>
              <a:ext uri="{FF2B5EF4-FFF2-40B4-BE49-F238E27FC236}">
                <a16:creationId xmlns:a16="http://schemas.microsoft.com/office/drawing/2014/main" id="{44FB40F7-BB64-F171-B72E-11520E7D50D5}"/>
              </a:ext>
            </a:extLst>
          </p:cNvPr>
          <p:cNvSpPr/>
          <p:nvPr/>
        </p:nvSpPr>
        <p:spPr>
          <a:xfrm>
            <a:off x="578261" y="5456916"/>
            <a:ext cx="355367" cy="271306"/>
          </a:xfrm>
          <a:prstGeom prst="rightArrow">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23B1B62-D352-6CF9-4D3C-FA0F537E92F5}"/>
              </a:ext>
            </a:extLst>
          </p:cNvPr>
          <p:cNvSpPr/>
          <p:nvPr/>
        </p:nvSpPr>
        <p:spPr>
          <a:xfrm>
            <a:off x="11066298" y="7146181"/>
            <a:ext cx="119801" cy="12138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TextBox 19">
            <a:extLst>
              <a:ext uri="{FF2B5EF4-FFF2-40B4-BE49-F238E27FC236}">
                <a16:creationId xmlns:a16="http://schemas.microsoft.com/office/drawing/2014/main" id="{543C0977-C608-9184-FCB6-849F1A998006}"/>
              </a:ext>
            </a:extLst>
          </p:cNvPr>
          <p:cNvSpPr txBox="1"/>
          <p:nvPr/>
        </p:nvSpPr>
        <p:spPr>
          <a:xfrm>
            <a:off x="11161337" y="7053526"/>
            <a:ext cx="2334293" cy="276999"/>
          </a:xfrm>
          <a:prstGeom prst="rect">
            <a:avLst/>
          </a:prstGeom>
          <a:noFill/>
        </p:spPr>
        <p:txBody>
          <a:bodyPr wrap="none" rtlCol="0">
            <a:spAutoFit/>
          </a:bodyPr>
          <a:lstStyle/>
          <a:p>
            <a:r>
              <a:rPr lang="en-DE" sz="1200" dirty="0">
                <a:solidFill>
                  <a:schemeClr val="accent3"/>
                </a:solidFill>
              </a:rPr>
              <a:t>Dummy locations with zero flow</a:t>
            </a:r>
            <a:endParaRPr lang="de-DE" sz="1200" dirty="0">
              <a:solidFill>
                <a:schemeClr val="accent3"/>
              </a:solidFill>
            </a:endParaRPr>
          </a:p>
        </p:txBody>
      </p:sp>
    </p:spTree>
    <p:extLst>
      <p:ext uri="{BB962C8B-B14F-4D97-AF65-F5344CB8AC3E}">
        <p14:creationId xmlns:p14="http://schemas.microsoft.com/office/powerpoint/2010/main" val="2831691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DE" dirty="0"/>
              <a:t>Target Variable Processing: Streamflow Metrics</a:t>
            </a:r>
            <a:endParaRPr lang="en-US" dirty="0"/>
          </a:p>
        </p:txBody>
      </p:sp>
      <p:sp>
        <p:nvSpPr>
          <p:cNvPr id="10" name="TextBox 9">
            <a:extLst>
              <a:ext uri="{FF2B5EF4-FFF2-40B4-BE49-F238E27FC236}">
                <a16:creationId xmlns:a16="http://schemas.microsoft.com/office/drawing/2014/main" id="{7A2630DA-EAE0-4270-94A7-11DB8951018C}"/>
              </a:ext>
            </a:extLst>
          </p:cNvPr>
          <p:cNvSpPr txBox="1"/>
          <p:nvPr/>
        </p:nvSpPr>
        <p:spPr>
          <a:xfrm>
            <a:off x="468131" y="1187673"/>
            <a:ext cx="8040869" cy="4603824"/>
          </a:xfrm>
          <a:prstGeom prst="rect">
            <a:avLst/>
          </a:prstGeom>
          <a:noFill/>
        </p:spPr>
        <p:txBody>
          <a:bodyPr wrap="square" rtlCol="0">
            <a:spAutoFit/>
          </a:bodyPr>
          <a:lstStyle>
            <a:defPPr>
              <a:defRPr lang="en-US"/>
            </a:defPPr>
            <a:lvl2pPr marL="163557" lvl="1" defTabSz="699779">
              <a:spcBef>
                <a:spcPts val="659"/>
              </a:spcBef>
              <a:tabLst>
                <a:tab pos="948626" algn="l"/>
              </a:tabLst>
              <a:defRPr sz="2800"/>
            </a:lvl2pPr>
          </a:lstStyle>
          <a:p>
            <a:pPr lvl="1"/>
            <a:r>
              <a:rPr lang="en-DE" sz="2400" dirty="0" err="1"/>
              <a:t>Spatio</a:t>
            </a:r>
            <a:r>
              <a:rPr lang="en-DE" sz="2400" dirty="0"/>
              <a:t>-temporal time series processing</a:t>
            </a:r>
          </a:p>
          <a:p>
            <a:pPr marL="620757" lvl="1" indent="-457200">
              <a:buFont typeface="Arial" panose="020B0604020202020204" pitchFamily="34" charset="0"/>
              <a:buChar char="•"/>
            </a:pPr>
            <a:r>
              <a:rPr lang="en-DE" sz="2400" dirty="0">
                <a:solidFill>
                  <a:srgbClr val="777877"/>
                </a:solidFill>
              </a:rPr>
              <a:t>Compiling high-quality data from 476 gauge-based time series </a:t>
            </a:r>
          </a:p>
          <a:p>
            <a:pPr marL="620757" lvl="1" indent="-457200">
              <a:buFont typeface="Arial" panose="020B0604020202020204" pitchFamily="34" charset="0"/>
              <a:buChar char="•"/>
            </a:pPr>
            <a:r>
              <a:rPr lang="en-DE" sz="2400" dirty="0">
                <a:solidFill>
                  <a:srgbClr val="777877"/>
                </a:solidFill>
              </a:rPr>
              <a:t>Snap gauges to the DEM-derived stream network and calculate contributing areas</a:t>
            </a:r>
          </a:p>
          <a:p>
            <a:pPr marL="620757" lvl="1" indent="-457200">
              <a:buFont typeface="Arial" panose="020B0604020202020204" pitchFamily="34" charset="0"/>
              <a:buChar char="•"/>
            </a:pPr>
            <a:r>
              <a:rPr lang="en-DE" sz="2400" dirty="0">
                <a:solidFill>
                  <a:srgbClr val="777877"/>
                </a:solidFill>
              </a:rPr>
              <a:t>Manually check for implausible runoff rates and correct (n=28) or discard (n=27)</a:t>
            </a:r>
          </a:p>
          <a:p>
            <a:pPr marL="620757" lvl="1" indent="-457200">
              <a:buFont typeface="Arial" panose="020B0604020202020204" pitchFamily="34" charset="0"/>
              <a:buChar char="•"/>
            </a:pPr>
            <a:r>
              <a:rPr lang="en-DE" sz="2400" dirty="0">
                <a:solidFill>
                  <a:srgbClr val="777877"/>
                </a:solidFill>
              </a:rPr>
              <a:t>Calculate long-term average 28-day Q90 </a:t>
            </a:r>
            <a:r>
              <a:rPr lang="en-US" sz="2400" dirty="0">
                <a:solidFill>
                  <a:srgbClr val="777877"/>
                </a:solidFill>
              </a:rPr>
              <a:t>streamflow</a:t>
            </a:r>
            <a:r>
              <a:rPr lang="en-DE" sz="2400" dirty="0">
                <a:solidFill>
                  <a:srgbClr val="777877"/>
                </a:solidFill>
              </a:rPr>
              <a:t> metrics during pesticide application period</a:t>
            </a:r>
            <a:endParaRPr lang="en-DE" sz="1600" dirty="0">
              <a:solidFill>
                <a:srgbClr val="777877"/>
              </a:solidFill>
            </a:endParaRPr>
          </a:p>
          <a:p>
            <a:pPr marL="620757" lvl="1" indent="-457200">
              <a:buFont typeface="Arial" panose="020B0604020202020204" pitchFamily="34" charset="0"/>
              <a:buChar char="•"/>
            </a:pPr>
            <a:r>
              <a:rPr lang="en-DE" sz="2400" b="1" dirty="0">
                <a:solidFill>
                  <a:srgbClr val="777877"/>
                </a:solidFill>
              </a:rPr>
              <a:t>Store 449 Q90 values and zero-flow values </a:t>
            </a:r>
            <a:br>
              <a:rPr lang="en-DE" sz="2400" b="1" dirty="0">
                <a:solidFill>
                  <a:srgbClr val="777877"/>
                </a:solidFill>
              </a:rPr>
            </a:br>
            <a:r>
              <a:rPr lang="en-DE" sz="2400" b="1" dirty="0">
                <a:solidFill>
                  <a:srgbClr val="777877"/>
                </a:solidFill>
              </a:rPr>
              <a:t>in a table</a:t>
            </a:r>
          </a:p>
        </p:txBody>
      </p:sp>
      <p:pic>
        <p:nvPicPr>
          <p:cNvPr id="3" name="Picture 2">
            <a:extLst>
              <a:ext uri="{FF2B5EF4-FFF2-40B4-BE49-F238E27FC236}">
                <a16:creationId xmlns:a16="http://schemas.microsoft.com/office/drawing/2014/main" id="{4ABF6AD9-7871-79D6-8687-E35A5A8446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65122" y="1707326"/>
            <a:ext cx="5365347" cy="3596814"/>
          </a:xfrm>
          <a:prstGeom prst="rect">
            <a:avLst/>
          </a:prstGeom>
          <a:noFill/>
          <a:ln>
            <a:noFill/>
          </a:ln>
        </p:spPr>
      </p:pic>
      <p:sp>
        <p:nvSpPr>
          <p:cNvPr id="6" name="Arrow: Right 5">
            <a:extLst>
              <a:ext uri="{FF2B5EF4-FFF2-40B4-BE49-F238E27FC236}">
                <a16:creationId xmlns:a16="http://schemas.microsoft.com/office/drawing/2014/main" id="{70312C9E-F946-91A7-49E6-DD78FEA702AB}"/>
              </a:ext>
            </a:extLst>
          </p:cNvPr>
          <p:cNvSpPr/>
          <p:nvPr/>
        </p:nvSpPr>
        <p:spPr>
          <a:xfrm>
            <a:off x="616624" y="5032834"/>
            <a:ext cx="355367" cy="271306"/>
          </a:xfrm>
          <a:prstGeom prst="rightArrow">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1">
            <a:extLst>
              <a:ext uri="{FF2B5EF4-FFF2-40B4-BE49-F238E27FC236}">
                <a16:creationId xmlns:a16="http://schemas.microsoft.com/office/drawing/2014/main" id="{4546FDD4-654F-7CC9-AA42-BA2D8F918122}"/>
              </a:ext>
            </a:extLst>
          </p:cNvPr>
          <p:cNvSpPr>
            <a:spLocks noChangeArrowheads="1"/>
          </p:cNvSpPr>
          <p:nvPr/>
        </p:nvSpPr>
        <p:spPr bwMode="auto">
          <a:xfrm>
            <a:off x="-38101" y="6912600"/>
            <a:ext cx="1142047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DE" altLang="de-DE" sz="900" b="1" dirty="0">
                <a:latin typeface="Calibri" panose="020F0502020204030204" pitchFamily="34" charset="0"/>
              </a:rPr>
              <a:t>For plausibility check: </a:t>
            </a:r>
            <a:r>
              <a:rPr lang="de-DE" altLang="de-DE" sz="900" b="1" dirty="0">
                <a:latin typeface="Calibri" panose="020F0502020204030204" pitchFamily="34" charset="0"/>
              </a:rPr>
              <a:t>Woods, R., </a:t>
            </a:r>
            <a:r>
              <a:rPr lang="de-DE" altLang="de-DE" sz="900" b="1" dirty="0" err="1">
                <a:latin typeface="Calibri" panose="020F0502020204030204" pitchFamily="34" charset="0"/>
              </a:rPr>
              <a:t>Hendrikx</a:t>
            </a:r>
            <a:r>
              <a:rPr lang="de-DE" altLang="de-DE" sz="900" b="1" dirty="0">
                <a:latin typeface="Calibri" panose="020F0502020204030204" pitchFamily="34" charset="0"/>
              </a:rPr>
              <a:t>, J., Henderson, R., &amp; Tait, A. (2006). </a:t>
            </a:r>
            <a:r>
              <a:rPr lang="de-DE" altLang="de-DE" sz="900" b="1" dirty="0" err="1">
                <a:latin typeface="Calibri" panose="020F0502020204030204" pitchFamily="34" charset="0"/>
              </a:rPr>
              <a:t>Estimating</a:t>
            </a:r>
            <a:r>
              <a:rPr lang="de-DE" altLang="de-DE" sz="900" b="1" dirty="0">
                <a:latin typeface="Calibri" panose="020F0502020204030204" pitchFamily="34" charset="0"/>
              </a:rPr>
              <a:t> </a:t>
            </a:r>
            <a:r>
              <a:rPr lang="de-DE" altLang="de-DE" sz="900" b="1" dirty="0" err="1">
                <a:latin typeface="Calibri" panose="020F0502020204030204" pitchFamily="34" charset="0"/>
              </a:rPr>
              <a:t>mean</a:t>
            </a:r>
            <a:r>
              <a:rPr lang="de-DE" altLang="de-DE" sz="900" b="1" dirty="0">
                <a:latin typeface="Calibri" panose="020F0502020204030204" pitchFamily="34" charset="0"/>
              </a:rPr>
              <a:t> </a:t>
            </a:r>
            <a:r>
              <a:rPr lang="de-DE" altLang="de-DE" sz="900" b="1" dirty="0" err="1">
                <a:latin typeface="Calibri" panose="020F0502020204030204" pitchFamily="34" charset="0"/>
              </a:rPr>
              <a:t>flow</a:t>
            </a:r>
            <a:r>
              <a:rPr lang="de-DE" altLang="de-DE" sz="900" b="1" dirty="0">
                <a:latin typeface="Calibri" panose="020F0502020204030204" pitchFamily="34" charset="0"/>
              </a:rPr>
              <a:t> of New Zealand </a:t>
            </a:r>
            <a:r>
              <a:rPr lang="de-DE" altLang="de-DE" sz="900" b="1" dirty="0" err="1">
                <a:latin typeface="Calibri" panose="020F0502020204030204" pitchFamily="34" charset="0"/>
              </a:rPr>
              <a:t>rivers</a:t>
            </a:r>
            <a:r>
              <a:rPr lang="de-DE" altLang="de-DE" sz="900" b="1" dirty="0">
                <a:latin typeface="Calibri" panose="020F0502020204030204" pitchFamily="34" charset="0"/>
              </a:rPr>
              <a:t>. Journal of </a:t>
            </a:r>
            <a:r>
              <a:rPr lang="de-DE" altLang="de-DE" sz="900" b="1" dirty="0" err="1">
                <a:latin typeface="Calibri" panose="020F0502020204030204" pitchFamily="34" charset="0"/>
              </a:rPr>
              <a:t>Hydrology</a:t>
            </a:r>
            <a:r>
              <a:rPr lang="de-DE" altLang="de-DE" sz="900" b="1" dirty="0">
                <a:latin typeface="Calibri" panose="020F0502020204030204" pitchFamily="34" charset="0"/>
              </a:rPr>
              <a:t> (New Zealand), 45(2), 95–109. http://www.jstor.org/stable/43944944</a:t>
            </a:r>
          </a:p>
        </p:txBody>
      </p:sp>
    </p:spTree>
    <p:extLst>
      <p:ext uri="{BB962C8B-B14F-4D97-AF65-F5344CB8AC3E}">
        <p14:creationId xmlns:p14="http://schemas.microsoft.com/office/powerpoint/2010/main" val="613546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DE" dirty="0"/>
              <a:t>Explanatory Variable Processing</a:t>
            </a:r>
            <a:endParaRPr lang="en-US" dirty="0"/>
          </a:p>
        </p:txBody>
      </p:sp>
      <p:sp>
        <p:nvSpPr>
          <p:cNvPr id="10" name="TextBox 9">
            <a:extLst>
              <a:ext uri="{FF2B5EF4-FFF2-40B4-BE49-F238E27FC236}">
                <a16:creationId xmlns:a16="http://schemas.microsoft.com/office/drawing/2014/main" id="{7A2630DA-EAE0-4270-94A7-11DB8951018C}"/>
              </a:ext>
            </a:extLst>
          </p:cNvPr>
          <p:cNvSpPr txBox="1"/>
          <p:nvPr/>
        </p:nvSpPr>
        <p:spPr>
          <a:xfrm>
            <a:off x="372234" y="1113828"/>
            <a:ext cx="7933567" cy="4324261"/>
          </a:xfrm>
          <a:prstGeom prst="rect">
            <a:avLst/>
          </a:prstGeom>
          <a:noFill/>
        </p:spPr>
        <p:txBody>
          <a:bodyPr wrap="square" rtlCol="0">
            <a:spAutoFit/>
          </a:bodyPr>
          <a:lstStyle>
            <a:defPPr>
              <a:defRPr lang="en-US"/>
            </a:defPPr>
            <a:lvl2pPr marL="163557" lvl="1" defTabSz="699779">
              <a:spcBef>
                <a:spcPts val="659"/>
              </a:spcBef>
              <a:tabLst>
                <a:tab pos="948626" algn="l"/>
              </a:tabLst>
              <a:defRPr sz="2800"/>
            </a:lvl2pPr>
          </a:lstStyle>
          <a:p>
            <a:pPr lvl="1"/>
            <a:r>
              <a:rPr lang="en-DE" sz="2400" dirty="0"/>
              <a:t>Collection of variables known to influence streamflow</a:t>
            </a:r>
          </a:p>
          <a:p>
            <a:pPr marL="620757" lvl="1" indent="-457200">
              <a:buFont typeface="Arial" panose="020B0604020202020204" pitchFamily="34" charset="0"/>
              <a:buChar char="•"/>
            </a:pPr>
            <a:r>
              <a:rPr lang="en-DE" sz="2400" dirty="0">
                <a:solidFill>
                  <a:srgbClr val="777877"/>
                </a:solidFill>
              </a:rPr>
              <a:t>GIS processing</a:t>
            </a:r>
          </a:p>
          <a:p>
            <a:pPr marL="1130169" lvl="2" indent="-457200" defTabSz="699779">
              <a:spcBef>
                <a:spcPts val="659"/>
              </a:spcBef>
              <a:buFont typeface="+mj-lt"/>
              <a:buAutoNum type="arabicPeriod"/>
              <a:tabLst>
                <a:tab pos="948626" algn="l"/>
              </a:tabLst>
            </a:pPr>
            <a:r>
              <a:rPr lang="en-US" sz="1800" dirty="0">
                <a:solidFill>
                  <a:srgbClr val="777877"/>
                </a:solidFill>
              </a:rPr>
              <a:t>Calculate</a:t>
            </a:r>
            <a:r>
              <a:rPr lang="en-DE" sz="1800" dirty="0">
                <a:solidFill>
                  <a:srgbClr val="777877"/>
                </a:solidFill>
              </a:rPr>
              <a:t> average variable value per contributing gauge area</a:t>
            </a:r>
          </a:p>
          <a:p>
            <a:pPr marL="1130169" lvl="2" indent="-457200" defTabSz="699779">
              <a:spcBef>
                <a:spcPts val="659"/>
              </a:spcBef>
              <a:buFont typeface="Symbol" panose="05050102010706020507" pitchFamily="18" charset="2"/>
              <a:buAutoNum type="arabicPeriod"/>
              <a:tabLst>
                <a:tab pos="948626" algn="l"/>
              </a:tabLst>
            </a:pPr>
            <a:r>
              <a:rPr lang="en-DE" sz="1800" dirty="0">
                <a:solidFill>
                  <a:srgbClr val="777877"/>
                </a:solidFill>
              </a:rPr>
              <a:t>Accumulate variable along flow accumulation </a:t>
            </a:r>
            <a:br>
              <a:rPr lang="en-DE" sz="1800" dirty="0">
                <a:solidFill>
                  <a:srgbClr val="777877"/>
                </a:solidFill>
              </a:rPr>
            </a:br>
            <a:r>
              <a:rPr lang="en-DE" sz="1800" dirty="0">
                <a:solidFill>
                  <a:srgbClr val="777877"/>
                </a:solidFill>
              </a:rPr>
              <a:t>(</a:t>
            </a:r>
            <a:r>
              <a:rPr lang="en-DE" sz="1800" dirty="0" err="1">
                <a:solidFill>
                  <a:srgbClr val="777877"/>
                </a:solidFill>
              </a:rPr>
              <a:t>TauDEM’s</a:t>
            </a:r>
            <a:r>
              <a:rPr lang="en-DE" sz="1800" dirty="0">
                <a:solidFill>
                  <a:srgbClr val="777877"/>
                </a:solidFill>
              </a:rPr>
              <a:t> contributing area tool with weight grid) </a:t>
            </a:r>
            <a:br>
              <a:rPr lang="en-DE" sz="1800" dirty="0">
                <a:solidFill>
                  <a:srgbClr val="777877"/>
                </a:solidFill>
              </a:rPr>
            </a:br>
            <a:r>
              <a:rPr lang="en-DE" sz="1800" dirty="0">
                <a:solidFill>
                  <a:srgbClr val="777877"/>
                </a:solidFill>
              </a:rPr>
              <a:t>(used after testing)</a:t>
            </a:r>
            <a:endParaRPr lang="en-DE" sz="1600" dirty="0">
              <a:solidFill>
                <a:srgbClr val="777877"/>
              </a:solidFill>
            </a:endParaRPr>
          </a:p>
          <a:p>
            <a:pPr marL="620757" lvl="1" indent="-457200">
              <a:buFont typeface="Arial" panose="020B0604020202020204" pitchFamily="34" charset="0"/>
              <a:buChar char="•"/>
            </a:pPr>
            <a:r>
              <a:rPr lang="en-DE" sz="2400" dirty="0">
                <a:solidFill>
                  <a:srgbClr val="777877"/>
                </a:solidFill>
              </a:rPr>
              <a:t>Add a random variable </a:t>
            </a:r>
            <a:br>
              <a:rPr lang="en-DE" sz="2400" dirty="0">
                <a:solidFill>
                  <a:srgbClr val="777877"/>
                </a:solidFill>
              </a:rPr>
            </a:br>
            <a:r>
              <a:rPr lang="en-DE" sz="2400" dirty="0">
                <a:solidFill>
                  <a:srgbClr val="777877"/>
                </a:solidFill>
              </a:rPr>
              <a:t>(explanatory variable with random values) </a:t>
            </a:r>
          </a:p>
          <a:p>
            <a:pPr marL="620757" lvl="1" indent="-457200">
              <a:buFont typeface="Arial" panose="020B0604020202020204" pitchFamily="34" charset="0"/>
              <a:buChar char="•"/>
            </a:pPr>
            <a:r>
              <a:rPr lang="en-DE" sz="2400" b="1" dirty="0">
                <a:solidFill>
                  <a:srgbClr val="777877"/>
                </a:solidFill>
              </a:rPr>
              <a:t>Extract data from spatial layers at gauge </a:t>
            </a:r>
            <a:br>
              <a:rPr lang="en-DE" sz="2400" b="1" dirty="0">
                <a:solidFill>
                  <a:srgbClr val="777877"/>
                </a:solidFill>
              </a:rPr>
            </a:br>
            <a:r>
              <a:rPr lang="en-DE" sz="2400" b="1" dirty="0">
                <a:solidFill>
                  <a:srgbClr val="777877"/>
                </a:solidFill>
              </a:rPr>
              <a:t>location (train/test) and add to the table</a:t>
            </a:r>
          </a:p>
          <a:p>
            <a:pPr marL="620757" lvl="1" indent="-457200">
              <a:buFont typeface="Arial" panose="020B0604020202020204" pitchFamily="34" charset="0"/>
              <a:buChar char="•"/>
            </a:pPr>
            <a:endParaRPr lang="en-DE" sz="2400" dirty="0">
              <a:solidFill>
                <a:srgbClr val="777877"/>
              </a:solidFill>
            </a:endParaRPr>
          </a:p>
        </p:txBody>
      </p:sp>
      <p:graphicFrame>
        <p:nvGraphicFramePr>
          <p:cNvPr id="7" name="Table 6">
            <a:extLst>
              <a:ext uri="{FF2B5EF4-FFF2-40B4-BE49-F238E27FC236}">
                <a16:creationId xmlns:a16="http://schemas.microsoft.com/office/drawing/2014/main" id="{303DBC12-E553-742E-BC71-B13E609C21D7}"/>
              </a:ext>
            </a:extLst>
          </p:cNvPr>
          <p:cNvGraphicFramePr>
            <a:graphicFrameLocks noGrp="1"/>
          </p:cNvGraphicFramePr>
          <p:nvPr>
            <p:extLst>
              <p:ext uri="{D42A27DB-BD31-4B8C-83A1-F6EECF244321}">
                <p14:modId xmlns:p14="http://schemas.microsoft.com/office/powerpoint/2010/main" val="4252080838"/>
              </p:ext>
            </p:extLst>
          </p:nvPr>
        </p:nvGraphicFramePr>
        <p:xfrm>
          <a:off x="8305801" y="306387"/>
          <a:ext cx="5315744" cy="6808313"/>
        </p:xfrm>
        <a:graphic>
          <a:graphicData uri="http://schemas.openxmlformats.org/drawingml/2006/table">
            <a:tbl>
              <a:tblPr>
                <a:tableStyleId>{5C22544A-7EE6-4342-B048-85BDC9FD1C3A}</a:tableStyleId>
              </a:tblPr>
              <a:tblGrid>
                <a:gridCol w="1286843">
                  <a:extLst>
                    <a:ext uri="{9D8B030D-6E8A-4147-A177-3AD203B41FA5}">
                      <a16:colId xmlns:a16="http://schemas.microsoft.com/office/drawing/2014/main" val="801435099"/>
                    </a:ext>
                  </a:extLst>
                </a:gridCol>
                <a:gridCol w="3259200">
                  <a:extLst>
                    <a:ext uri="{9D8B030D-6E8A-4147-A177-3AD203B41FA5}">
                      <a16:colId xmlns:a16="http://schemas.microsoft.com/office/drawing/2014/main" val="61089292"/>
                    </a:ext>
                  </a:extLst>
                </a:gridCol>
                <a:gridCol w="769701">
                  <a:extLst>
                    <a:ext uri="{9D8B030D-6E8A-4147-A177-3AD203B41FA5}">
                      <a16:colId xmlns:a16="http://schemas.microsoft.com/office/drawing/2014/main" val="756490354"/>
                    </a:ext>
                  </a:extLst>
                </a:gridCol>
              </a:tblGrid>
              <a:tr h="251568">
                <a:tc>
                  <a:txBody>
                    <a:bodyPr/>
                    <a:lstStyle/>
                    <a:p>
                      <a:pPr algn="l" fontAlgn="b"/>
                      <a:r>
                        <a:rPr lang="de-DE" sz="1400" b="1" u="none" strike="noStrike" dirty="0">
                          <a:effectLst/>
                        </a:rPr>
                        <a:t>Type</a:t>
                      </a:r>
                      <a:endParaRPr lang="de-DE"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b="1" u="none" strike="noStrike" dirty="0">
                          <a:effectLst/>
                        </a:rPr>
                        <a:t>Variable</a:t>
                      </a:r>
                      <a:endParaRPr lang="de-DE"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b="1" u="none" strike="noStrike" dirty="0">
                          <a:effectLst/>
                        </a:rPr>
                        <a:t>Nr. Files</a:t>
                      </a:r>
                      <a:endParaRPr lang="de-DE" sz="14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251985775"/>
                  </a:ext>
                </a:extLst>
              </a:tr>
              <a:tr h="267545">
                <a:tc rowSpan="2">
                  <a:txBody>
                    <a:bodyPr/>
                    <a:lstStyle/>
                    <a:p>
                      <a:pPr algn="l" fontAlgn="b"/>
                      <a:r>
                        <a:rPr lang="de-DE" sz="1400" u="none" strike="noStrike" dirty="0">
                          <a:effectLst/>
                        </a:rPr>
                        <a:t>Monthly </a:t>
                      </a:r>
                      <a:br>
                        <a:rPr lang="en-DE" sz="1400" u="none" strike="noStrike" dirty="0">
                          <a:effectLst/>
                        </a:rPr>
                      </a:br>
                      <a:r>
                        <a:rPr lang="en-US" sz="1400" u="none" strike="noStrike" dirty="0">
                          <a:effectLst/>
                        </a:rPr>
                        <a:t>climate</a:t>
                      </a:r>
                      <a:endParaRPr lang="de-DE" sz="14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l" fontAlgn="b"/>
                      <a:r>
                        <a:rPr lang="de-DE" sz="1400" u="none" strike="noStrike">
                          <a:effectLst/>
                        </a:rPr>
                        <a:t>Actual evapotranspiration</a:t>
                      </a:r>
                      <a:endParaRPr lang="de-DE"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12</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718033410"/>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a:effectLst/>
                        </a:rPr>
                        <a:t>Long-term average monthly precipitation</a:t>
                      </a:r>
                      <a:endParaRPr lang="de-DE"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12</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643090243"/>
                  </a:ext>
                </a:extLst>
              </a:tr>
              <a:tr h="251568">
                <a:tc rowSpan="6">
                  <a:txBody>
                    <a:bodyPr/>
                    <a:lstStyle/>
                    <a:p>
                      <a:pPr algn="l" fontAlgn="b"/>
                      <a:r>
                        <a:rPr lang="en-US" sz="1400" u="none" strike="noStrike" noProof="0" dirty="0">
                          <a:effectLst/>
                        </a:rPr>
                        <a:t>Soil</a:t>
                      </a:r>
                      <a:r>
                        <a:rPr lang="en-DE" sz="1400" u="none" strike="noStrike" dirty="0">
                          <a:effectLst/>
                        </a:rPr>
                        <a:t> data per</a:t>
                      </a:r>
                      <a:r>
                        <a:rPr lang="de-DE" sz="1400" u="none" strike="noStrike" dirty="0">
                          <a:effectLst/>
                        </a:rPr>
                        <a:t> </a:t>
                      </a:r>
                      <a:r>
                        <a:rPr lang="en-US" sz="1400" u="none" strike="noStrike" dirty="0">
                          <a:effectLst/>
                        </a:rPr>
                        <a:t>layer</a:t>
                      </a:r>
                      <a:endParaRPr lang="en-US" sz="1400" b="0" i="0" u="none" strike="noStrike" noProof="0" dirty="0">
                        <a:solidFill>
                          <a:srgbClr val="000000"/>
                        </a:solidFill>
                        <a:effectLst/>
                        <a:latin typeface="Aptos Narrow" panose="020B0004020202020204" pitchFamily="34" charset="0"/>
                      </a:endParaRPr>
                    </a:p>
                  </a:txBody>
                  <a:tcPr marL="9525" marR="9525" marT="9525" marB="0" anchor="ctr"/>
                </a:tc>
                <a:tc>
                  <a:txBody>
                    <a:bodyPr/>
                    <a:lstStyle/>
                    <a:p>
                      <a:pPr algn="l" fontAlgn="b"/>
                      <a:r>
                        <a:rPr lang="en-GB" sz="1400" u="none" strike="noStrike">
                          <a:effectLst/>
                        </a:rPr>
                        <a:t>Bulk density of the fine earth fraction</a:t>
                      </a:r>
                      <a:endParaRPr lang="en-GB"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6</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824932564"/>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GB" sz="1400" u="none" strike="noStrike">
                          <a:effectLst/>
                        </a:rPr>
                        <a:t>Volumetric fraction of coarse fragments</a:t>
                      </a:r>
                      <a:endParaRPr lang="en-GB"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6</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722889168"/>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a:effectLst/>
                        </a:rPr>
                        <a:t>Proportion of clay particles</a:t>
                      </a:r>
                      <a:endParaRPr lang="de-DE"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6</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383435670"/>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a:effectLst/>
                        </a:rPr>
                        <a:t>Soil Organic carbon density</a:t>
                      </a:r>
                      <a:endParaRPr lang="de-DE"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6</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094244776"/>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a:effectLst/>
                        </a:rPr>
                        <a:t>Proportion of sand particles</a:t>
                      </a:r>
                      <a:endParaRPr lang="de-DE"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6</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681891326"/>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a:effectLst/>
                        </a:rPr>
                        <a:t>Proportion of silt particles</a:t>
                      </a:r>
                      <a:endParaRPr lang="de-DE"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6</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983106999"/>
                  </a:ext>
                </a:extLst>
              </a:tr>
              <a:tr h="251568">
                <a:tc rowSpan="12">
                  <a:txBody>
                    <a:bodyPr/>
                    <a:lstStyle/>
                    <a:p>
                      <a:pPr algn="l" fontAlgn="b"/>
                      <a:r>
                        <a:rPr lang="en-US" sz="1400" u="none" strike="noStrike" noProof="0" dirty="0">
                          <a:effectLst/>
                        </a:rPr>
                        <a:t>Land use</a:t>
                      </a:r>
                      <a:endParaRPr lang="en-US" sz="1400" b="0" i="0" u="none" strike="noStrike" noProof="0" dirty="0">
                        <a:solidFill>
                          <a:srgbClr val="000000"/>
                        </a:solidFill>
                        <a:effectLst/>
                        <a:latin typeface="Aptos Narrow" panose="020B0004020202020204" pitchFamily="34" charset="0"/>
                      </a:endParaRPr>
                    </a:p>
                  </a:txBody>
                  <a:tcPr marL="9525" marR="9525" marT="9525" marB="0" anchor="ctr"/>
                </a:tc>
                <a:tc>
                  <a:txBody>
                    <a:bodyPr/>
                    <a:lstStyle/>
                    <a:p>
                      <a:pPr algn="l" fontAlgn="b"/>
                      <a:r>
                        <a:rPr lang="en-US" sz="1400" u="none" strike="noStrike" noProof="0" dirty="0">
                          <a:effectLst/>
                        </a:rPr>
                        <a:t>Cropland</a:t>
                      </a:r>
                      <a:r>
                        <a:rPr lang="en-DE" sz="1400" u="none" strike="noStrike" dirty="0">
                          <a:effectLst/>
                        </a:rPr>
                        <a:t> </a:t>
                      </a:r>
                      <a:r>
                        <a:rPr lang="en-US" sz="1400" u="none" strike="noStrike" dirty="0">
                          <a:effectLst/>
                        </a:rPr>
                        <a:t>annual</a:t>
                      </a:r>
                      <a:endParaRPr lang="en-US" sz="1400" b="0" i="0" u="none" strike="noStrike" noProof="0"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830686980"/>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400" u="none" strike="noStrike" noProof="0" dirty="0">
                          <a:effectLst/>
                        </a:rPr>
                        <a:t>Cropland</a:t>
                      </a:r>
                      <a:r>
                        <a:rPr lang="en-DE" sz="1400" u="none" strike="noStrike" dirty="0">
                          <a:effectLst/>
                        </a:rPr>
                        <a:t> </a:t>
                      </a:r>
                      <a:r>
                        <a:rPr lang="en-US" sz="1400" u="none" strike="noStrike" dirty="0">
                          <a:effectLst/>
                        </a:rPr>
                        <a:t>orchards</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421355807"/>
                  </a:ext>
                </a:extLst>
              </a:tr>
              <a:tr h="251568">
                <a:tc vMerge="1">
                  <a:txBody>
                    <a:bodyPr/>
                    <a:lstStyle/>
                    <a:p>
                      <a:pPr algn="l" fontAlgn="b"/>
                      <a:endParaRPr lang="de-DE"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1400" u="none" strike="noStrike" noProof="0" dirty="0">
                          <a:effectLst/>
                        </a:rPr>
                        <a:t>Grassland</a:t>
                      </a:r>
                      <a:r>
                        <a:rPr lang="en-DE" sz="1400" u="none" strike="noStrike" dirty="0">
                          <a:effectLst/>
                        </a:rPr>
                        <a:t> </a:t>
                      </a:r>
                      <a:r>
                        <a:rPr lang="en-US" sz="1400" u="none" strike="noStrike" dirty="0">
                          <a:effectLst/>
                        </a:rPr>
                        <a:t>high </a:t>
                      </a:r>
                      <a:r>
                        <a:rPr lang="en-US" sz="1400" u="none" strike="noStrike" noProof="0" dirty="0">
                          <a:effectLst/>
                        </a:rPr>
                        <a:t>producing</a:t>
                      </a:r>
                      <a:endParaRPr lang="en-US" sz="1400" b="0" i="0" u="none" strike="noStrike" noProof="0"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770004805"/>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400" u="none" strike="noStrike" noProof="0" dirty="0">
                          <a:effectLst/>
                        </a:rPr>
                        <a:t>Grassland</a:t>
                      </a:r>
                      <a:r>
                        <a:rPr lang="en-DE" sz="1400" u="none" strike="noStrike" dirty="0">
                          <a:effectLst/>
                        </a:rPr>
                        <a:t> </a:t>
                      </a:r>
                      <a:r>
                        <a:rPr lang="en-US" sz="1400" u="none" strike="noStrike" dirty="0">
                          <a:effectLst/>
                        </a:rPr>
                        <a:t>low</a:t>
                      </a:r>
                      <a:r>
                        <a:rPr lang="en-DE" sz="1400" u="none" strike="noStrike" dirty="0">
                          <a:effectLst/>
                        </a:rPr>
                        <a:t> </a:t>
                      </a:r>
                      <a:r>
                        <a:rPr lang="en-US" sz="1400" u="none" strike="noStrike" noProof="0" dirty="0">
                          <a:effectLst/>
                        </a:rPr>
                        <a:t>producing</a:t>
                      </a:r>
                      <a:endParaRPr lang="en-US" sz="1400" b="0" i="0" u="none" strike="noStrike" noProof="0"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27901149"/>
                  </a:ext>
                </a:extLst>
              </a:tr>
              <a:tr h="251568">
                <a:tc vMerge="1">
                  <a:txBody>
                    <a:bodyPr/>
                    <a:lstStyle/>
                    <a:p>
                      <a:pPr algn="l" fontAlgn="b"/>
                      <a:endParaRPr lang="de-DE"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1400" u="none" strike="noStrike" noProof="0" dirty="0">
                          <a:effectLst/>
                        </a:rPr>
                        <a:t>Grassland</a:t>
                      </a:r>
                      <a:r>
                        <a:rPr lang="en-DE" sz="1400" u="none" strike="noStrike" dirty="0">
                          <a:effectLst/>
                        </a:rPr>
                        <a:t> </a:t>
                      </a:r>
                      <a:r>
                        <a:rPr lang="en-US" sz="1400" u="none" strike="noStrike" dirty="0">
                          <a:effectLst/>
                        </a:rPr>
                        <a:t>with</a:t>
                      </a:r>
                      <a:r>
                        <a:rPr lang="en-DE" sz="1400" u="none" strike="noStrike" dirty="0">
                          <a:effectLst/>
                        </a:rPr>
                        <a:t> </a:t>
                      </a:r>
                      <a:r>
                        <a:rPr lang="en-US" sz="1400" u="none" strike="noStrike" noProof="0" dirty="0">
                          <a:effectLst/>
                        </a:rPr>
                        <a:t>woody</a:t>
                      </a:r>
                      <a:r>
                        <a:rPr lang="en-DE" sz="1400" u="none" strike="noStrike" dirty="0">
                          <a:effectLst/>
                        </a:rPr>
                        <a:t> </a:t>
                      </a:r>
                      <a:r>
                        <a:rPr lang="en-US" sz="1400" u="none" strike="noStrike" noProof="0" dirty="0">
                          <a:effectLst/>
                        </a:rPr>
                        <a:t>biomass</a:t>
                      </a:r>
                      <a:endParaRPr lang="en-US" sz="1400" b="0" i="0" u="none" strike="noStrike" noProof="0"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992043309"/>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dirty="0">
                          <a:effectLst/>
                        </a:rPr>
                        <a:t>Natural</a:t>
                      </a:r>
                      <a:r>
                        <a:rPr lang="en-DE" sz="1400" u="none" strike="noStrike" dirty="0">
                          <a:effectLst/>
                        </a:rPr>
                        <a:t> </a:t>
                      </a:r>
                      <a:r>
                        <a:rPr lang="en-US" sz="1400" u="none" strike="noStrike" dirty="0">
                          <a:effectLst/>
                        </a:rPr>
                        <a:t>forest</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129601072"/>
                  </a:ext>
                </a:extLst>
              </a:tr>
              <a:tr h="251568">
                <a:tc vMerge="1">
                  <a:txBody>
                    <a:bodyPr/>
                    <a:lstStyle/>
                    <a:p>
                      <a:pPr algn="l" fontAlgn="b"/>
                      <a:endParaRPr lang="de-DE"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dirty="0">
                          <a:effectLst/>
                        </a:rPr>
                        <a:t>Other</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210045042"/>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400" u="none" strike="noStrike" dirty="0">
                          <a:effectLst/>
                        </a:rPr>
                        <a:t>Planted forest </a:t>
                      </a:r>
                      <a:r>
                        <a:rPr lang="en-DE" sz="1400" u="none" strike="noStrike" dirty="0">
                          <a:effectLst/>
                        </a:rPr>
                        <a:t>p</a:t>
                      </a:r>
                      <a:r>
                        <a:rPr lang="de-DE" sz="1400" u="none" strike="noStrike" dirty="0">
                          <a:effectLst/>
                        </a:rPr>
                        <a:t>re1990</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097550368"/>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400" u="none" strike="noStrike" dirty="0">
                          <a:effectLst/>
                        </a:rPr>
                        <a:t>Planted forest</a:t>
                      </a:r>
                      <a:r>
                        <a:rPr lang="en-DE" sz="1400" u="none" strike="noStrike" dirty="0">
                          <a:effectLst/>
                        </a:rPr>
                        <a:t> p</a:t>
                      </a:r>
                      <a:r>
                        <a:rPr lang="de-DE" sz="1400" u="none" strike="noStrike" dirty="0">
                          <a:effectLst/>
                        </a:rPr>
                        <a:t>ost1989</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02687276"/>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dirty="0">
                          <a:effectLst/>
                        </a:rPr>
                        <a:t>Settlements</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005163586"/>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400" u="none" strike="noStrike" noProof="0" dirty="0">
                          <a:effectLst/>
                        </a:rPr>
                        <a:t>Wetland vegetated </a:t>
                      </a:r>
                      <a:r>
                        <a:rPr lang="de-DE" sz="1400" u="none" strike="noStrike" dirty="0">
                          <a:effectLst/>
                        </a:rPr>
                        <a:t>non</a:t>
                      </a:r>
                      <a:r>
                        <a:rPr lang="en-DE" sz="1400" u="none" strike="noStrike" dirty="0">
                          <a:effectLst/>
                        </a:rPr>
                        <a:t>-</a:t>
                      </a:r>
                      <a:r>
                        <a:rPr lang="en-US" sz="1400" u="none" strike="noStrike" dirty="0">
                          <a:effectLst/>
                        </a:rPr>
                        <a:t>forested</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646911410"/>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400" u="none" strike="noStrike" dirty="0">
                          <a:effectLst/>
                        </a:rPr>
                        <a:t>Wetland open water</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886288388"/>
                  </a:ext>
                </a:extLst>
              </a:tr>
              <a:tr h="251568">
                <a:tc rowSpan="2">
                  <a:txBody>
                    <a:bodyPr/>
                    <a:lstStyle/>
                    <a:p>
                      <a:pPr algn="l" fontAlgn="b"/>
                      <a:r>
                        <a:rPr lang="en-US" sz="1400" u="none" strike="noStrike" noProof="0" dirty="0">
                          <a:effectLst/>
                        </a:rPr>
                        <a:t>Topography</a:t>
                      </a:r>
                      <a:endParaRPr lang="en-US" sz="1400" b="0" i="0" u="none" strike="noStrike" noProof="0" dirty="0">
                        <a:solidFill>
                          <a:srgbClr val="000000"/>
                        </a:solidFill>
                        <a:effectLst/>
                        <a:latin typeface="Aptos Narrow" panose="020B0004020202020204" pitchFamily="34" charset="0"/>
                      </a:endParaRPr>
                    </a:p>
                  </a:txBody>
                  <a:tcPr marL="9525" marR="9525" marT="9525" marB="0" anchor="ctr"/>
                </a:tc>
                <a:tc>
                  <a:txBody>
                    <a:bodyPr/>
                    <a:lstStyle/>
                    <a:p>
                      <a:pPr algn="l" fontAlgn="b"/>
                      <a:r>
                        <a:rPr lang="de-DE" sz="1400" u="none" strike="noStrike" dirty="0">
                          <a:effectLst/>
                        </a:rPr>
                        <a:t>Elevation</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182994650"/>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400" u="none" strike="noStrike" noProof="0" dirty="0">
                          <a:effectLst/>
                        </a:rPr>
                        <a:t>Slope</a:t>
                      </a:r>
                      <a:endParaRPr lang="en-US" sz="1400" b="0" i="0" u="none" strike="noStrike" noProof="0"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703304540"/>
                  </a:ext>
                </a:extLst>
              </a:tr>
              <a:tr h="251568">
                <a:tc rowSpan="4">
                  <a:txBody>
                    <a:bodyPr/>
                    <a:lstStyle/>
                    <a:p>
                      <a:pPr algn="l" fontAlgn="b"/>
                      <a:r>
                        <a:rPr lang="en-US" sz="1400" u="none" strike="noStrike" noProof="0" dirty="0">
                          <a:effectLst/>
                        </a:rPr>
                        <a:t>Spatial</a:t>
                      </a:r>
                      <a:endParaRPr lang="en-US" sz="1400" b="0" i="0" u="none" strike="noStrike" noProof="0" dirty="0">
                        <a:solidFill>
                          <a:srgbClr val="000000"/>
                        </a:solidFill>
                        <a:effectLst/>
                        <a:latin typeface="Aptos Narrow" panose="020B0004020202020204" pitchFamily="34" charset="0"/>
                      </a:endParaRPr>
                    </a:p>
                  </a:txBody>
                  <a:tcPr marL="9525" marR="9525" marT="9525" marB="0" anchor="ctr"/>
                </a:tc>
                <a:tc>
                  <a:txBody>
                    <a:bodyPr/>
                    <a:lstStyle/>
                    <a:p>
                      <a:pPr algn="l" fontAlgn="b"/>
                      <a:r>
                        <a:rPr lang="de-DE" sz="1400" u="none" strike="noStrike" dirty="0" err="1">
                          <a:effectLst/>
                        </a:rPr>
                        <a:t>y_coord</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17528736"/>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a:effectLst/>
                        </a:rPr>
                        <a:t>x_coord</a:t>
                      </a:r>
                      <a:endParaRPr lang="de-DE"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007226762"/>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a:effectLst/>
                        </a:rPr>
                        <a:t>Area</a:t>
                      </a:r>
                      <a:endParaRPr lang="de-DE"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42046665"/>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b="1" u="none" strike="noStrike" dirty="0">
                          <a:effectLst/>
                        </a:rPr>
                        <a:t>Random</a:t>
                      </a:r>
                      <a:endParaRPr lang="de-DE"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1</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683562005"/>
                  </a:ext>
                </a:extLst>
              </a:tr>
            </a:tbl>
          </a:graphicData>
        </a:graphic>
      </p:graphicFrame>
      <p:sp>
        <p:nvSpPr>
          <p:cNvPr id="8" name="Arrow: Right 7">
            <a:extLst>
              <a:ext uri="{FF2B5EF4-FFF2-40B4-BE49-F238E27FC236}">
                <a16:creationId xmlns:a16="http://schemas.microsoft.com/office/drawing/2014/main" id="{982B987E-EBAD-606B-5557-A199E81907D5}"/>
              </a:ext>
            </a:extLst>
          </p:cNvPr>
          <p:cNvSpPr/>
          <p:nvPr/>
        </p:nvSpPr>
        <p:spPr>
          <a:xfrm>
            <a:off x="458616" y="4227394"/>
            <a:ext cx="355367" cy="271306"/>
          </a:xfrm>
          <a:prstGeom prst="rightArrow">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 Placeholder 3">
            <a:extLst>
              <a:ext uri="{FF2B5EF4-FFF2-40B4-BE49-F238E27FC236}">
                <a16:creationId xmlns:a16="http://schemas.microsoft.com/office/drawing/2014/main" id="{1FE746B6-4416-D2CF-13F2-26D6DAD2A463}"/>
              </a:ext>
            </a:extLst>
          </p:cNvPr>
          <p:cNvSpPr txBox="1">
            <a:spLocks/>
          </p:cNvSpPr>
          <p:nvPr/>
        </p:nvSpPr>
        <p:spPr>
          <a:xfrm>
            <a:off x="0" y="6770846"/>
            <a:ext cx="12750603" cy="630172"/>
          </a:xfrm>
          <a:prstGeom prst="rect">
            <a:avLst/>
          </a:prstGeom>
        </p:spPr>
        <p:txBody>
          <a:bodyPr vert="horz" lIns="91440" tIns="45720" rIns="91440" bIns="45720" rtlCol="0">
            <a:noAutofit/>
          </a:bodyPr>
          <a:lstStyle>
            <a:lvl1pPr marL="82868" marR="0" indent="-82868" algn="l" defTabSz="699779" rtl="0" eaLnBrk="1" fontAlgn="auto" latinLnBrk="0" hangingPunct="1">
              <a:lnSpc>
                <a:spcPct val="100000"/>
              </a:lnSpc>
              <a:spcBef>
                <a:spcPts val="659"/>
              </a:spcBef>
              <a:spcAft>
                <a:spcPts val="0"/>
              </a:spcAft>
              <a:buClrTx/>
              <a:buSzTx/>
              <a:buFont typeface="Arial" panose="020B0604020202020204" pitchFamily="34" charset="0"/>
              <a:buChar char=" "/>
              <a:tabLst>
                <a:tab pos="82868" algn="l"/>
              </a:tabLst>
              <a:defRPr lang="en-US" sz="2747" b="0" kern="1200" baseline="0" dirty="0" smtClean="0">
                <a:solidFill>
                  <a:srgbClr val="4C0049"/>
                </a:solidFill>
                <a:latin typeface="+mj-lt"/>
                <a:ea typeface="+mn-ea"/>
                <a:cs typeface="+mn-cs"/>
              </a:defRPr>
            </a:lvl1pPr>
            <a:lvl2pPr marL="477585"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948626" algn="l"/>
              </a:tabLst>
              <a:defRPr lang="en-US" sz="2747" kern="1200" baseline="0" dirty="0" smtClean="0">
                <a:solidFill>
                  <a:srgbClr val="777877"/>
                </a:solidFill>
                <a:latin typeface="+mn-lt"/>
                <a:ea typeface="+mn-ea"/>
                <a:cs typeface="+mn-cs"/>
              </a:defRPr>
            </a:lvl2pPr>
            <a:lvl3pPr marL="942083"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1576682" algn="l"/>
              </a:tabLst>
              <a:defRPr lang="en-US" sz="2747" kern="1200" dirty="0" smtClean="0">
                <a:solidFill>
                  <a:srgbClr val="777877"/>
                </a:solidFill>
                <a:latin typeface="+mn-lt"/>
                <a:ea typeface="+mn-ea"/>
                <a:cs typeface="+mn-cs"/>
              </a:defRPr>
            </a:lvl3pPr>
            <a:lvl4pPr marL="1570139" indent="-314028" algn="l" defTabSz="628056" rtl="0" eaLnBrk="1" latinLnBrk="0" hangingPunct="1">
              <a:spcBef>
                <a:spcPts val="659"/>
              </a:spcBef>
              <a:buFont typeface="Arial" panose="020B0604020202020204" pitchFamily="34" charset="0"/>
              <a:buChar char="̶"/>
              <a:defRPr lang="en-US" sz="2747" kern="1200" dirty="0" smtClean="0">
                <a:solidFill>
                  <a:srgbClr val="777877"/>
                </a:solidFill>
                <a:latin typeface="+mn-lt"/>
                <a:ea typeface="+mn-ea"/>
                <a:cs typeface="+mn-cs"/>
              </a:defRPr>
            </a:lvl4pPr>
            <a:lvl5pPr marL="2281063" indent="-396896" algn="l" defTabSz="628056" rtl="0" eaLnBrk="1" latinLnBrk="0" hangingPunct="1">
              <a:spcBef>
                <a:spcPts val="659"/>
              </a:spcBef>
              <a:buFont typeface="Arial" panose="020B0604020202020204" pitchFamily="34" charset="0"/>
              <a:buChar char="̶"/>
              <a:defRPr sz="2747" kern="1200">
                <a:solidFill>
                  <a:srgbClr val="777877"/>
                </a:solidFill>
                <a:latin typeface="+mn-lt"/>
                <a:ea typeface="+mn-ea"/>
                <a:cs typeface="+mn-cs"/>
              </a:defRPr>
            </a:lvl5pPr>
            <a:lvl6pPr marL="3454306" indent="-314028" algn="l" defTabSz="628056" rtl="0" eaLnBrk="1" latinLnBrk="0" hangingPunct="1">
              <a:spcBef>
                <a:spcPct val="20000"/>
              </a:spcBef>
              <a:buFont typeface="Arial"/>
              <a:buChar char="•"/>
              <a:defRPr sz="2747" kern="1200">
                <a:solidFill>
                  <a:schemeClr val="tx1"/>
                </a:solidFill>
                <a:latin typeface="+mn-lt"/>
                <a:ea typeface="+mn-ea"/>
                <a:cs typeface="+mn-cs"/>
              </a:defRPr>
            </a:lvl6pPr>
            <a:lvl7pPr marL="4082362" indent="-314028" algn="l" defTabSz="628056" rtl="0" eaLnBrk="1" latinLnBrk="0" hangingPunct="1">
              <a:spcBef>
                <a:spcPct val="20000"/>
              </a:spcBef>
              <a:buFont typeface="Arial"/>
              <a:buChar char="•"/>
              <a:defRPr sz="2747" kern="1200">
                <a:solidFill>
                  <a:schemeClr val="tx1"/>
                </a:solidFill>
                <a:latin typeface="+mn-lt"/>
                <a:ea typeface="+mn-ea"/>
                <a:cs typeface="+mn-cs"/>
              </a:defRPr>
            </a:lvl7pPr>
            <a:lvl8pPr marL="4710417" indent="-314028" algn="l" defTabSz="628056" rtl="0" eaLnBrk="1" latinLnBrk="0" hangingPunct="1">
              <a:spcBef>
                <a:spcPct val="20000"/>
              </a:spcBef>
              <a:buFont typeface="Arial"/>
              <a:buChar char="•"/>
              <a:defRPr sz="2747" kern="1200">
                <a:solidFill>
                  <a:schemeClr val="tx1"/>
                </a:solidFill>
                <a:latin typeface="+mn-lt"/>
                <a:ea typeface="+mn-ea"/>
                <a:cs typeface="+mn-cs"/>
              </a:defRPr>
            </a:lvl8pPr>
            <a:lvl9pPr marL="5338473" indent="-314028" algn="l" defTabSz="628056" rtl="0" eaLnBrk="1" latinLnBrk="0" hangingPunct="1">
              <a:spcBef>
                <a:spcPct val="20000"/>
              </a:spcBef>
              <a:buFont typeface="Arial"/>
              <a:buChar char="•"/>
              <a:defRPr sz="2747" kern="1200">
                <a:solidFill>
                  <a:schemeClr val="tx1"/>
                </a:solidFill>
                <a:latin typeface="+mn-lt"/>
                <a:ea typeface="+mn-ea"/>
                <a:cs typeface="+mn-cs"/>
              </a:defRPr>
            </a:lvl9pPr>
          </a:lstStyle>
          <a:p>
            <a:pPr marL="0" indent="0">
              <a:spcBef>
                <a:spcPts val="0"/>
              </a:spcBef>
              <a:buNone/>
            </a:pPr>
            <a:r>
              <a:rPr lang="en-DE" sz="900" b="1" dirty="0">
                <a:solidFill>
                  <a:schemeClr val="tx1"/>
                </a:solidFill>
                <a:latin typeface="Calibri" panose="020F0502020204030204" pitchFamily="34" charset="0"/>
              </a:rPr>
              <a:t>Topography: </a:t>
            </a:r>
            <a:r>
              <a:rPr lang="de-DE" sz="900" b="1" dirty="0">
                <a:solidFill>
                  <a:schemeClr val="tx1"/>
                </a:solidFill>
                <a:latin typeface="Calibri" panose="020F0502020204030204" pitchFamily="34" charset="0"/>
                <a:hlinkClick r:id="rId2">
                  <a:extLst>
                    <a:ext uri="{A12FA001-AC4F-418D-AE19-62706E023703}">
                      <ahyp:hlinkClr xmlns:ahyp="http://schemas.microsoft.com/office/drawing/2018/hyperlinkcolor" val="tx"/>
                    </a:ext>
                  </a:extLst>
                </a:hlinkClick>
              </a:rPr>
              <a:t>https://lris.scinfo.org.nz/layer/48131-nzdem-north-island-25-metre/</a:t>
            </a:r>
            <a:endParaRPr lang="en-DE" sz="900" b="1" dirty="0">
              <a:solidFill>
                <a:schemeClr val="tx1"/>
              </a:solidFill>
              <a:latin typeface="Calibri" panose="020F0502020204030204" pitchFamily="34" charset="0"/>
            </a:endParaRPr>
          </a:p>
          <a:p>
            <a:pPr marL="0" indent="0">
              <a:spcBef>
                <a:spcPts val="0"/>
              </a:spcBef>
              <a:buNone/>
            </a:pPr>
            <a:r>
              <a:rPr lang="en-DE" sz="900" b="1" dirty="0">
                <a:solidFill>
                  <a:schemeClr val="tx1"/>
                </a:solidFill>
                <a:latin typeface="Calibri" panose="020F0502020204030204" pitchFamily="34" charset="0"/>
              </a:rPr>
              <a:t>Climate: </a:t>
            </a:r>
            <a:r>
              <a:rPr lang="de-DE" sz="900" b="1" dirty="0">
                <a:solidFill>
                  <a:schemeClr val="tx1"/>
                </a:solidFill>
                <a:latin typeface="Calibri" panose="020F0502020204030204" pitchFamily="34" charset="0"/>
                <a:hlinkClick r:id="rId3">
                  <a:extLst>
                    <a:ext uri="{A12FA001-AC4F-418D-AE19-62706E023703}">
                      <ahyp:hlinkClr xmlns:ahyp="http://schemas.microsoft.com/office/drawing/2018/hyperlinkcolor" val="tx"/>
                    </a:ext>
                  </a:extLst>
                </a:hlinkClick>
              </a:rPr>
              <a:t>https://dataverse.harvard.edu/dataset.xhtml?persistentId=doi:10.7910/DVN/ZGOUED</a:t>
            </a:r>
            <a:r>
              <a:rPr lang="en-DE" sz="900" b="1" dirty="0">
                <a:solidFill>
                  <a:schemeClr val="tx1"/>
                </a:solidFill>
                <a:latin typeface="Calibri" panose="020F0502020204030204" pitchFamily="34" charset="0"/>
              </a:rPr>
              <a:t> </a:t>
            </a:r>
          </a:p>
          <a:p>
            <a:pPr marL="0" indent="0">
              <a:spcBef>
                <a:spcPts val="0"/>
              </a:spcBef>
              <a:buNone/>
            </a:pPr>
            <a:r>
              <a:rPr lang="en-DE" sz="900" b="1" dirty="0">
                <a:solidFill>
                  <a:schemeClr val="tx1"/>
                </a:solidFill>
                <a:latin typeface="Calibri" panose="020F0502020204030204" pitchFamily="34" charset="0"/>
              </a:rPr>
              <a:t>Soil: </a:t>
            </a:r>
            <a:r>
              <a:rPr lang="de-DE" sz="900" b="1" dirty="0">
                <a:solidFill>
                  <a:schemeClr val="tx1"/>
                </a:solidFill>
                <a:latin typeface="Calibri" panose="020F0502020204030204" pitchFamily="34" charset="0"/>
                <a:hlinkClick r:id="rId4">
                  <a:extLst>
                    <a:ext uri="{A12FA001-AC4F-418D-AE19-62706E023703}">
                      <ahyp:hlinkClr xmlns:ahyp="http://schemas.microsoft.com/office/drawing/2018/hyperlinkcolor" val="tx"/>
                    </a:ext>
                  </a:extLst>
                </a:hlinkClick>
              </a:rPr>
              <a:t>https://ecodiv.earth/post/downloading-soilgrid-data/</a:t>
            </a:r>
            <a:r>
              <a:rPr lang="en-DE" sz="900" b="1" dirty="0">
                <a:solidFill>
                  <a:schemeClr val="tx1"/>
                </a:solidFill>
                <a:latin typeface="Calibri" panose="020F0502020204030204" pitchFamily="34" charset="0"/>
              </a:rPr>
              <a:t>   </a:t>
            </a:r>
            <a:endParaRPr lang="de-DE" sz="900" b="1" dirty="0">
              <a:solidFill>
                <a:schemeClr val="tx1"/>
              </a:solidFill>
              <a:latin typeface="Calibri" panose="020F0502020204030204" pitchFamily="34" charset="0"/>
            </a:endParaRPr>
          </a:p>
          <a:p>
            <a:pPr marL="0" indent="0">
              <a:spcBef>
                <a:spcPts val="0"/>
              </a:spcBef>
              <a:buNone/>
            </a:pPr>
            <a:r>
              <a:rPr lang="en-DE" sz="900" b="1" dirty="0">
                <a:solidFill>
                  <a:schemeClr val="tx1"/>
                </a:solidFill>
                <a:latin typeface="Calibri" panose="020F0502020204030204" pitchFamily="34" charset="0"/>
              </a:rPr>
              <a:t>Land Use: </a:t>
            </a:r>
            <a:r>
              <a:rPr lang="de-DE" sz="900" b="1" dirty="0">
                <a:solidFill>
                  <a:schemeClr val="tx1"/>
                </a:solidFill>
                <a:latin typeface="Calibri" panose="020F0502020204030204" pitchFamily="34" charset="0"/>
                <a:hlinkClick r:id="rId5">
                  <a:extLst>
                    <a:ext uri="{A12FA001-AC4F-418D-AE19-62706E023703}">
                      <ahyp:hlinkClr xmlns:ahyp="http://schemas.microsoft.com/office/drawing/2018/hyperlinkcolor" val="tx"/>
                    </a:ext>
                  </a:extLst>
                </a:hlinkClick>
              </a:rPr>
              <a:t>https://data.mfe.govt.nz/layer/52375-lucas-nz-land-use-map-1990-2008-2012-2016-v008/</a:t>
            </a:r>
            <a:r>
              <a:rPr lang="en-DE" sz="900" b="1" dirty="0">
                <a:solidFill>
                  <a:schemeClr val="tx1"/>
                </a:solidFill>
                <a:latin typeface="Calibri" panose="020F0502020204030204" pitchFamily="34" charset="0"/>
              </a:rPr>
              <a:t> </a:t>
            </a:r>
            <a:endParaRPr lang="de-DE" sz="900" b="1" dirty="0">
              <a:solidFill>
                <a:schemeClr val="tx1"/>
              </a:solidFill>
              <a:latin typeface="Calibri" panose="020F0502020204030204" pitchFamily="34" charset="0"/>
            </a:endParaRPr>
          </a:p>
          <a:p>
            <a:pPr marL="0" indent="0">
              <a:spcBef>
                <a:spcPts val="0"/>
              </a:spcBef>
              <a:buNone/>
            </a:pPr>
            <a:endParaRPr lang="en-DE" sz="900" b="1" dirty="0">
              <a:solidFill>
                <a:schemeClr val="tx1"/>
              </a:solidFill>
              <a:latin typeface="Calibri" panose="020F0502020204030204" pitchFamily="34" charset="0"/>
            </a:endParaRPr>
          </a:p>
          <a:p>
            <a:pPr marL="0" indent="0">
              <a:spcBef>
                <a:spcPts val="0"/>
              </a:spcBef>
              <a:buNone/>
            </a:pPr>
            <a:endParaRPr lang="de-DE" sz="800" dirty="0"/>
          </a:p>
        </p:txBody>
      </p:sp>
    </p:spTree>
    <p:extLst>
      <p:ext uri="{BB962C8B-B14F-4D97-AF65-F5344CB8AC3E}">
        <p14:creationId xmlns:p14="http://schemas.microsoft.com/office/powerpoint/2010/main" val="23691096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DE" dirty="0"/>
              <a:t>Explanatory Variable Processing</a:t>
            </a:r>
            <a:endParaRPr lang="en-US" dirty="0"/>
          </a:p>
        </p:txBody>
      </p:sp>
      <p:sp>
        <p:nvSpPr>
          <p:cNvPr id="10" name="TextBox 9">
            <a:extLst>
              <a:ext uri="{FF2B5EF4-FFF2-40B4-BE49-F238E27FC236}">
                <a16:creationId xmlns:a16="http://schemas.microsoft.com/office/drawing/2014/main" id="{7A2630DA-EAE0-4270-94A7-11DB8951018C}"/>
              </a:ext>
            </a:extLst>
          </p:cNvPr>
          <p:cNvSpPr txBox="1"/>
          <p:nvPr/>
        </p:nvSpPr>
        <p:spPr>
          <a:xfrm>
            <a:off x="372234" y="1113828"/>
            <a:ext cx="7933567" cy="5152693"/>
          </a:xfrm>
          <a:prstGeom prst="rect">
            <a:avLst/>
          </a:prstGeom>
          <a:noFill/>
        </p:spPr>
        <p:txBody>
          <a:bodyPr wrap="square" rtlCol="0">
            <a:spAutoFit/>
          </a:bodyPr>
          <a:lstStyle>
            <a:defPPr>
              <a:defRPr lang="en-US"/>
            </a:defPPr>
            <a:lvl2pPr marL="163557" lvl="1" defTabSz="699779">
              <a:spcBef>
                <a:spcPts val="659"/>
              </a:spcBef>
              <a:tabLst>
                <a:tab pos="948626" algn="l"/>
              </a:tabLst>
              <a:defRPr sz="2800"/>
            </a:lvl2pPr>
          </a:lstStyle>
          <a:p>
            <a:pPr lvl="1"/>
            <a:r>
              <a:rPr lang="en-DE" sz="2400" dirty="0"/>
              <a:t>Collection of variables known to influence streamflow</a:t>
            </a:r>
          </a:p>
          <a:p>
            <a:pPr marL="620757" lvl="1" indent="-457200">
              <a:buFont typeface="Arial" panose="020B0604020202020204" pitchFamily="34" charset="0"/>
              <a:buChar char="•"/>
            </a:pPr>
            <a:r>
              <a:rPr lang="en-DE" sz="2400" dirty="0">
                <a:solidFill>
                  <a:srgbClr val="777877"/>
                </a:solidFill>
              </a:rPr>
              <a:t>GIS processing</a:t>
            </a:r>
          </a:p>
          <a:p>
            <a:pPr marL="1130169" lvl="2" indent="-457200" defTabSz="699779">
              <a:spcBef>
                <a:spcPts val="659"/>
              </a:spcBef>
              <a:buFont typeface="+mj-lt"/>
              <a:buAutoNum type="arabicPeriod"/>
              <a:tabLst>
                <a:tab pos="948626" algn="l"/>
              </a:tabLst>
            </a:pPr>
            <a:r>
              <a:rPr lang="en-US" sz="1800" dirty="0">
                <a:solidFill>
                  <a:srgbClr val="777877"/>
                </a:solidFill>
              </a:rPr>
              <a:t>Calculate</a:t>
            </a:r>
            <a:r>
              <a:rPr lang="en-DE" sz="1800" dirty="0">
                <a:solidFill>
                  <a:srgbClr val="777877"/>
                </a:solidFill>
              </a:rPr>
              <a:t> average variable value per contributing gauge area</a:t>
            </a:r>
          </a:p>
          <a:p>
            <a:pPr marL="1130169" lvl="2" indent="-457200" defTabSz="699779">
              <a:spcBef>
                <a:spcPts val="659"/>
              </a:spcBef>
              <a:buFont typeface="Symbol" panose="05050102010706020507" pitchFamily="18" charset="2"/>
              <a:buAutoNum type="arabicPeriod"/>
              <a:tabLst>
                <a:tab pos="948626" algn="l"/>
              </a:tabLst>
            </a:pPr>
            <a:r>
              <a:rPr lang="en-DE" sz="1800" dirty="0">
                <a:solidFill>
                  <a:srgbClr val="777877"/>
                </a:solidFill>
              </a:rPr>
              <a:t>Accumulate variable along flow accumulation </a:t>
            </a:r>
            <a:br>
              <a:rPr lang="en-DE" sz="1800" dirty="0">
                <a:solidFill>
                  <a:srgbClr val="777877"/>
                </a:solidFill>
              </a:rPr>
            </a:br>
            <a:r>
              <a:rPr lang="en-DE" sz="1800" dirty="0">
                <a:solidFill>
                  <a:srgbClr val="777877"/>
                </a:solidFill>
              </a:rPr>
              <a:t>(</a:t>
            </a:r>
            <a:r>
              <a:rPr lang="en-DE" sz="1800" dirty="0" err="1">
                <a:solidFill>
                  <a:srgbClr val="777877"/>
                </a:solidFill>
              </a:rPr>
              <a:t>TauDEM’s</a:t>
            </a:r>
            <a:r>
              <a:rPr lang="en-DE" sz="1800" dirty="0">
                <a:solidFill>
                  <a:srgbClr val="777877"/>
                </a:solidFill>
              </a:rPr>
              <a:t> contributing area tool with weight grid) </a:t>
            </a:r>
            <a:br>
              <a:rPr lang="en-DE" sz="1800" dirty="0">
                <a:solidFill>
                  <a:srgbClr val="777877"/>
                </a:solidFill>
              </a:rPr>
            </a:br>
            <a:r>
              <a:rPr lang="en-DE" sz="1800" dirty="0">
                <a:solidFill>
                  <a:srgbClr val="777877"/>
                </a:solidFill>
              </a:rPr>
              <a:t>(used after testing)</a:t>
            </a:r>
            <a:endParaRPr lang="en-DE" sz="1600" dirty="0">
              <a:solidFill>
                <a:srgbClr val="777877"/>
              </a:solidFill>
            </a:endParaRPr>
          </a:p>
          <a:p>
            <a:pPr marL="620757" lvl="1" indent="-457200">
              <a:buFont typeface="Arial" panose="020B0604020202020204" pitchFamily="34" charset="0"/>
              <a:buChar char="•"/>
            </a:pPr>
            <a:r>
              <a:rPr lang="en-DE" sz="2400" dirty="0">
                <a:solidFill>
                  <a:srgbClr val="777877"/>
                </a:solidFill>
              </a:rPr>
              <a:t>Add a random variable </a:t>
            </a:r>
            <a:br>
              <a:rPr lang="en-DE" sz="2400" dirty="0">
                <a:solidFill>
                  <a:srgbClr val="777877"/>
                </a:solidFill>
              </a:rPr>
            </a:br>
            <a:r>
              <a:rPr lang="en-DE" sz="2400" dirty="0">
                <a:solidFill>
                  <a:srgbClr val="777877"/>
                </a:solidFill>
              </a:rPr>
              <a:t>(explanatory variable with random values) </a:t>
            </a:r>
          </a:p>
          <a:p>
            <a:pPr marL="620757" lvl="1" indent="-457200">
              <a:buFont typeface="Arial" panose="020B0604020202020204" pitchFamily="34" charset="0"/>
              <a:buChar char="•"/>
            </a:pPr>
            <a:r>
              <a:rPr lang="en-DE" sz="2400" b="1" dirty="0">
                <a:solidFill>
                  <a:srgbClr val="777877"/>
                </a:solidFill>
              </a:rPr>
              <a:t>Extract data from spatial layers at gauge </a:t>
            </a:r>
            <a:br>
              <a:rPr lang="en-DE" sz="2400" b="1" dirty="0">
                <a:solidFill>
                  <a:srgbClr val="777877"/>
                </a:solidFill>
              </a:rPr>
            </a:br>
            <a:r>
              <a:rPr lang="en-DE" sz="2400" b="1" dirty="0">
                <a:solidFill>
                  <a:srgbClr val="777877"/>
                </a:solidFill>
              </a:rPr>
              <a:t>location (</a:t>
            </a:r>
            <a:r>
              <a:rPr lang="en-DE" sz="2400" b="1" u="sng" dirty="0">
                <a:solidFill>
                  <a:srgbClr val="777877"/>
                </a:solidFill>
              </a:rPr>
              <a:t>train/test</a:t>
            </a:r>
            <a:r>
              <a:rPr lang="en-DE" sz="2400" b="1" dirty="0">
                <a:solidFill>
                  <a:srgbClr val="777877"/>
                </a:solidFill>
              </a:rPr>
              <a:t>) and add to the table</a:t>
            </a:r>
          </a:p>
          <a:p>
            <a:pPr marL="620757" lvl="1" indent="-457200">
              <a:buFont typeface="Arial" panose="020B0604020202020204" pitchFamily="34" charset="0"/>
              <a:buChar char="•"/>
            </a:pPr>
            <a:r>
              <a:rPr lang="en-DE" sz="2400" b="1" dirty="0">
                <a:solidFill>
                  <a:srgbClr val="777877"/>
                </a:solidFill>
              </a:rPr>
              <a:t>Extract data from spatial layers where </a:t>
            </a:r>
            <a:r>
              <a:rPr lang="en-DE" sz="2400" b="1" u="sng" dirty="0">
                <a:solidFill>
                  <a:srgbClr val="777877"/>
                </a:solidFill>
              </a:rPr>
              <a:t>predictions</a:t>
            </a:r>
            <a:r>
              <a:rPr lang="en-DE" sz="2400" b="1" dirty="0">
                <a:solidFill>
                  <a:srgbClr val="777877"/>
                </a:solidFill>
              </a:rPr>
              <a:t> are needed to a second table</a:t>
            </a:r>
          </a:p>
          <a:p>
            <a:pPr marL="620757" lvl="1" indent="-457200">
              <a:buFont typeface="Arial" panose="020B0604020202020204" pitchFamily="34" charset="0"/>
              <a:buChar char="•"/>
            </a:pPr>
            <a:endParaRPr lang="en-DE" sz="2400" dirty="0">
              <a:solidFill>
                <a:srgbClr val="777877"/>
              </a:solidFill>
            </a:endParaRPr>
          </a:p>
        </p:txBody>
      </p:sp>
      <p:sp>
        <p:nvSpPr>
          <p:cNvPr id="8" name="Arrow: Right 7">
            <a:extLst>
              <a:ext uri="{FF2B5EF4-FFF2-40B4-BE49-F238E27FC236}">
                <a16:creationId xmlns:a16="http://schemas.microsoft.com/office/drawing/2014/main" id="{982B987E-EBAD-606B-5557-A199E81907D5}"/>
              </a:ext>
            </a:extLst>
          </p:cNvPr>
          <p:cNvSpPr/>
          <p:nvPr/>
        </p:nvSpPr>
        <p:spPr>
          <a:xfrm>
            <a:off x="458616" y="4227394"/>
            <a:ext cx="355367" cy="271306"/>
          </a:xfrm>
          <a:prstGeom prst="rightArrow">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 Placeholder 3">
            <a:extLst>
              <a:ext uri="{FF2B5EF4-FFF2-40B4-BE49-F238E27FC236}">
                <a16:creationId xmlns:a16="http://schemas.microsoft.com/office/drawing/2014/main" id="{1FE746B6-4416-D2CF-13F2-26D6DAD2A463}"/>
              </a:ext>
            </a:extLst>
          </p:cNvPr>
          <p:cNvSpPr txBox="1">
            <a:spLocks/>
          </p:cNvSpPr>
          <p:nvPr/>
        </p:nvSpPr>
        <p:spPr>
          <a:xfrm>
            <a:off x="0" y="6770846"/>
            <a:ext cx="12750603" cy="630172"/>
          </a:xfrm>
          <a:prstGeom prst="rect">
            <a:avLst/>
          </a:prstGeom>
        </p:spPr>
        <p:txBody>
          <a:bodyPr vert="horz" lIns="91440" tIns="45720" rIns="91440" bIns="45720" rtlCol="0">
            <a:noAutofit/>
          </a:bodyPr>
          <a:lstStyle>
            <a:lvl1pPr marL="82868" marR="0" indent="-82868" algn="l" defTabSz="699779" rtl="0" eaLnBrk="1" fontAlgn="auto" latinLnBrk="0" hangingPunct="1">
              <a:lnSpc>
                <a:spcPct val="100000"/>
              </a:lnSpc>
              <a:spcBef>
                <a:spcPts val="659"/>
              </a:spcBef>
              <a:spcAft>
                <a:spcPts val="0"/>
              </a:spcAft>
              <a:buClrTx/>
              <a:buSzTx/>
              <a:buFont typeface="Arial" panose="020B0604020202020204" pitchFamily="34" charset="0"/>
              <a:buChar char=" "/>
              <a:tabLst>
                <a:tab pos="82868" algn="l"/>
              </a:tabLst>
              <a:defRPr lang="en-US" sz="2747" b="0" kern="1200" baseline="0" dirty="0" smtClean="0">
                <a:solidFill>
                  <a:srgbClr val="4C0049"/>
                </a:solidFill>
                <a:latin typeface="+mj-lt"/>
                <a:ea typeface="+mn-ea"/>
                <a:cs typeface="+mn-cs"/>
              </a:defRPr>
            </a:lvl1pPr>
            <a:lvl2pPr marL="477585"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948626" algn="l"/>
              </a:tabLst>
              <a:defRPr lang="en-US" sz="2747" kern="1200" baseline="0" dirty="0" smtClean="0">
                <a:solidFill>
                  <a:srgbClr val="777877"/>
                </a:solidFill>
                <a:latin typeface="+mn-lt"/>
                <a:ea typeface="+mn-ea"/>
                <a:cs typeface="+mn-cs"/>
              </a:defRPr>
            </a:lvl2pPr>
            <a:lvl3pPr marL="942083"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1576682" algn="l"/>
              </a:tabLst>
              <a:defRPr lang="en-US" sz="2747" kern="1200" dirty="0" smtClean="0">
                <a:solidFill>
                  <a:srgbClr val="777877"/>
                </a:solidFill>
                <a:latin typeface="+mn-lt"/>
                <a:ea typeface="+mn-ea"/>
                <a:cs typeface="+mn-cs"/>
              </a:defRPr>
            </a:lvl3pPr>
            <a:lvl4pPr marL="1570139" indent="-314028" algn="l" defTabSz="628056" rtl="0" eaLnBrk="1" latinLnBrk="0" hangingPunct="1">
              <a:spcBef>
                <a:spcPts val="659"/>
              </a:spcBef>
              <a:buFont typeface="Arial" panose="020B0604020202020204" pitchFamily="34" charset="0"/>
              <a:buChar char="̶"/>
              <a:defRPr lang="en-US" sz="2747" kern="1200" dirty="0" smtClean="0">
                <a:solidFill>
                  <a:srgbClr val="777877"/>
                </a:solidFill>
                <a:latin typeface="+mn-lt"/>
                <a:ea typeface="+mn-ea"/>
                <a:cs typeface="+mn-cs"/>
              </a:defRPr>
            </a:lvl4pPr>
            <a:lvl5pPr marL="2281063" indent="-396896" algn="l" defTabSz="628056" rtl="0" eaLnBrk="1" latinLnBrk="0" hangingPunct="1">
              <a:spcBef>
                <a:spcPts val="659"/>
              </a:spcBef>
              <a:buFont typeface="Arial" panose="020B0604020202020204" pitchFamily="34" charset="0"/>
              <a:buChar char="̶"/>
              <a:defRPr sz="2747" kern="1200">
                <a:solidFill>
                  <a:srgbClr val="777877"/>
                </a:solidFill>
                <a:latin typeface="+mn-lt"/>
                <a:ea typeface="+mn-ea"/>
                <a:cs typeface="+mn-cs"/>
              </a:defRPr>
            </a:lvl5pPr>
            <a:lvl6pPr marL="3454306" indent="-314028" algn="l" defTabSz="628056" rtl="0" eaLnBrk="1" latinLnBrk="0" hangingPunct="1">
              <a:spcBef>
                <a:spcPct val="20000"/>
              </a:spcBef>
              <a:buFont typeface="Arial"/>
              <a:buChar char="•"/>
              <a:defRPr sz="2747" kern="1200">
                <a:solidFill>
                  <a:schemeClr val="tx1"/>
                </a:solidFill>
                <a:latin typeface="+mn-lt"/>
                <a:ea typeface="+mn-ea"/>
                <a:cs typeface="+mn-cs"/>
              </a:defRPr>
            </a:lvl6pPr>
            <a:lvl7pPr marL="4082362" indent="-314028" algn="l" defTabSz="628056" rtl="0" eaLnBrk="1" latinLnBrk="0" hangingPunct="1">
              <a:spcBef>
                <a:spcPct val="20000"/>
              </a:spcBef>
              <a:buFont typeface="Arial"/>
              <a:buChar char="•"/>
              <a:defRPr sz="2747" kern="1200">
                <a:solidFill>
                  <a:schemeClr val="tx1"/>
                </a:solidFill>
                <a:latin typeface="+mn-lt"/>
                <a:ea typeface="+mn-ea"/>
                <a:cs typeface="+mn-cs"/>
              </a:defRPr>
            </a:lvl7pPr>
            <a:lvl8pPr marL="4710417" indent="-314028" algn="l" defTabSz="628056" rtl="0" eaLnBrk="1" latinLnBrk="0" hangingPunct="1">
              <a:spcBef>
                <a:spcPct val="20000"/>
              </a:spcBef>
              <a:buFont typeface="Arial"/>
              <a:buChar char="•"/>
              <a:defRPr sz="2747" kern="1200">
                <a:solidFill>
                  <a:schemeClr val="tx1"/>
                </a:solidFill>
                <a:latin typeface="+mn-lt"/>
                <a:ea typeface="+mn-ea"/>
                <a:cs typeface="+mn-cs"/>
              </a:defRPr>
            </a:lvl8pPr>
            <a:lvl9pPr marL="5338473" indent="-314028" algn="l" defTabSz="628056" rtl="0" eaLnBrk="1" latinLnBrk="0" hangingPunct="1">
              <a:spcBef>
                <a:spcPct val="20000"/>
              </a:spcBef>
              <a:buFont typeface="Arial"/>
              <a:buChar char="•"/>
              <a:defRPr sz="2747" kern="1200">
                <a:solidFill>
                  <a:schemeClr val="tx1"/>
                </a:solidFill>
                <a:latin typeface="+mn-lt"/>
                <a:ea typeface="+mn-ea"/>
                <a:cs typeface="+mn-cs"/>
              </a:defRPr>
            </a:lvl9pPr>
          </a:lstStyle>
          <a:p>
            <a:pPr marL="0" indent="0">
              <a:spcBef>
                <a:spcPts val="0"/>
              </a:spcBef>
              <a:buNone/>
            </a:pPr>
            <a:r>
              <a:rPr lang="en-DE" sz="900" b="1" dirty="0">
                <a:solidFill>
                  <a:schemeClr val="tx1"/>
                </a:solidFill>
                <a:latin typeface="Calibri" panose="020F0502020204030204" pitchFamily="34" charset="0"/>
              </a:rPr>
              <a:t>Topography: </a:t>
            </a:r>
            <a:r>
              <a:rPr lang="de-DE" sz="900" b="1" dirty="0">
                <a:solidFill>
                  <a:schemeClr val="tx1"/>
                </a:solidFill>
                <a:latin typeface="Calibri" panose="020F0502020204030204" pitchFamily="34" charset="0"/>
                <a:hlinkClick r:id="rId2">
                  <a:extLst>
                    <a:ext uri="{A12FA001-AC4F-418D-AE19-62706E023703}">
                      <ahyp:hlinkClr xmlns:ahyp="http://schemas.microsoft.com/office/drawing/2018/hyperlinkcolor" val="tx"/>
                    </a:ext>
                  </a:extLst>
                </a:hlinkClick>
              </a:rPr>
              <a:t>https://lris.scinfo.org.nz/layer/48131-nzdem-north-island-25-metre/</a:t>
            </a:r>
            <a:endParaRPr lang="en-DE" sz="900" b="1" dirty="0">
              <a:solidFill>
                <a:schemeClr val="tx1"/>
              </a:solidFill>
              <a:latin typeface="Calibri" panose="020F0502020204030204" pitchFamily="34" charset="0"/>
            </a:endParaRPr>
          </a:p>
          <a:p>
            <a:pPr marL="0" indent="0">
              <a:spcBef>
                <a:spcPts val="0"/>
              </a:spcBef>
              <a:buNone/>
            </a:pPr>
            <a:r>
              <a:rPr lang="en-DE" sz="900" b="1" dirty="0">
                <a:solidFill>
                  <a:schemeClr val="tx1"/>
                </a:solidFill>
                <a:latin typeface="Calibri" panose="020F0502020204030204" pitchFamily="34" charset="0"/>
              </a:rPr>
              <a:t>Climate: </a:t>
            </a:r>
            <a:r>
              <a:rPr lang="de-DE" sz="900" b="1" dirty="0">
                <a:solidFill>
                  <a:schemeClr val="tx1"/>
                </a:solidFill>
                <a:latin typeface="Calibri" panose="020F0502020204030204" pitchFamily="34" charset="0"/>
                <a:hlinkClick r:id="rId3">
                  <a:extLst>
                    <a:ext uri="{A12FA001-AC4F-418D-AE19-62706E023703}">
                      <ahyp:hlinkClr xmlns:ahyp="http://schemas.microsoft.com/office/drawing/2018/hyperlinkcolor" val="tx"/>
                    </a:ext>
                  </a:extLst>
                </a:hlinkClick>
              </a:rPr>
              <a:t>https://dataverse.harvard.edu/dataset.xhtml?persistentId=doi:10.7910/DVN/ZGOUED</a:t>
            </a:r>
            <a:r>
              <a:rPr lang="en-DE" sz="900" b="1" dirty="0">
                <a:solidFill>
                  <a:schemeClr val="tx1"/>
                </a:solidFill>
                <a:latin typeface="Calibri" panose="020F0502020204030204" pitchFamily="34" charset="0"/>
              </a:rPr>
              <a:t> </a:t>
            </a:r>
          </a:p>
          <a:p>
            <a:pPr marL="0" indent="0">
              <a:spcBef>
                <a:spcPts val="0"/>
              </a:spcBef>
              <a:buNone/>
            </a:pPr>
            <a:r>
              <a:rPr lang="en-DE" sz="900" b="1" dirty="0">
                <a:solidFill>
                  <a:schemeClr val="tx1"/>
                </a:solidFill>
                <a:latin typeface="Calibri" panose="020F0502020204030204" pitchFamily="34" charset="0"/>
              </a:rPr>
              <a:t>Soil: </a:t>
            </a:r>
            <a:r>
              <a:rPr lang="de-DE" sz="900" b="1" dirty="0">
                <a:solidFill>
                  <a:schemeClr val="tx1"/>
                </a:solidFill>
                <a:latin typeface="Calibri" panose="020F0502020204030204" pitchFamily="34" charset="0"/>
                <a:hlinkClick r:id="rId4">
                  <a:extLst>
                    <a:ext uri="{A12FA001-AC4F-418D-AE19-62706E023703}">
                      <ahyp:hlinkClr xmlns:ahyp="http://schemas.microsoft.com/office/drawing/2018/hyperlinkcolor" val="tx"/>
                    </a:ext>
                  </a:extLst>
                </a:hlinkClick>
              </a:rPr>
              <a:t>https://ecodiv.earth/post/downloading-soilgrid-data/</a:t>
            </a:r>
            <a:r>
              <a:rPr lang="en-DE" sz="900" b="1" dirty="0">
                <a:solidFill>
                  <a:schemeClr val="tx1"/>
                </a:solidFill>
                <a:latin typeface="Calibri" panose="020F0502020204030204" pitchFamily="34" charset="0"/>
              </a:rPr>
              <a:t>   </a:t>
            </a:r>
            <a:endParaRPr lang="de-DE" sz="900" b="1" dirty="0">
              <a:solidFill>
                <a:schemeClr val="tx1"/>
              </a:solidFill>
              <a:latin typeface="Calibri" panose="020F0502020204030204" pitchFamily="34" charset="0"/>
            </a:endParaRPr>
          </a:p>
          <a:p>
            <a:pPr marL="0" indent="0">
              <a:spcBef>
                <a:spcPts val="0"/>
              </a:spcBef>
              <a:buNone/>
            </a:pPr>
            <a:r>
              <a:rPr lang="en-DE" sz="900" b="1" dirty="0">
                <a:solidFill>
                  <a:schemeClr val="tx1"/>
                </a:solidFill>
                <a:latin typeface="Calibri" panose="020F0502020204030204" pitchFamily="34" charset="0"/>
              </a:rPr>
              <a:t>Land Use: </a:t>
            </a:r>
            <a:r>
              <a:rPr lang="de-DE" sz="900" b="1" dirty="0">
                <a:solidFill>
                  <a:schemeClr val="tx1"/>
                </a:solidFill>
                <a:latin typeface="Calibri" panose="020F0502020204030204" pitchFamily="34" charset="0"/>
                <a:hlinkClick r:id="rId5">
                  <a:extLst>
                    <a:ext uri="{A12FA001-AC4F-418D-AE19-62706E023703}">
                      <ahyp:hlinkClr xmlns:ahyp="http://schemas.microsoft.com/office/drawing/2018/hyperlinkcolor" val="tx"/>
                    </a:ext>
                  </a:extLst>
                </a:hlinkClick>
              </a:rPr>
              <a:t>https://data.mfe.govt.nz/layer/52375-lucas-nz-land-use-map-1990-2008-2012-2016-v008/</a:t>
            </a:r>
            <a:r>
              <a:rPr lang="en-DE" sz="900" b="1" dirty="0">
                <a:solidFill>
                  <a:schemeClr val="tx1"/>
                </a:solidFill>
                <a:latin typeface="Calibri" panose="020F0502020204030204" pitchFamily="34" charset="0"/>
              </a:rPr>
              <a:t> </a:t>
            </a:r>
            <a:endParaRPr lang="de-DE" sz="900" b="1" dirty="0">
              <a:solidFill>
                <a:schemeClr val="tx1"/>
              </a:solidFill>
              <a:latin typeface="Calibri" panose="020F0502020204030204" pitchFamily="34" charset="0"/>
            </a:endParaRPr>
          </a:p>
          <a:p>
            <a:pPr marL="0" indent="0">
              <a:spcBef>
                <a:spcPts val="0"/>
              </a:spcBef>
              <a:buNone/>
            </a:pPr>
            <a:endParaRPr lang="en-DE" sz="900" b="1" dirty="0">
              <a:solidFill>
                <a:schemeClr val="tx1"/>
              </a:solidFill>
              <a:latin typeface="Calibri" panose="020F0502020204030204" pitchFamily="34" charset="0"/>
            </a:endParaRPr>
          </a:p>
          <a:p>
            <a:pPr marL="0" indent="0">
              <a:spcBef>
                <a:spcPts val="0"/>
              </a:spcBef>
              <a:buNone/>
            </a:pPr>
            <a:endParaRPr lang="de-DE" sz="800" dirty="0"/>
          </a:p>
        </p:txBody>
      </p:sp>
      <p:sp>
        <p:nvSpPr>
          <p:cNvPr id="3" name="Arrow: Right 2">
            <a:extLst>
              <a:ext uri="{FF2B5EF4-FFF2-40B4-BE49-F238E27FC236}">
                <a16:creationId xmlns:a16="http://schemas.microsoft.com/office/drawing/2014/main" id="{76969687-E72B-5289-7EEB-2E001FBFA45D}"/>
              </a:ext>
            </a:extLst>
          </p:cNvPr>
          <p:cNvSpPr/>
          <p:nvPr/>
        </p:nvSpPr>
        <p:spPr>
          <a:xfrm>
            <a:off x="458616" y="5030072"/>
            <a:ext cx="355367" cy="271306"/>
          </a:xfrm>
          <a:prstGeom prst="rightArrow">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9D8FEA41-ED8B-F27C-09B0-890047DB1AD7}"/>
              </a:ext>
            </a:extLst>
          </p:cNvPr>
          <p:cNvGraphicFramePr>
            <a:graphicFrameLocks noGrp="1"/>
          </p:cNvGraphicFramePr>
          <p:nvPr>
            <p:extLst>
              <p:ext uri="{D42A27DB-BD31-4B8C-83A1-F6EECF244321}">
                <p14:modId xmlns:p14="http://schemas.microsoft.com/office/powerpoint/2010/main" val="1014632580"/>
              </p:ext>
            </p:extLst>
          </p:nvPr>
        </p:nvGraphicFramePr>
        <p:xfrm>
          <a:off x="8305801" y="306387"/>
          <a:ext cx="5315744" cy="6808313"/>
        </p:xfrm>
        <a:graphic>
          <a:graphicData uri="http://schemas.openxmlformats.org/drawingml/2006/table">
            <a:tbl>
              <a:tblPr>
                <a:tableStyleId>{5C22544A-7EE6-4342-B048-85BDC9FD1C3A}</a:tableStyleId>
              </a:tblPr>
              <a:tblGrid>
                <a:gridCol w="1286843">
                  <a:extLst>
                    <a:ext uri="{9D8B030D-6E8A-4147-A177-3AD203B41FA5}">
                      <a16:colId xmlns:a16="http://schemas.microsoft.com/office/drawing/2014/main" val="801435099"/>
                    </a:ext>
                  </a:extLst>
                </a:gridCol>
                <a:gridCol w="3259200">
                  <a:extLst>
                    <a:ext uri="{9D8B030D-6E8A-4147-A177-3AD203B41FA5}">
                      <a16:colId xmlns:a16="http://schemas.microsoft.com/office/drawing/2014/main" val="61089292"/>
                    </a:ext>
                  </a:extLst>
                </a:gridCol>
                <a:gridCol w="769701">
                  <a:extLst>
                    <a:ext uri="{9D8B030D-6E8A-4147-A177-3AD203B41FA5}">
                      <a16:colId xmlns:a16="http://schemas.microsoft.com/office/drawing/2014/main" val="756490354"/>
                    </a:ext>
                  </a:extLst>
                </a:gridCol>
              </a:tblGrid>
              <a:tr h="251568">
                <a:tc>
                  <a:txBody>
                    <a:bodyPr/>
                    <a:lstStyle/>
                    <a:p>
                      <a:pPr algn="l" fontAlgn="b"/>
                      <a:r>
                        <a:rPr lang="de-DE" sz="1400" b="1" u="none" strike="noStrike" dirty="0">
                          <a:effectLst/>
                        </a:rPr>
                        <a:t>Type</a:t>
                      </a:r>
                      <a:endParaRPr lang="de-DE"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b="1" u="none" strike="noStrike" dirty="0">
                          <a:effectLst/>
                        </a:rPr>
                        <a:t>Variable</a:t>
                      </a:r>
                      <a:endParaRPr lang="de-DE"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b="1" u="none" strike="noStrike" dirty="0">
                          <a:effectLst/>
                        </a:rPr>
                        <a:t>Nr. Files</a:t>
                      </a:r>
                      <a:endParaRPr lang="de-DE" sz="14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251985775"/>
                  </a:ext>
                </a:extLst>
              </a:tr>
              <a:tr h="267545">
                <a:tc rowSpan="2">
                  <a:txBody>
                    <a:bodyPr/>
                    <a:lstStyle/>
                    <a:p>
                      <a:pPr algn="l" fontAlgn="b"/>
                      <a:r>
                        <a:rPr lang="de-DE" sz="1400" u="none" strike="noStrike" dirty="0">
                          <a:effectLst/>
                        </a:rPr>
                        <a:t>Monthly </a:t>
                      </a:r>
                      <a:br>
                        <a:rPr lang="en-DE" sz="1400" u="none" strike="noStrike" dirty="0">
                          <a:effectLst/>
                        </a:rPr>
                      </a:br>
                      <a:r>
                        <a:rPr lang="en-US" sz="1400" u="none" strike="noStrike" dirty="0">
                          <a:effectLst/>
                        </a:rPr>
                        <a:t>climate</a:t>
                      </a:r>
                      <a:endParaRPr lang="de-DE" sz="14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l" fontAlgn="b"/>
                      <a:r>
                        <a:rPr lang="de-DE" sz="1400" u="none" strike="noStrike">
                          <a:effectLst/>
                        </a:rPr>
                        <a:t>Actual evapotranspiration</a:t>
                      </a:r>
                      <a:endParaRPr lang="de-DE"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12</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718033410"/>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a:effectLst/>
                        </a:rPr>
                        <a:t>Long-term average monthly precipitation</a:t>
                      </a:r>
                      <a:endParaRPr lang="de-DE"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12</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643090243"/>
                  </a:ext>
                </a:extLst>
              </a:tr>
              <a:tr h="251568">
                <a:tc rowSpan="6">
                  <a:txBody>
                    <a:bodyPr/>
                    <a:lstStyle/>
                    <a:p>
                      <a:pPr algn="l" fontAlgn="b"/>
                      <a:r>
                        <a:rPr lang="en-US" sz="1400" u="none" strike="noStrike" noProof="0" dirty="0">
                          <a:effectLst/>
                        </a:rPr>
                        <a:t>Soil</a:t>
                      </a:r>
                      <a:r>
                        <a:rPr lang="en-DE" sz="1400" u="none" strike="noStrike" dirty="0">
                          <a:effectLst/>
                        </a:rPr>
                        <a:t> data per</a:t>
                      </a:r>
                      <a:r>
                        <a:rPr lang="de-DE" sz="1400" u="none" strike="noStrike" dirty="0">
                          <a:effectLst/>
                        </a:rPr>
                        <a:t> </a:t>
                      </a:r>
                      <a:r>
                        <a:rPr lang="en-US" sz="1400" u="none" strike="noStrike" dirty="0">
                          <a:effectLst/>
                        </a:rPr>
                        <a:t>layer</a:t>
                      </a:r>
                      <a:endParaRPr lang="en-US" sz="1400" b="0" i="0" u="none" strike="noStrike" noProof="0" dirty="0">
                        <a:solidFill>
                          <a:srgbClr val="000000"/>
                        </a:solidFill>
                        <a:effectLst/>
                        <a:latin typeface="Aptos Narrow" panose="020B0004020202020204" pitchFamily="34" charset="0"/>
                      </a:endParaRPr>
                    </a:p>
                  </a:txBody>
                  <a:tcPr marL="9525" marR="9525" marT="9525" marB="0" anchor="ctr"/>
                </a:tc>
                <a:tc>
                  <a:txBody>
                    <a:bodyPr/>
                    <a:lstStyle/>
                    <a:p>
                      <a:pPr algn="l" fontAlgn="b"/>
                      <a:r>
                        <a:rPr lang="en-GB" sz="1400" u="none" strike="noStrike">
                          <a:effectLst/>
                        </a:rPr>
                        <a:t>Bulk density of the fine earth fraction</a:t>
                      </a:r>
                      <a:endParaRPr lang="en-GB"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6</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824932564"/>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GB" sz="1400" u="none" strike="noStrike">
                          <a:effectLst/>
                        </a:rPr>
                        <a:t>Volumetric fraction of coarse fragments</a:t>
                      </a:r>
                      <a:endParaRPr lang="en-GB"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6</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722889168"/>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a:effectLst/>
                        </a:rPr>
                        <a:t>Proportion of clay particles</a:t>
                      </a:r>
                      <a:endParaRPr lang="de-DE"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6</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383435670"/>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a:effectLst/>
                        </a:rPr>
                        <a:t>Soil Organic carbon density</a:t>
                      </a:r>
                      <a:endParaRPr lang="de-DE"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6</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094244776"/>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a:effectLst/>
                        </a:rPr>
                        <a:t>Proportion of sand particles</a:t>
                      </a:r>
                      <a:endParaRPr lang="de-DE"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6</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681891326"/>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a:effectLst/>
                        </a:rPr>
                        <a:t>Proportion of silt particles</a:t>
                      </a:r>
                      <a:endParaRPr lang="de-DE"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6</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983106999"/>
                  </a:ext>
                </a:extLst>
              </a:tr>
              <a:tr h="251568">
                <a:tc rowSpan="12">
                  <a:txBody>
                    <a:bodyPr/>
                    <a:lstStyle/>
                    <a:p>
                      <a:pPr algn="l" fontAlgn="b"/>
                      <a:r>
                        <a:rPr lang="en-US" sz="1400" u="none" strike="noStrike" noProof="0" dirty="0">
                          <a:effectLst/>
                        </a:rPr>
                        <a:t>Land use</a:t>
                      </a:r>
                      <a:endParaRPr lang="en-US" sz="1400" b="0" i="0" u="none" strike="noStrike" noProof="0" dirty="0">
                        <a:solidFill>
                          <a:srgbClr val="000000"/>
                        </a:solidFill>
                        <a:effectLst/>
                        <a:latin typeface="Aptos Narrow" panose="020B0004020202020204" pitchFamily="34" charset="0"/>
                      </a:endParaRPr>
                    </a:p>
                  </a:txBody>
                  <a:tcPr marL="9525" marR="9525" marT="9525" marB="0" anchor="ctr"/>
                </a:tc>
                <a:tc>
                  <a:txBody>
                    <a:bodyPr/>
                    <a:lstStyle/>
                    <a:p>
                      <a:pPr algn="l" fontAlgn="b"/>
                      <a:r>
                        <a:rPr lang="en-US" sz="1400" u="none" strike="noStrike" noProof="0" dirty="0">
                          <a:effectLst/>
                        </a:rPr>
                        <a:t>Cropland</a:t>
                      </a:r>
                      <a:r>
                        <a:rPr lang="en-DE" sz="1400" u="none" strike="noStrike" dirty="0">
                          <a:effectLst/>
                        </a:rPr>
                        <a:t> </a:t>
                      </a:r>
                      <a:r>
                        <a:rPr lang="en-US" sz="1400" u="none" strike="noStrike" dirty="0">
                          <a:effectLst/>
                        </a:rPr>
                        <a:t>annual</a:t>
                      </a:r>
                      <a:endParaRPr lang="en-US" sz="1400" b="0" i="0" u="none" strike="noStrike" noProof="0"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830686980"/>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400" u="none" strike="noStrike" noProof="0" dirty="0">
                          <a:effectLst/>
                        </a:rPr>
                        <a:t>Cropland</a:t>
                      </a:r>
                      <a:r>
                        <a:rPr lang="en-DE" sz="1400" u="none" strike="noStrike" dirty="0">
                          <a:effectLst/>
                        </a:rPr>
                        <a:t> </a:t>
                      </a:r>
                      <a:r>
                        <a:rPr lang="en-US" sz="1400" u="none" strike="noStrike" dirty="0">
                          <a:effectLst/>
                        </a:rPr>
                        <a:t>orchards</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421355807"/>
                  </a:ext>
                </a:extLst>
              </a:tr>
              <a:tr h="251568">
                <a:tc vMerge="1">
                  <a:txBody>
                    <a:bodyPr/>
                    <a:lstStyle/>
                    <a:p>
                      <a:pPr algn="l" fontAlgn="b"/>
                      <a:endParaRPr lang="de-DE"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1400" u="none" strike="noStrike" noProof="0" dirty="0">
                          <a:effectLst/>
                        </a:rPr>
                        <a:t>Grassland</a:t>
                      </a:r>
                      <a:r>
                        <a:rPr lang="en-DE" sz="1400" u="none" strike="noStrike" dirty="0">
                          <a:effectLst/>
                        </a:rPr>
                        <a:t> </a:t>
                      </a:r>
                      <a:r>
                        <a:rPr lang="en-US" sz="1400" u="none" strike="noStrike" dirty="0">
                          <a:effectLst/>
                        </a:rPr>
                        <a:t>high </a:t>
                      </a:r>
                      <a:r>
                        <a:rPr lang="en-US" sz="1400" u="none" strike="noStrike" noProof="0" dirty="0">
                          <a:effectLst/>
                        </a:rPr>
                        <a:t>producing</a:t>
                      </a:r>
                      <a:endParaRPr lang="en-US" sz="1400" b="0" i="0" u="none" strike="noStrike" noProof="0"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770004805"/>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400" u="none" strike="noStrike" noProof="0" dirty="0">
                          <a:effectLst/>
                        </a:rPr>
                        <a:t>Grassland</a:t>
                      </a:r>
                      <a:r>
                        <a:rPr lang="en-DE" sz="1400" u="none" strike="noStrike" dirty="0">
                          <a:effectLst/>
                        </a:rPr>
                        <a:t> </a:t>
                      </a:r>
                      <a:r>
                        <a:rPr lang="en-US" sz="1400" u="none" strike="noStrike" dirty="0">
                          <a:effectLst/>
                        </a:rPr>
                        <a:t>low</a:t>
                      </a:r>
                      <a:r>
                        <a:rPr lang="en-DE" sz="1400" u="none" strike="noStrike" dirty="0">
                          <a:effectLst/>
                        </a:rPr>
                        <a:t> </a:t>
                      </a:r>
                      <a:r>
                        <a:rPr lang="en-US" sz="1400" u="none" strike="noStrike" noProof="0" dirty="0">
                          <a:effectLst/>
                        </a:rPr>
                        <a:t>producing</a:t>
                      </a:r>
                      <a:endParaRPr lang="en-US" sz="1400" b="0" i="0" u="none" strike="noStrike" noProof="0"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27901149"/>
                  </a:ext>
                </a:extLst>
              </a:tr>
              <a:tr h="251568">
                <a:tc vMerge="1">
                  <a:txBody>
                    <a:bodyPr/>
                    <a:lstStyle/>
                    <a:p>
                      <a:pPr algn="l" fontAlgn="b"/>
                      <a:endParaRPr lang="de-DE"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US" sz="1400" u="none" strike="noStrike" noProof="0" dirty="0">
                          <a:effectLst/>
                        </a:rPr>
                        <a:t>Grassland</a:t>
                      </a:r>
                      <a:r>
                        <a:rPr lang="en-DE" sz="1400" u="none" strike="noStrike" dirty="0">
                          <a:effectLst/>
                        </a:rPr>
                        <a:t> </a:t>
                      </a:r>
                      <a:r>
                        <a:rPr lang="en-US" sz="1400" u="none" strike="noStrike" dirty="0">
                          <a:effectLst/>
                        </a:rPr>
                        <a:t>with</a:t>
                      </a:r>
                      <a:r>
                        <a:rPr lang="en-DE" sz="1400" u="none" strike="noStrike" dirty="0">
                          <a:effectLst/>
                        </a:rPr>
                        <a:t> </a:t>
                      </a:r>
                      <a:r>
                        <a:rPr lang="en-US" sz="1400" u="none" strike="noStrike" noProof="0" dirty="0">
                          <a:effectLst/>
                        </a:rPr>
                        <a:t>woody</a:t>
                      </a:r>
                      <a:r>
                        <a:rPr lang="en-DE" sz="1400" u="none" strike="noStrike" dirty="0">
                          <a:effectLst/>
                        </a:rPr>
                        <a:t> </a:t>
                      </a:r>
                      <a:r>
                        <a:rPr lang="en-US" sz="1400" u="none" strike="noStrike" noProof="0" dirty="0">
                          <a:effectLst/>
                        </a:rPr>
                        <a:t>biomass</a:t>
                      </a:r>
                      <a:endParaRPr lang="en-US" sz="1400" b="0" i="0" u="none" strike="noStrike" noProof="0"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992043309"/>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dirty="0">
                          <a:effectLst/>
                        </a:rPr>
                        <a:t>Natural</a:t>
                      </a:r>
                      <a:r>
                        <a:rPr lang="en-DE" sz="1400" u="none" strike="noStrike" dirty="0">
                          <a:effectLst/>
                        </a:rPr>
                        <a:t> </a:t>
                      </a:r>
                      <a:r>
                        <a:rPr lang="en-US" sz="1400" u="none" strike="noStrike" dirty="0">
                          <a:effectLst/>
                        </a:rPr>
                        <a:t>forest</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129601072"/>
                  </a:ext>
                </a:extLst>
              </a:tr>
              <a:tr h="251568">
                <a:tc vMerge="1">
                  <a:txBody>
                    <a:bodyPr/>
                    <a:lstStyle/>
                    <a:p>
                      <a:pPr algn="l" fontAlgn="b"/>
                      <a:endParaRPr lang="de-DE"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dirty="0">
                          <a:effectLst/>
                        </a:rPr>
                        <a:t>Other</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210045042"/>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400" u="none" strike="noStrike" dirty="0">
                          <a:effectLst/>
                        </a:rPr>
                        <a:t>Planted forest </a:t>
                      </a:r>
                      <a:r>
                        <a:rPr lang="en-DE" sz="1400" u="none" strike="noStrike" dirty="0">
                          <a:effectLst/>
                        </a:rPr>
                        <a:t>p</a:t>
                      </a:r>
                      <a:r>
                        <a:rPr lang="de-DE" sz="1400" u="none" strike="noStrike" dirty="0">
                          <a:effectLst/>
                        </a:rPr>
                        <a:t>re1990</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097550368"/>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400" u="none" strike="noStrike" dirty="0">
                          <a:effectLst/>
                        </a:rPr>
                        <a:t>Planted forest</a:t>
                      </a:r>
                      <a:r>
                        <a:rPr lang="en-DE" sz="1400" u="none" strike="noStrike" dirty="0">
                          <a:effectLst/>
                        </a:rPr>
                        <a:t> p</a:t>
                      </a:r>
                      <a:r>
                        <a:rPr lang="de-DE" sz="1400" u="none" strike="noStrike" dirty="0">
                          <a:effectLst/>
                        </a:rPr>
                        <a:t>ost1989</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02687276"/>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dirty="0">
                          <a:effectLst/>
                        </a:rPr>
                        <a:t>Settlements</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005163586"/>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400" u="none" strike="noStrike" noProof="0" dirty="0">
                          <a:effectLst/>
                        </a:rPr>
                        <a:t>Wetland vegetated </a:t>
                      </a:r>
                      <a:r>
                        <a:rPr lang="de-DE" sz="1400" u="none" strike="noStrike" dirty="0">
                          <a:effectLst/>
                        </a:rPr>
                        <a:t>non</a:t>
                      </a:r>
                      <a:r>
                        <a:rPr lang="en-DE" sz="1400" u="none" strike="noStrike" dirty="0">
                          <a:effectLst/>
                        </a:rPr>
                        <a:t>-</a:t>
                      </a:r>
                      <a:r>
                        <a:rPr lang="en-US" sz="1400" u="none" strike="noStrike" dirty="0">
                          <a:effectLst/>
                        </a:rPr>
                        <a:t>forested</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646911410"/>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400" u="none" strike="noStrike" dirty="0">
                          <a:effectLst/>
                        </a:rPr>
                        <a:t>Wetland open water</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886288388"/>
                  </a:ext>
                </a:extLst>
              </a:tr>
              <a:tr h="251568">
                <a:tc rowSpan="2">
                  <a:txBody>
                    <a:bodyPr/>
                    <a:lstStyle/>
                    <a:p>
                      <a:pPr algn="l" fontAlgn="b"/>
                      <a:r>
                        <a:rPr lang="en-US" sz="1400" u="none" strike="noStrike" noProof="0" dirty="0">
                          <a:effectLst/>
                        </a:rPr>
                        <a:t>Topography</a:t>
                      </a:r>
                      <a:endParaRPr lang="en-US" sz="1400" b="0" i="0" u="none" strike="noStrike" noProof="0" dirty="0">
                        <a:solidFill>
                          <a:srgbClr val="000000"/>
                        </a:solidFill>
                        <a:effectLst/>
                        <a:latin typeface="Aptos Narrow" panose="020B0004020202020204" pitchFamily="34" charset="0"/>
                      </a:endParaRPr>
                    </a:p>
                  </a:txBody>
                  <a:tcPr marL="9525" marR="9525" marT="9525" marB="0" anchor="ctr"/>
                </a:tc>
                <a:tc>
                  <a:txBody>
                    <a:bodyPr/>
                    <a:lstStyle/>
                    <a:p>
                      <a:pPr algn="l" fontAlgn="b"/>
                      <a:r>
                        <a:rPr lang="de-DE" sz="1400" u="none" strike="noStrike" dirty="0">
                          <a:effectLst/>
                        </a:rPr>
                        <a:t>Elevation</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182994650"/>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400" u="none" strike="noStrike" noProof="0" dirty="0">
                          <a:effectLst/>
                        </a:rPr>
                        <a:t>Slope</a:t>
                      </a:r>
                      <a:endParaRPr lang="en-US" sz="1400" b="0" i="0" u="none" strike="noStrike" noProof="0"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703304540"/>
                  </a:ext>
                </a:extLst>
              </a:tr>
              <a:tr h="251568">
                <a:tc rowSpan="4">
                  <a:txBody>
                    <a:bodyPr/>
                    <a:lstStyle/>
                    <a:p>
                      <a:pPr algn="l" fontAlgn="b"/>
                      <a:r>
                        <a:rPr lang="en-US" sz="1400" u="none" strike="noStrike" noProof="0" dirty="0">
                          <a:effectLst/>
                        </a:rPr>
                        <a:t>Spatial</a:t>
                      </a:r>
                      <a:endParaRPr lang="en-US" sz="1400" b="0" i="0" u="none" strike="noStrike" noProof="0" dirty="0">
                        <a:solidFill>
                          <a:srgbClr val="000000"/>
                        </a:solidFill>
                        <a:effectLst/>
                        <a:latin typeface="Aptos Narrow" panose="020B0004020202020204" pitchFamily="34" charset="0"/>
                      </a:endParaRPr>
                    </a:p>
                  </a:txBody>
                  <a:tcPr marL="9525" marR="9525" marT="9525" marB="0" anchor="ctr"/>
                </a:tc>
                <a:tc>
                  <a:txBody>
                    <a:bodyPr/>
                    <a:lstStyle/>
                    <a:p>
                      <a:pPr algn="l" fontAlgn="b"/>
                      <a:r>
                        <a:rPr lang="de-DE" sz="1400" u="none" strike="noStrike" dirty="0" err="1">
                          <a:effectLst/>
                        </a:rPr>
                        <a:t>y_coord</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17528736"/>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a:effectLst/>
                        </a:rPr>
                        <a:t>x_coord</a:t>
                      </a:r>
                      <a:endParaRPr lang="de-DE"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007226762"/>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a:effectLst/>
                        </a:rPr>
                        <a:t>Area</a:t>
                      </a:r>
                      <a:endParaRPr lang="de-DE"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a:effectLst/>
                        </a:rPr>
                        <a:t>1</a:t>
                      </a:r>
                      <a:endParaRPr lang="de-DE" sz="14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42046665"/>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b="1" u="none" strike="noStrike" dirty="0">
                          <a:effectLst/>
                        </a:rPr>
                        <a:t>Random</a:t>
                      </a:r>
                      <a:endParaRPr lang="de-DE"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1</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683562005"/>
                  </a:ext>
                </a:extLst>
              </a:tr>
            </a:tbl>
          </a:graphicData>
        </a:graphic>
      </p:graphicFrame>
    </p:spTree>
    <p:extLst>
      <p:ext uri="{BB962C8B-B14F-4D97-AF65-F5344CB8AC3E}">
        <p14:creationId xmlns:p14="http://schemas.microsoft.com/office/powerpoint/2010/main" val="664943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DE" dirty="0"/>
              <a:t>Explanatory Variable Processing</a:t>
            </a:r>
            <a:endParaRPr lang="en-US" dirty="0"/>
          </a:p>
        </p:txBody>
      </p:sp>
      <p:sp>
        <p:nvSpPr>
          <p:cNvPr id="10" name="TextBox 9">
            <a:extLst>
              <a:ext uri="{FF2B5EF4-FFF2-40B4-BE49-F238E27FC236}">
                <a16:creationId xmlns:a16="http://schemas.microsoft.com/office/drawing/2014/main" id="{7A2630DA-EAE0-4270-94A7-11DB8951018C}"/>
              </a:ext>
            </a:extLst>
          </p:cNvPr>
          <p:cNvSpPr txBox="1"/>
          <p:nvPr/>
        </p:nvSpPr>
        <p:spPr>
          <a:xfrm>
            <a:off x="372234" y="1113828"/>
            <a:ext cx="7933567" cy="5062924"/>
          </a:xfrm>
          <a:prstGeom prst="rect">
            <a:avLst/>
          </a:prstGeom>
          <a:noFill/>
        </p:spPr>
        <p:txBody>
          <a:bodyPr wrap="square" rtlCol="0">
            <a:spAutoFit/>
          </a:bodyPr>
          <a:lstStyle>
            <a:defPPr>
              <a:defRPr lang="en-US"/>
            </a:defPPr>
            <a:lvl2pPr marL="163557" lvl="1" defTabSz="699779">
              <a:spcBef>
                <a:spcPts val="659"/>
              </a:spcBef>
              <a:tabLst>
                <a:tab pos="948626" algn="l"/>
              </a:tabLst>
              <a:defRPr sz="2800"/>
            </a:lvl2pPr>
          </a:lstStyle>
          <a:p>
            <a:pPr lvl="1"/>
            <a:r>
              <a:rPr lang="en-DE" sz="2400" dirty="0"/>
              <a:t>Working with categorical variables</a:t>
            </a:r>
          </a:p>
          <a:p>
            <a:pPr marL="620757" lvl="1" indent="-457200">
              <a:buFont typeface="Arial" panose="020B0604020202020204" pitchFamily="34" charset="0"/>
              <a:buChar char="•"/>
            </a:pPr>
            <a:r>
              <a:rPr lang="en-DE" sz="2400" dirty="0">
                <a:solidFill>
                  <a:srgbClr val="777877"/>
                </a:solidFill>
              </a:rPr>
              <a:t>Random Forest regression tries to relate consecutive IDs to target variable even though there is no relation (ordinal vs nominal relationship) </a:t>
            </a:r>
          </a:p>
          <a:p>
            <a:pPr marL="620757" lvl="1" indent="-457200">
              <a:buFont typeface="Arial" panose="020B0604020202020204" pitchFamily="34" charset="0"/>
              <a:buChar char="•"/>
            </a:pPr>
            <a:r>
              <a:rPr lang="en-DE" sz="2400" dirty="0">
                <a:solidFill>
                  <a:srgbClr val="777877"/>
                </a:solidFill>
              </a:rPr>
              <a:t>Encode </a:t>
            </a:r>
            <a:r>
              <a:rPr lang="en-US" sz="2400" dirty="0">
                <a:solidFill>
                  <a:srgbClr val="777877"/>
                </a:solidFill>
              </a:rPr>
              <a:t>categorical</a:t>
            </a:r>
            <a:r>
              <a:rPr lang="en-DE" sz="2400" dirty="0">
                <a:solidFill>
                  <a:srgbClr val="777877"/>
                </a:solidFill>
              </a:rPr>
              <a:t> variables (</a:t>
            </a:r>
            <a:r>
              <a:rPr lang="en-DE" sz="2400" i="1" dirty="0">
                <a:solidFill>
                  <a:srgbClr val="777877"/>
                </a:solidFill>
              </a:rPr>
              <a:t>see Code example</a:t>
            </a:r>
            <a:r>
              <a:rPr lang="en-DE" sz="2400" dirty="0">
                <a:solidFill>
                  <a:srgbClr val="777877"/>
                </a:solidFill>
              </a:rPr>
              <a:t>):</a:t>
            </a:r>
          </a:p>
          <a:p>
            <a:pPr marL="1130169" lvl="2" indent="-457200" defTabSz="699779">
              <a:spcBef>
                <a:spcPts val="659"/>
              </a:spcBef>
              <a:buFont typeface="Symbol" panose="05050102010706020507" pitchFamily="18" charset="2"/>
              <a:buChar char="-"/>
              <a:tabLst>
                <a:tab pos="948626" algn="l"/>
              </a:tabLst>
            </a:pPr>
            <a:r>
              <a:rPr lang="en-DE" sz="2400" dirty="0">
                <a:solidFill>
                  <a:srgbClr val="777877"/>
                </a:solidFill>
              </a:rPr>
              <a:t>“one-hot-encoding”: </a:t>
            </a:r>
            <a:br>
              <a:rPr lang="en-DE" sz="2400" dirty="0">
                <a:solidFill>
                  <a:srgbClr val="777877"/>
                </a:solidFill>
              </a:rPr>
            </a:br>
            <a:r>
              <a:rPr lang="en-DE" sz="2400" dirty="0">
                <a:solidFill>
                  <a:srgbClr val="777877"/>
                </a:solidFill>
              </a:rPr>
              <a:t>one column per category (used here)</a:t>
            </a:r>
          </a:p>
          <a:p>
            <a:pPr marL="1130169" lvl="2" indent="-457200" defTabSz="699779">
              <a:spcBef>
                <a:spcPts val="659"/>
              </a:spcBef>
              <a:buFont typeface="Symbol" panose="05050102010706020507" pitchFamily="18" charset="2"/>
              <a:buChar char="-"/>
              <a:tabLst>
                <a:tab pos="948626" algn="l"/>
              </a:tabLst>
            </a:pPr>
            <a:r>
              <a:rPr lang="en-DE" sz="2400" dirty="0">
                <a:solidFill>
                  <a:srgbClr val="777877"/>
                </a:solidFill>
              </a:rPr>
              <a:t>“target encoding”: </a:t>
            </a:r>
            <a:br>
              <a:rPr lang="en-DE" sz="2400" dirty="0">
                <a:solidFill>
                  <a:srgbClr val="777877"/>
                </a:solidFill>
              </a:rPr>
            </a:br>
            <a:r>
              <a:rPr lang="en-DE" sz="2400" dirty="0">
                <a:solidFill>
                  <a:srgbClr val="777877"/>
                </a:solidFill>
              </a:rPr>
              <a:t>mean of target variable per category *</a:t>
            </a:r>
          </a:p>
          <a:p>
            <a:pPr marL="1130169" lvl="2" indent="-457200" defTabSz="699779">
              <a:spcBef>
                <a:spcPts val="659"/>
              </a:spcBef>
              <a:buFont typeface="Symbol" panose="05050102010706020507" pitchFamily="18" charset="2"/>
              <a:buChar char="-"/>
              <a:tabLst>
                <a:tab pos="948626" algn="l"/>
              </a:tabLst>
            </a:pPr>
            <a:r>
              <a:rPr lang="en-DE" sz="2400" dirty="0">
                <a:solidFill>
                  <a:srgbClr val="777877"/>
                </a:solidFill>
              </a:rPr>
              <a:t>“frequency encoding”: </a:t>
            </a:r>
            <a:br>
              <a:rPr lang="en-DE" sz="2400" dirty="0">
                <a:solidFill>
                  <a:srgbClr val="777877"/>
                </a:solidFill>
              </a:rPr>
            </a:br>
            <a:r>
              <a:rPr lang="en-DE" sz="2400" dirty="0">
                <a:solidFill>
                  <a:srgbClr val="777877"/>
                </a:solidFill>
              </a:rPr>
              <a:t>number of occurrences per category</a:t>
            </a:r>
          </a:p>
          <a:p>
            <a:pPr marL="620757" lvl="1" indent="-457200">
              <a:buFont typeface="Arial" panose="020B0604020202020204" pitchFamily="34" charset="0"/>
              <a:buChar char="•"/>
            </a:pPr>
            <a:endParaRPr lang="en-DE" sz="2400" dirty="0">
              <a:solidFill>
                <a:srgbClr val="777877"/>
              </a:solidFill>
            </a:endParaRPr>
          </a:p>
        </p:txBody>
      </p:sp>
      <p:graphicFrame>
        <p:nvGraphicFramePr>
          <p:cNvPr id="7" name="Table 6">
            <a:extLst>
              <a:ext uri="{FF2B5EF4-FFF2-40B4-BE49-F238E27FC236}">
                <a16:creationId xmlns:a16="http://schemas.microsoft.com/office/drawing/2014/main" id="{303DBC12-E553-742E-BC71-B13E609C21D7}"/>
              </a:ext>
            </a:extLst>
          </p:cNvPr>
          <p:cNvGraphicFramePr>
            <a:graphicFrameLocks noGrp="1"/>
          </p:cNvGraphicFramePr>
          <p:nvPr/>
        </p:nvGraphicFramePr>
        <p:xfrm>
          <a:off x="8305801" y="306387"/>
          <a:ext cx="5315744" cy="6808313"/>
        </p:xfrm>
        <a:graphic>
          <a:graphicData uri="http://schemas.openxmlformats.org/drawingml/2006/table">
            <a:tbl>
              <a:tblPr>
                <a:tableStyleId>{5C22544A-7EE6-4342-B048-85BDC9FD1C3A}</a:tableStyleId>
              </a:tblPr>
              <a:tblGrid>
                <a:gridCol w="1286843">
                  <a:extLst>
                    <a:ext uri="{9D8B030D-6E8A-4147-A177-3AD203B41FA5}">
                      <a16:colId xmlns:a16="http://schemas.microsoft.com/office/drawing/2014/main" val="801435099"/>
                    </a:ext>
                  </a:extLst>
                </a:gridCol>
                <a:gridCol w="3259200">
                  <a:extLst>
                    <a:ext uri="{9D8B030D-6E8A-4147-A177-3AD203B41FA5}">
                      <a16:colId xmlns:a16="http://schemas.microsoft.com/office/drawing/2014/main" val="61089292"/>
                    </a:ext>
                  </a:extLst>
                </a:gridCol>
                <a:gridCol w="769701">
                  <a:extLst>
                    <a:ext uri="{9D8B030D-6E8A-4147-A177-3AD203B41FA5}">
                      <a16:colId xmlns:a16="http://schemas.microsoft.com/office/drawing/2014/main" val="756490354"/>
                    </a:ext>
                  </a:extLst>
                </a:gridCol>
              </a:tblGrid>
              <a:tr h="251568">
                <a:tc>
                  <a:txBody>
                    <a:bodyPr/>
                    <a:lstStyle/>
                    <a:p>
                      <a:pPr algn="l" fontAlgn="b"/>
                      <a:r>
                        <a:rPr lang="de-DE" sz="1400" b="1" u="none" strike="noStrike" dirty="0">
                          <a:effectLst/>
                        </a:rPr>
                        <a:t>Type</a:t>
                      </a:r>
                      <a:endParaRPr lang="de-DE"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b="1" u="none" strike="noStrike" dirty="0">
                          <a:effectLst/>
                        </a:rPr>
                        <a:t>Variable</a:t>
                      </a:r>
                      <a:endParaRPr lang="de-DE"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b="1" u="none" strike="noStrike" dirty="0">
                          <a:effectLst/>
                        </a:rPr>
                        <a:t>Nr. Files</a:t>
                      </a:r>
                      <a:endParaRPr lang="de-DE" sz="14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251985775"/>
                  </a:ext>
                </a:extLst>
              </a:tr>
              <a:tr h="267545">
                <a:tc rowSpan="2">
                  <a:txBody>
                    <a:bodyPr/>
                    <a:lstStyle/>
                    <a:p>
                      <a:pPr algn="l" fontAlgn="b"/>
                      <a:r>
                        <a:rPr lang="de-DE" sz="1400" u="none" strike="noStrike" dirty="0">
                          <a:effectLst/>
                        </a:rPr>
                        <a:t>Monthly </a:t>
                      </a:r>
                      <a:br>
                        <a:rPr lang="en-DE" sz="1400" u="none" strike="noStrike" dirty="0">
                          <a:effectLst/>
                        </a:rPr>
                      </a:br>
                      <a:r>
                        <a:rPr lang="en-US" sz="1400" u="none" strike="noStrike" dirty="0">
                          <a:effectLst/>
                        </a:rPr>
                        <a:t>climate</a:t>
                      </a:r>
                      <a:endParaRPr lang="de-DE" sz="14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l" fontAlgn="b"/>
                      <a:r>
                        <a:rPr lang="de-DE" sz="1400" u="none" strike="noStrike" dirty="0">
                          <a:effectLst/>
                        </a:rPr>
                        <a:t>Actual </a:t>
                      </a:r>
                      <a:r>
                        <a:rPr lang="en-US" sz="1400" u="none" strike="noStrike" noProof="0" dirty="0">
                          <a:effectLst/>
                        </a:rPr>
                        <a:t>evapotranspiration</a:t>
                      </a:r>
                      <a:endParaRPr lang="en-US" sz="1400" b="0" i="0" u="none" strike="noStrike" noProof="0"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12</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718033410"/>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dirty="0">
                          <a:effectLst/>
                        </a:rPr>
                        <a:t>Long-term average </a:t>
                      </a:r>
                      <a:r>
                        <a:rPr lang="de-DE" sz="1400" u="none" strike="noStrike" dirty="0" err="1">
                          <a:effectLst/>
                        </a:rPr>
                        <a:t>monthly</a:t>
                      </a:r>
                      <a:r>
                        <a:rPr lang="de-DE" sz="1400" u="none" strike="noStrike" dirty="0">
                          <a:effectLst/>
                        </a:rPr>
                        <a:t> </a:t>
                      </a:r>
                      <a:r>
                        <a:rPr lang="en-US" sz="1400" u="none" strike="noStrike" noProof="0" dirty="0">
                          <a:effectLst/>
                        </a:rPr>
                        <a:t>precipitation</a:t>
                      </a:r>
                      <a:endParaRPr lang="en-US" sz="1400" b="0" i="0" u="none" strike="noStrike" noProof="0"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12</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643090243"/>
                  </a:ext>
                </a:extLst>
              </a:tr>
              <a:tr h="251568">
                <a:tc rowSpan="6">
                  <a:txBody>
                    <a:bodyPr/>
                    <a:lstStyle/>
                    <a:p>
                      <a:pPr algn="l" fontAlgn="b"/>
                      <a:r>
                        <a:rPr lang="de-DE" sz="1400" u="none" strike="noStrike" dirty="0">
                          <a:effectLst/>
                        </a:rPr>
                        <a:t>Soil</a:t>
                      </a:r>
                      <a:r>
                        <a:rPr lang="en-DE" sz="1400" u="none" strike="noStrike" dirty="0">
                          <a:effectLst/>
                        </a:rPr>
                        <a:t> data per</a:t>
                      </a:r>
                      <a:r>
                        <a:rPr lang="de-DE" sz="1400" u="none" strike="noStrike" dirty="0">
                          <a:effectLst/>
                        </a:rPr>
                        <a:t> </a:t>
                      </a:r>
                      <a:r>
                        <a:rPr lang="en-DE" sz="1400" u="none" strike="noStrike" dirty="0">
                          <a:effectLst/>
                        </a:rPr>
                        <a:t>l</a:t>
                      </a:r>
                      <a:r>
                        <a:rPr lang="de-DE" sz="1400" u="none" strike="noStrike" dirty="0">
                          <a:effectLst/>
                        </a:rPr>
                        <a:t>ayer</a:t>
                      </a:r>
                      <a:endParaRPr lang="de-DE" sz="14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l" fontAlgn="b"/>
                      <a:r>
                        <a:rPr lang="en-GB" sz="1400" u="none" strike="noStrike" dirty="0">
                          <a:effectLst/>
                        </a:rPr>
                        <a:t>Bulk density of the fine earth fraction</a:t>
                      </a:r>
                      <a:endParaRPr lang="en-GB"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6</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824932564"/>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GB" sz="1400" u="none" strike="noStrike" dirty="0">
                          <a:effectLst/>
                        </a:rPr>
                        <a:t>Volumetric fraction of coarse fragments</a:t>
                      </a:r>
                      <a:endParaRPr lang="en-GB"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6</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722889168"/>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dirty="0">
                          <a:effectLst/>
                        </a:rPr>
                        <a:t>Proportion </a:t>
                      </a:r>
                      <a:r>
                        <a:rPr lang="en-US" sz="1400" u="none" strike="noStrike" noProof="0" dirty="0">
                          <a:effectLst/>
                        </a:rPr>
                        <a:t>of</a:t>
                      </a:r>
                      <a:r>
                        <a:rPr lang="de-DE" sz="1400" u="none" strike="noStrike" dirty="0">
                          <a:effectLst/>
                        </a:rPr>
                        <a:t> clay particles</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6</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383435670"/>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dirty="0">
                          <a:effectLst/>
                        </a:rPr>
                        <a:t>Soil Organic carbon density</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6</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094244776"/>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dirty="0">
                          <a:effectLst/>
                        </a:rPr>
                        <a:t>Proportion of sand particles</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6</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681891326"/>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dirty="0">
                          <a:effectLst/>
                        </a:rPr>
                        <a:t>Proportion of silt particles</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6</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983106999"/>
                  </a:ext>
                </a:extLst>
              </a:tr>
              <a:tr h="251568">
                <a:tc rowSpan="12">
                  <a:txBody>
                    <a:bodyPr/>
                    <a:lstStyle/>
                    <a:p>
                      <a:pPr algn="l" fontAlgn="b"/>
                      <a:r>
                        <a:rPr lang="de-DE" sz="1400" b="1" u="none" strike="noStrike" dirty="0">
                          <a:effectLst/>
                        </a:rPr>
                        <a:t>Land use</a:t>
                      </a:r>
                      <a:endParaRPr lang="de-DE" sz="1400" b="1"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l" fontAlgn="b"/>
                      <a:r>
                        <a:rPr lang="de-DE" sz="1400" b="1" u="none" strike="noStrike" dirty="0">
                          <a:effectLst/>
                        </a:rPr>
                        <a:t>Cropland</a:t>
                      </a:r>
                      <a:r>
                        <a:rPr lang="en-DE" sz="1400" b="1" u="none" strike="noStrike" dirty="0">
                          <a:effectLst/>
                        </a:rPr>
                        <a:t> a</a:t>
                      </a:r>
                      <a:r>
                        <a:rPr lang="de-DE" sz="1400" b="1" u="none" strike="noStrike" dirty="0">
                          <a:effectLst/>
                        </a:rPr>
                        <a:t>nnual</a:t>
                      </a:r>
                      <a:endParaRPr lang="de-DE"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1</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830686980"/>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b="1" u="none" strike="noStrike" dirty="0">
                          <a:effectLst/>
                        </a:rPr>
                        <a:t>Cropland</a:t>
                      </a:r>
                      <a:r>
                        <a:rPr lang="en-DE" sz="1400" b="1" u="none" strike="noStrike" dirty="0">
                          <a:effectLst/>
                        </a:rPr>
                        <a:t> o</a:t>
                      </a:r>
                      <a:r>
                        <a:rPr lang="de-DE" sz="1400" b="1" u="none" strike="noStrike" dirty="0">
                          <a:effectLst/>
                        </a:rPr>
                        <a:t>rchards</a:t>
                      </a:r>
                      <a:endParaRPr lang="de-DE"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1</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421355807"/>
                  </a:ext>
                </a:extLst>
              </a:tr>
              <a:tr h="251568">
                <a:tc vMerge="1">
                  <a:txBody>
                    <a:bodyPr/>
                    <a:lstStyle/>
                    <a:p>
                      <a:pPr algn="l" fontAlgn="b"/>
                      <a:endParaRPr lang="de-DE"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b="1" u="none" strike="noStrike" dirty="0">
                          <a:effectLst/>
                        </a:rPr>
                        <a:t>Grassland</a:t>
                      </a:r>
                      <a:r>
                        <a:rPr lang="en-DE" sz="1400" b="1" u="none" strike="noStrike" dirty="0">
                          <a:effectLst/>
                        </a:rPr>
                        <a:t> h</a:t>
                      </a:r>
                      <a:r>
                        <a:rPr lang="de-DE" sz="1400" b="1" u="none" strike="noStrike" dirty="0">
                          <a:effectLst/>
                        </a:rPr>
                        <a:t>igh</a:t>
                      </a:r>
                      <a:r>
                        <a:rPr lang="en-DE" sz="1400" b="1" u="none" strike="noStrike" dirty="0">
                          <a:effectLst/>
                        </a:rPr>
                        <a:t> </a:t>
                      </a:r>
                      <a:r>
                        <a:rPr lang="de-DE" sz="1400" b="1" u="none" strike="noStrike" dirty="0">
                          <a:effectLst/>
                        </a:rPr>
                        <a:t>producing</a:t>
                      </a:r>
                      <a:endParaRPr lang="de-DE"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1</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770004805"/>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b="1" u="none" strike="noStrike" dirty="0">
                          <a:effectLst/>
                        </a:rPr>
                        <a:t>Grassland</a:t>
                      </a:r>
                      <a:r>
                        <a:rPr lang="en-DE" sz="1400" b="1" u="none" strike="noStrike" dirty="0">
                          <a:effectLst/>
                        </a:rPr>
                        <a:t> l</a:t>
                      </a:r>
                      <a:r>
                        <a:rPr lang="de-DE" sz="1400" b="1" u="none" strike="noStrike" dirty="0">
                          <a:effectLst/>
                        </a:rPr>
                        <a:t>ow</a:t>
                      </a:r>
                      <a:r>
                        <a:rPr lang="en-DE" sz="1400" b="1" u="none" strike="noStrike" dirty="0">
                          <a:effectLst/>
                        </a:rPr>
                        <a:t> </a:t>
                      </a:r>
                      <a:r>
                        <a:rPr lang="de-DE" sz="1400" b="1" u="none" strike="noStrike" dirty="0">
                          <a:effectLst/>
                        </a:rPr>
                        <a:t>producing</a:t>
                      </a:r>
                      <a:endParaRPr lang="de-DE"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1</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27901149"/>
                  </a:ext>
                </a:extLst>
              </a:tr>
              <a:tr h="251568">
                <a:tc vMerge="1">
                  <a:txBody>
                    <a:bodyPr/>
                    <a:lstStyle/>
                    <a:p>
                      <a:pPr algn="l" fontAlgn="b"/>
                      <a:endParaRPr lang="de-DE"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b="1" u="none" strike="noStrike" dirty="0">
                          <a:effectLst/>
                        </a:rPr>
                        <a:t>Grassland</a:t>
                      </a:r>
                      <a:r>
                        <a:rPr lang="en-DE" sz="1400" b="1" u="none" strike="noStrike" dirty="0">
                          <a:effectLst/>
                        </a:rPr>
                        <a:t> w</a:t>
                      </a:r>
                      <a:r>
                        <a:rPr lang="de-DE" sz="1400" b="1" u="none" strike="noStrike" dirty="0">
                          <a:effectLst/>
                        </a:rPr>
                        <a:t>ith</a:t>
                      </a:r>
                      <a:r>
                        <a:rPr lang="en-DE" sz="1400" b="1" u="none" strike="noStrike" dirty="0">
                          <a:effectLst/>
                        </a:rPr>
                        <a:t> </a:t>
                      </a:r>
                      <a:r>
                        <a:rPr lang="de-DE" sz="1400" b="1" u="none" strike="noStrike" dirty="0">
                          <a:effectLst/>
                        </a:rPr>
                        <a:t>woody</a:t>
                      </a:r>
                      <a:r>
                        <a:rPr lang="en-DE" sz="1400" b="1" u="none" strike="noStrike" dirty="0">
                          <a:effectLst/>
                        </a:rPr>
                        <a:t> </a:t>
                      </a:r>
                      <a:r>
                        <a:rPr lang="de-DE" sz="1400" b="1" u="none" strike="noStrike" dirty="0">
                          <a:effectLst/>
                        </a:rPr>
                        <a:t>biomass</a:t>
                      </a:r>
                      <a:endParaRPr lang="de-DE"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1</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992043309"/>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b="1" u="none" strike="noStrike" dirty="0">
                          <a:effectLst/>
                        </a:rPr>
                        <a:t>Natural</a:t>
                      </a:r>
                      <a:r>
                        <a:rPr lang="en-DE" sz="1400" b="1" u="none" strike="noStrike" dirty="0">
                          <a:effectLst/>
                        </a:rPr>
                        <a:t> f</a:t>
                      </a:r>
                      <a:r>
                        <a:rPr lang="de-DE" sz="1400" b="1" u="none" strike="noStrike" dirty="0">
                          <a:effectLst/>
                        </a:rPr>
                        <a:t>orest</a:t>
                      </a:r>
                      <a:endParaRPr lang="de-DE"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1</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129601072"/>
                  </a:ext>
                </a:extLst>
              </a:tr>
              <a:tr h="251568">
                <a:tc vMerge="1">
                  <a:txBody>
                    <a:bodyPr/>
                    <a:lstStyle/>
                    <a:p>
                      <a:pPr algn="l" fontAlgn="b"/>
                      <a:endParaRPr lang="de-DE"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b="1" u="none" strike="noStrike" dirty="0">
                          <a:effectLst/>
                        </a:rPr>
                        <a:t>Other</a:t>
                      </a:r>
                      <a:endParaRPr lang="de-DE"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1</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210045042"/>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b="1" u="none" strike="noStrike" dirty="0">
                          <a:effectLst/>
                        </a:rPr>
                        <a:t>Planted</a:t>
                      </a:r>
                      <a:r>
                        <a:rPr lang="en-DE" sz="1400" b="1" u="none" strike="noStrike" dirty="0">
                          <a:effectLst/>
                        </a:rPr>
                        <a:t> f</a:t>
                      </a:r>
                      <a:r>
                        <a:rPr lang="de-DE" sz="1400" b="1" u="none" strike="noStrike" dirty="0">
                          <a:effectLst/>
                        </a:rPr>
                        <a:t>orest</a:t>
                      </a:r>
                      <a:r>
                        <a:rPr lang="en-DE" sz="1400" b="1" u="none" strike="noStrike" dirty="0">
                          <a:effectLst/>
                        </a:rPr>
                        <a:t> p</a:t>
                      </a:r>
                      <a:r>
                        <a:rPr lang="de-DE" sz="1400" b="1" u="none" strike="noStrike" dirty="0">
                          <a:effectLst/>
                        </a:rPr>
                        <a:t>re1990</a:t>
                      </a:r>
                      <a:endParaRPr lang="de-DE"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1</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097550368"/>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b="1" u="none" strike="noStrike" dirty="0">
                          <a:effectLst/>
                        </a:rPr>
                        <a:t>Planted</a:t>
                      </a:r>
                      <a:r>
                        <a:rPr lang="en-DE" sz="1400" b="1" u="none" strike="noStrike" dirty="0">
                          <a:effectLst/>
                        </a:rPr>
                        <a:t> f</a:t>
                      </a:r>
                      <a:r>
                        <a:rPr lang="de-DE" sz="1400" b="1" u="none" strike="noStrike" dirty="0">
                          <a:effectLst/>
                        </a:rPr>
                        <a:t>orest</a:t>
                      </a:r>
                      <a:r>
                        <a:rPr lang="en-DE" sz="1400" b="1" u="none" strike="noStrike" dirty="0">
                          <a:effectLst/>
                        </a:rPr>
                        <a:t> p</a:t>
                      </a:r>
                      <a:r>
                        <a:rPr lang="de-DE" sz="1400" b="1" u="none" strike="noStrike" dirty="0">
                          <a:effectLst/>
                        </a:rPr>
                        <a:t>ost1989</a:t>
                      </a:r>
                      <a:endParaRPr lang="de-DE"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1</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02687276"/>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b="1" u="none" strike="noStrike" dirty="0">
                          <a:effectLst/>
                        </a:rPr>
                        <a:t>Settlements</a:t>
                      </a:r>
                      <a:endParaRPr lang="de-DE"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1</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005163586"/>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b="1" u="none" strike="noStrike" dirty="0">
                          <a:effectLst/>
                        </a:rPr>
                        <a:t>Wetland</a:t>
                      </a:r>
                      <a:r>
                        <a:rPr lang="en-DE" sz="1400" b="1" u="none" strike="noStrike" dirty="0">
                          <a:effectLst/>
                        </a:rPr>
                        <a:t> v</a:t>
                      </a:r>
                      <a:r>
                        <a:rPr lang="de-DE" sz="1400" b="1" u="none" strike="noStrike" dirty="0">
                          <a:effectLst/>
                        </a:rPr>
                        <a:t>egetated</a:t>
                      </a:r>
                      <a:r>
                        <a:rPr lang="en-DE" sz="1400" b="1" u="none" strike="noStrike" dirty="0">
                          <a:effectLst/>
                        </a:rPr>
                        <a:t> </a:t>
                      </a:r>
                      <a:r>
                        <a:rPr lang="de-DE" sz="1400" b="1" u="none" strike="noStrike" dirty="0">
                          <a:effectLst/>
                        </a:rPr>
                        <a:t>non</a:t>
                      </a:r>
                      <a:r>
                        <a:rPr lang="en-DE" sz="1400" b="1" u="none" strike="noStrike" dirty="0">
                          <a:effectLst/>
                        </a:rPr>
                        <a:t>-</a:t>
                      </a:r>
                      <a:r>
                        <a:rPr lang="de-DE" sz="1400" b="1" u="none" strike="noStrike" dirty="0">
                          <a:effectLst/>
                        </a:rPr>
                        <a:t>forest</a:t>
                      </a:r>
                      <a:r>
                        <a:rPr lang="en-DE" sz="1400" b="1" u="none" strike="noStrike" dirty="0">
                          <a:effectLst/>
                        </a:rPr>
                        <a:t>ed</a:t>
                      </a:r>
                      <a:endParaRPr lang="de-DE"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1</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646911410"/>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b="1" u="none" strike="noStrike" dirty="0">
                          <a:effectLst/>
                        </a:rPr>
                        <a:t>Wetland</a:t>
                      </a:r>
                      <a:r>
                        <a:rPr lang="en-DE" sz="1400" b="1" u="none" strike="noStrike" dirty="0">
                          <a:effectLst/>
                        </a:rPr>
                        <a:t> o</a:t>
                      </a:r>
                      <a:r>
                        <a:rPr lang="de-DE" sz="1400" b="1" u="none" strike="noStrike" dirty="0">
                          <a:effectLst/>
                        </a:rPr>
                        <a:t>penwater</a:t>
                      </a:r>
                      <a:endParaRPr lang="de-DE" sz="14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1</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886288388"/>
                  </a:ext>
                </a:extLst>
              </a:tr>
              <a:tr h="251568">
                <a:tc rowSpan="2">
                  <a:txBody>
                    <a:bodyPr/>
                    <a:lstStyle/>
                    <a:p>
                      <a:pPr algn="l" fontAlgn="b"/>
                      <a:r>
                        <a:rPr lang="de-DE" sz="1400" u="none" strike="noStrike" dirty="0">
                          <a:effectLst/>
                        </a:rPr>
                        <a:t>Topography</a:t>
                      </a:r>
                      <a:endParaRPr lang="de-DE" sz="14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l" fontAlgn="b"/>
                      <a:r>
                        <a:rPr lang="de-DE" sz="1400" u="none" strike="noStrike" dirty="0">
                          <a:effectLst/>
                        </a:rPr>
                        <a:t>Elevation</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1</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182994650"/>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dirty="0">
                          <a:effectLst/>
                        </a:rPr>
                        <a:t>Slope</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1</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703304540"/>
                  </a:ext>
                </a:extLst>
              </a:tr>
              <a:tr h="251568">
                <a:tc rowSpan="4">
                  <a:txBody>
                    <a:bodyPr/>
                    <a:lstStyle/>
                    <a:p>
                      <a:pPr algn="l" fontAlgn="b"/>
                      <a:r>
                        <a:rPr lang="de-DE" sz="1400" u="none" strike="noStrike" dirty="0">
                          <a:effectLst/>
                        </a:rPr>
                        <a:t>Spatial</a:t>
                      </a:r>
                      <a:endParaRPr lang="de-DE" sz="14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l" fontAlgn="b"/>
                      <a:r>
                        <a:rPr lang="de-DE" sz="1400" u="none" strike="noStrike" dirty="0">
                          <a:effectLst/>
                        </a:rPr>
                        <a:t>y_coord</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1</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17528736"/>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dirty="0">
                          <a:effectLst/>
                        </a:rPr>
                        <a:t>x_coord</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1</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007226762"/>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dirty="0">
                          <a:effectLst/>
                        </a:rPr>
                        <a:t>Area</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1</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42046665"/>
                  </a:ext>
                </a:extLst>
              </a:tr>
              <a:tr h="251568">
                <a:tc vMerge="1">
                  <a:txBody>
                    <a:bodyPr/>
                    <a:lstStyle/>
                    <a:p>
                      <a:pPr algn="l" fontAlgn="b"/>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de-DE" sz="1400" u="none" strike="noStrike" dirty="0">
                          <a:effectLst/>
                        </a:rPr>
                        <a:t>Random</a:t>
                      </a:r>
                      <a:endParaRPr lang="de-DE"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de-DE" sz="1400" u="none" strike="noStrike" dirty="0">
                          <a:effectLst/>
                        </a:rPr>
                        <a:t>1</a:t>
                      </a:r>
                      <a:endParaRPr lang="de-DE"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683562005"/>
                  </a:ext>
                </a:extLst>
              </a:tr>
            </a:tbl>
          </a:graphicData>
        </a:graphic>
      </p:graphicFrame>
      <p:sp>
        <p:nvSpPr>
          <p:cNvPr id="4" name="TextBox 3">
            <a:extLst>
              <a:ext uri="{FF2B5EF4-FFF2-40B4-BE49-F238E27FC236}">
                <a16:creationId xmlns:a16="http://schemas.microsoft.com/office/drawing/2014/main" id="{31682729-06B9-1E12-B323-D69D01FF1BB4}"/>
              </a:ext>
            </a:extLst>
          </p:cNvPr>
          <p:cNvSpPr txBox="1"/>
          <p:nvPr/>
        </p:nvSpPr>
        <p:spPr>
          <a:xfrm>
            <a:off x="-440531" y="6779375"/>
            <a:ext cx="7933566" cy="538609"/>
          </a:xfrm>
          <a:prstGeom prst="rect">
            <a:avLst/>
          </a:prstGeom>
          <a:noFill/>
        </p:spPr>
        <p:txBody>
          <a:bodyPr wrap="square">
            <a:spAutoFit/>
          </a:bodyPr>
          <a:lstStyle/>
          <a:p>
            <a:pPr marL="672969" lvl="2" defTabSz="699779">
              <a:spcBef>
                <a:spcPts val="659"/>
              </a:spcBef>
              <a:tabLst>
                <a:tab pos="948626" algn="l"/>
              </a:tabLst>
            </a:pPr>
            <a:r>
              <a:rPr lang="en-DE" sz="2000" dirty="0">
                <a:solidFill>
                  <a:schemeClr val="bg1">
                    <a:lumMod val="50000"/>
                  </a:schemeClr>
                </a:solidFill>
              </a:rPr>
              <a:t>* 	</a:t>
            </a:r>
            <a:r>
              <a:rPr lang="de-DE" sz="900" b="1" dirty="0">
                <a:solidFill>
                  <a:schemeClr val="bg1">
                    <a:lumMod val="50000"/>
                  </a:schemeClr>
                </a:solidFill>
                <a:latin typeface="Calibri" panose="020F0502020204030204" pitchFamily="34" charset="0"/>
              </a:rPr>
              <a:t>B</a:t>
            </a:r>
            <a:r>
              <a:rPr lang="en-DE" sz="900" b="1" dirty="0" err="1">
                <a:solidFill>
                  <a:schemeClr val="bg1">
                    <a:lumMod val="50000"/>
                  </a:schemeClr>
                </a:solidFill>
                <a:latin typeface="Calibri" panose="020F0502020204030204" pitchFamily="34" charset="0"/>
              </a:rPr>
              <a:t>eware</a:t>
            </a:r>
            <a:r>
              <a:rPr lang="en-DE" sz="900" b="1" dirty="0">
                <a:solidFill>
                  <a:schemeClr val="bg1">
                    <a:lumMod val="50000"/>
                  </a:schemeClr>
                </a:solidFill>
                <a:latin typeface="Calibri" panose="020F0502020204030204" pitchFamily="34" charset="0"/>
              </a:rPr>
              <a:t> of the absent levels problem – then use a principal coordinates analysis (</a:t>
            </a:r>
            <a:r>
              <a:rPr lang="en-GB" sz="900" b="1" dirty="0">
                <a:solidFill>
                  <a:schemeClr val="bg1">
                    <a:lumMod val="50000"/>
                  </a:schemeClr>
                </a:solidFill>
                <a:latin typeface="Calibri" panose="020F0502020204030204" pitchFamily="34" charset="0"/>
              </a:rPr>
              <a:t>Smith HL, Biggs PJ, French NP. et al. </a:t>
            </a:r>
            <a:r>
              <a:rPr lang="en-DE" sz="900" b="1" dirty="0">
                <a:solidFill>
                  <a:schemeClr val="bg1">
                    <a:lumMod val="50000"/>
                  </a:schemeClr>
                </a:solidFill>
                <a:latin typeface="Calibri" panose="020F0502020204030204" pitchFamily="34" charset="0"/>
              </a:rPr>
              <a:t>(2024) </a:t>
            </a:r>
            <a:r>
              <a:rPr lang="en-GB" sz="900" b="1" dirty="0">
                <a:solidFill>
                  <a:schemeClr val="bg1">
                    <a:lumMod val="50000"/>
                  </a:schemeClr>
                </a:solidFill>
                <a:latin typeface="Calibri" panose="020F0502020204030204" pitchFamily="34" charset="0"/>
              </a:rPr>
              <a:t>Lost in the Forest: </a:t>
            </a:r>
            <a:r>
              <a:rPr lang="en-DE" sz="900" b="1" dirty="0">
                <a:solidFill>
                  <a:schemeClr val="bg1">
                    <a:lumMod val="50000"/>
                  </a:schemeClr>
                </a:solidFill>
                <a:latin typeface="Calibri" panose="020F0502020204030204" pitchFamily="34" charset="0"/>
              </a:rPr>
              <a:t>	</a:t>
            </a:r>
            <a:r>
              <a:rPr lang="en-GB" sz="900" b="1" dirty="0">
                <a:solidFill>
                  <a:schemeClr val="bg1">
                    <a:lumMod val="50000"/>
                  </a:schemeClr>
                </a:solidFill>
                <a:latin typeface="Calibri" panose="020F0502020204030204" pitchFamily="34" charset="0"/>
              </a:rPr>
              <a:t>Encoding categorical variables and the absent levels problem. Data Min Knowl Disc. https://doi.org/10.1007/s10618-024-01019-w</a:t>
            </a:r>
            <a:r>
              <a:rPr lang="en-DE" sz="900" b="1" dirty="0">
                <a:solidFill>
                  <a:schemeClr val="bg1">
                    <a:lumMod val="50000"/>
                  </a:schemeClr>
                </a:solidFill>
                <a:latin typeface="Calibri" panose="020F0502020204030204" pitchFamily="34" charset="0"/>
              </a:rPr>
              <a:t>)</a:t>
            </a:r>
          </a:p>
        </p:txBody>
      </p:sp>
    </p:spTree>
    <p:extLst>
      <p:ext uri="{BB962C8B-B14F-4D97-AF65-F5344CB8AC3E}">
        <p14:creationId xmlns:p14="http://schemas.microsoft.com/office/powerpoint/2010/main" val="1907635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DE" dirty="0"/>
              <a:t>The Resulting Training and Testing Dataset</a:t>
            </a:r>
            <a:endParaRPr lang="en-US" dirty="0"/>
          </a:p>
        </p:txBody>
      </p:sp>
      <p:sp>
        <p:nvSpPr>
          <p:cNvPr id="12" name="TextBox 11">
            <a:extLst>
              <a:ext uri="{FF2B5EF4-FFF2-40B4-BE49-F238E27FC236}">
                <a16:creationId xmlns:a16="http://schemas.microsoft.com/office/drawing/2014/main" id="{C9D3C38B-66C0-4007-A8D8-CFEF7D37FC9C}"/>
              </a:ext>
            </a:extLst>
          </p:cNvPr>
          <p:cNvSpPr txBox="1"/>
          <p:nvPr/>
        </p:nvSpPr>
        <p:spPr>
          <a:xfrm>
            <a:off x="135912" y="1291006"/>
            <a:ext cx="13681688" cy="1564531"/>
          </a:xfrm>
          <a:prstGeom prst="rect">
            <a:avLst/>
          </a:prstGeom>
          <a:noFill/>
        </p:spPr>
        <p:txBody>
          <a:bodyPr wrap="square" rtlCol="0">
            <a:spAutoFit/>
          </a:bodyPr>
          <a:lstStyle/>
          <a:p>
            <a:pPr marL="163557" lvl="1" defTabSz="699779">
              <a:spcBef>
                <a:spcPts val="659"/>
              </a:spcBef>
              <a:tabLst>
                <a:tab pos="948626" algn="l"/>
              </a:tabLst>
            </a:pPr>
            <a:r>
              <a:rPr lang="en-DE" sz="2800" dirty="0">
                <a:solidFill>
                  <a:srgbClr val="571054"/>
                </a:solidFill>
              </a:rPr>
              <a:t>One t</a:t>
            </a:r>
            <a:r>
              <a:rPr lang="en-US" sz="2800" dirty="0">
                <a:solidFill>
                  <a:srgbClr val="571054"/>
                </a:solidFill>
              </a:rPr>
              <a:t>able with </a:t>
            </a:r>
            <a:r>
              <a:rPr lang="en-DE" sz="2800" dirty="0">
                <a:solidFill>
                  <a:srgbClr val="571054"/>
                </a:solidFill>
              </a:rPr>
              <a:t>449</a:t>
            </a:r>
            <a:r>
              <a:rPr lang="en-US" sz="2800" dirty="0">
                <a:solidFill>
                  <a:srgbClr val="571054"/>
                </a:solidFill>
              </a:rPr>
              <a:t> </a:t>
            </a:r>
            <a:r>
              <a:rPr lang="en-DE" sz="2800" dirty="0">
                <a:solidFill>
                  <a:srgbClr val="571054"/>
                </a:solidFill>
              </a:rPr>
              <a:t>rows </a:t>
            </a:r>
            <a:r>
              <a:rPr lang="en-US" sz="2800" dirty="0">
                <a:solidFill>
                  <a:srgbClr val="571054"/>
                </a:solidFill>
              </a:rPr>
              <a:t>(gauge locations)</a:t>
            </a:r>
          </a:p>
          <a:p>
            <a:pPr marL="477585" lvl="1" indent="-314028" defTabSz="699779">
              <a:spcBef>
                <a:spcPts val="659"/>
              </a:spcBef>
              <a:buFont typeface="Arial" panose="020B0604020202020204" pitchFamily="34" charset="0"/>
              <a:buChar char="•"/>
              <a:tabLst>
                <a:tab pos="948626" algn="l"/>
              </a:tabLst>
            </a:pPr>
            <a:r>
              <a:rPr lang="en-US" sz="2800" dirty="0">
                <a:solidFill>
                  <a:schemeClr val="tx1">
                    <a:lumMod val="75000"/>
                    <a:lumOff val="25000"/>
                  </a:schemeClr>
                </a:solidFill>
              </a:rPr>
              <a:t>Target variable</a:t>
            </a:r>
            <a:r>
              <a:rPr lang="en-DE" sz="2800" dirty="0">
                <a:solidFill>
                  <a:schemeClr val="tx1">
                    <a:lumMod val="75000"/>
                    <a:lumOff val="25000"/>
                  </a:schemeClr>
                </a:solidFill>
              </a:rPr>
              <a:t>: </a:t>
            </a:r>
            <a:r>
              <a:rPr lang="en-DE" sz="2800" dirty="0">
                <a:solidFill>
                  <a:srgbClr val="777877"/>
                </a:solidFill>
              </a:rPr>
              <a:t>9</a:t>
            </a:r>
            <a:r>
              <a:rPr lang="en-US" sz="2800" dirty="0">
                <a:solidFill>
                  <a:srgbClr val="777877"/>
                </a:solidFill>
              </a:rPr>
              <a:t>0</a:t>
            </a:r>
            <a:r>
              <a:rPr lang="en-US" sz="2800" baseline="30000" dirty="0">
                <a:solidFill>
                  <a:srgbClr val="777877"/>
                </a:solidFill>
              </a:rPr>
              <a:t>th</a:t>
            </a:r>
            <a:r>
              <a:rPr lang="en-US" sz="2800" dirty="0">
                <a:solidFill>
                  <a:srgbClr val="777877"/>
                </a:solidFill>
              </a:rPr>
              <a:t> percentile of discharge</a:t>
            </a:r>
            <a:r>
              <a:rPr lang="en-DE" sz="2800" dirty="0">
                <a:solidFill>
                  <a:srgbClr val="777877"/>
                </a:solidFill>
              </a:rPr>
              <a:t> during application period</a:t>
            </a:r>
            <a:endParaRPr lang="en-US" sz="2800" dirty="0">
              <a:solidFill>
                <a:srgbClr val="777877"/>
              </a:solidFill>
            </a:endParaRPr>
          </a:p>
          <a:p>
            <a:pPr marL="477585" lvl="1" indent="-314028" defTabSz="699779">
              <a:spcBef>
                <a:spcPts val="659"/>
              </a:spcBef>
              <a:buFont typeface="Arial" panose="020B0604020202020204" pitchFamily="34" charset="0"/>
              <a:buChar char="•"/>
              <a:tabLst>
                <a:tab pos="948626" algn="l"/>
              </a:tabLst>
            </a:pPr>
            <a:r>
              <a:rPr lang="en-US" sz="2800" dirty="0">
                <a:solidFill>
                  <a:schemeClr val="tx1">
                    <a:lumMod val="50000"/>
                    <a:lumOff val="50000"/>
                  </a:schemeClr>
                </a:solidFill>
              </a:rPr>
              <a:t>Predictor variables</a:t>
            </a:r>
            <a:r>
              <a:rPr lang="en-DE" sz="2800" dirty="0">
                <a:solidFill>
                  <a:schemeClr val="tx1">
                    <a:lumMod val="50000"/>
                    <a:lumOff val="50000"/>
                  </a:schemeClr>
                </a:solidFill>
              </a:rPr>
              <a:t>: </a:t>
            </a:r>
            <a:r>
              <a:rPr lang="en-DE" sz="2800" dirty="0">
                <a:solidFill>
                  <a:srgbClr val="777877"/>
                </a:solidFill>
              </a:rPr>
              <a:t>Accumulated </a:t>
            </a:r>
            <a:r>
              <a:rPr lang="en-US" sz="2800" dirty="0">
                <a:solidFill>
                  <a:srgbClr val="777877"/>
                </a:solidFill>
              </a:rPr>
              <a:t>explanatory </a:t>
            </a:r>
            <a:r>
              <a:rPr lang="en-DE" sz="2800" dirty="0">
                <a:solidFill>
                  <a:srgbClr val="777877"/>
                </a:solidFill>
              </a:rPr>
              <a:t>variable value at gauge location</a:t>
            </a:r>
            <a:endParaRPr lang="en-US" sz="2800" dirty="0">
              <a:solidFill>
                <a:srgbClr val="777877"/>
              </a:solidFill>
            </a:endParaRPr>
          </a:p>
        </p:txBody>
      </p:sp>
      <p:graphicFrame>
        <p:nvGraphicFramePr>
          <p:cNvPr id="7" name="Table 6">
            <a:extLst>
              <a:ext uri="{FF2B5EF4-FFF2-40B4-BE49-F238E27FC236}">
                <a16:creationId xmlns:a16="http://schemas.microsoft.com/office/drawing/2014/main" id="{6D3A652A-834B-4C1E-8C3F-5E9DBE3EFFB6}"/>
              </a:ext>
            </a:extLst>
          </p:cNvPr>
          <p:cNvGraphicFramePr>
            <a:graphicFrameLocks noGrp="1"/>
          </p:cNvGraphicFramePr>
          <p:nvPr>
            <p:extLst>
              <p:ext uri="{D42A27DB-BD31-4B8C-83A1-F6EECF244321}">
                <p14:modId xmlns:p14="http://schemas.microsoft.com/office/powerpoint/2010/main" val="59018312"/>
              </p:ext>
            </p:extLst>
          </p:nvPr>
        </p:nvGraphicFramePr>
        <p:xfrm>
          <a:off x="322262" y="3596739"/>
          <a:ext cx="13173075" cy="2575409"/>
        </p:xfrm>
        <a:graphic>
          <a:graphicData uri="http://schemas.openxmlformats.org/drawingml/2006/table">
            <a:tbl>
              <a:tblPr>
                <a:tableStyleId>{5C22544A-7EE6-4342-B048-85BDC9FD1C3A}</a:tableStyleId>
              </a:tblPr>
              <a:tblGrid>
                <a:gridCol w="1276350">
                  <a:extLst>
                    <a:ext uri="{9D8B030D-6E8A-4147-A177-3AD203B41FA5}">
                      <a16:colId xmlns:a16="http://schemas.microsoft.com/office/drawing/2014/main" val="517178239"/>
                    </a:ext>
                  </a:extLst>
                </a:gridCol>
                <a:gridCol w="1143000">
                  <a:extLst>
                    <a:ext uri="{9D8B030D-6E8A-4147-A177-3AD203B41FA5}">
                      <a16:colId xmlns:a16="http://schemas.microsoft.com/office/drawing/2014/main" val="511941974"/>
                    </a:ext>
                  </a:extLst>
                </a:gridCol>
                <a:gridCol w="1362075">
                  <a:extLst>
                    <a:ext uri="{9D8B030D-6E8A-4147-A177-3AD203B41FA5}">
                      <a16:colId xmlns:a16="http://schemas.microsoft.com/office/drawing/2014/main" val="3811865465"/>
                    </a:ext>
                  </a:extLst>
                </a:gridCol>
                <a:gridCol w="1390948">
                  <a:extLst>
                    <a:ext uri="{9D8B030D-6E8A-4147-A177-3AD203B41FA5}">
                      <a16:colId xmlns:a16="http://schemas.microsoft.com/office/drawing/2014/main" val="3833019109"/>
                    </a:ext>
                  </a:extLst>
                </a:gridCol>
                <a:gridCol w="1295102">
                  <a:extLst>
                    <a:ext uri="{9D8B030D-6E8A-4147-A177-3AD203B41FA5}">
                      <a16:colId xmlns:a16="http://schemas.microsoft.com/office/drawing/2014/main" val="4210600997"/>
                    </a:ext>
                  </a:extLst>
                </a:gridCol>
                <a:gridCol w="923925">
                  <a:extLst>
                    <a:ext uri="{9D8B030D-6E8A-4147-A177-3AD203B41FA5}">
                      <a16:colId xmlns:a16="http://schemas.microsoft.com/office/drawing/2014/main" val="372738020"/>
                    </a:ext>
                  </a:extLst>
                </a:gridCol>
                <a:gridCol w="1371600">
                  <a:extLst>
                    <a:ext uri="{9D8B030D-6E8A-4147-A177-3AD203B41FA5}">
                      <a16:colId xmlns:a16="http://schemas.microsoft.com/office/drawing/2014/main" val="2329309894"/>
                    </a:ext>
                  </a:extLst>
                </a:gridCol>
                <a:gridCol w="1285875">
                  <a:extLst>
                    <a:ext uri="{9D8B030D-6E8A-4147-A177-3AD203B41FA5}">
                      <a16:colId xmlns:a16="http://schemas.microsoft.com/office/drawing/2014/main" val="1345788597"/>
                    </a:ext>
                  </a:extLst>
                </a:gridCol>
                <a:gridCol w="1343025">
                  <a:extLst>
                    <a:ext uri="{9D8B030D-6E8A-4147-A177-3AD203B41FA5}">
                      <a16:colId xmlns:a16="http://schemas.microsoft.com/office/drawing/2014/main" val="4043361791"/>
                    </a:ext>
                  </a:extLst>
                </a:gridCol>
                <a:gridCol w="638175">
                  <a:extLst>
                    <a:ext uri="{9D8B030D-6E8A-4147-A177-3AD203B41FA5}">
                      <a16:colId xmlns:a16="http://schemas.microsoft.com/office/drawing/2014/main" val="2392419132"/>
                    </a:ext>
                  </a:extLst>
                </a:gridCol>
                <a:gridCol w="1143000">
                  <a:extLst>
                    <a:ext uri="{9D8B030D-6E8A-4147-A177-3AD203B41FA5}">
                      <a16:colId xmlns:a16="http://schemas.microsoft.com/office/drawing/2014/main" val="377664223"/>
                    </a:ext>
                  </a:extLst>
                </a:gridCol>
              </a:tblGrid>
              <a:tr h="594315">
                <a:tc>
                  <a:txBody>
                    <a:bodyPr/>
                    <a:lstStyle/>
                    <a:p>
                      <a:pPr algn="l" fontAlgn="b"/>
                      <a:r>
                        <a:rPr lang="en-US" sz="2000" b="1" u="none" strike="noStrike" dirty="0">
                          <a:solidFill>
                            <a:schemeClr val="tx1">
                              <a:lumMod val="75000"/>
                              <a:lumOff val="25000"/>
                            </a:schemeClr>
                          </a:solidFill>
                          <a:effectLst/>
                        </a:rPr>
                        <a:t>Q</a:t>
                      </a:r>
                      <a:r>
                        <a:rPr lang="en-DE" sz="2000" b="1" u="none" strike="noStrike" dirty="0">
                          <a:solidFill>
                            <a:schemeClr val="tx1">
                              <a:lumMod val="75000"/>
                              <a:lumOff val="25000"/>
                            </a:schemeClr>
                          </a:solidFill>
                          <a:effectLst/>
                        </a:rPr>
                        <a:t>9</a:t>
                      </a:r>
                      <a:r>
                        <a:rPr lang="en-US" sz="2000" b="1" u="none" strike="noStrike" dirty="0">
                          <a:solidFill>
                            <a:schemeClr val="tx1">
                              <a:lumMod val="75000"/>
                              <a:lumOff val="25000"/>
                            </a:schemeClr>
                          </a:solidFill>
                          <a:effectLst/>
                        </a:rPr>
                        <a:t>0 </a:t>
                      </a:r>
                      <a:br>
                        <a:rPr lang="en-US" sz="2000" b="1" u="none" strike="noStrike" dirty="0">
                          <a:solidFill>
                            <a:schemeClr val="tx1">
                              <a:lumMod val="75000"/>
                              <a:lumOff val="25000"/>
                            </a:schemeClr>
                          </a:solidFill>
                          <a:effectLst/>
                        </a:rPr>
                      </a:br>
                      <a:r>
                        <a:rPr lang="en-US" sz="2000" b="1" u="none" strike="noStrike" dirty="0">
                          <a:solidFill>
                            <a:schemeClr val="tx1">
                              <a:lumMod val="75000"/>
                              <a:lumOff val="25000"/>
                            </a:schemeClr>
                          </a:solidFill>
                          <a:effectLst/>
                        </a:rPr>
                        <a:t>[m³/s]</a:t>
                      </a:r>
                      <a:endParaRPr lang="en-US" sz="2000" b="1" i="0" u="none" strike="noStrike" dirty="0">
                        <a:solidFill>
                          <a:schemeClr val="tx1">
                            <a:lumMod val="75000"/>
                            <a:lumOff val="25000"/>
                          </a:schemeClr>
                        </a:solidFill>
                        <a:effectLst/>
                        <a:latin typeface="Calibri" panose="020F0502020204030204" pitchFamily="34" charset="0"/>
                      </a:endParaRPr>
                    </a:p>
                  </a:txBody>
                  <a:tcPr marL="5133" marR="5133" marT="5133" marB="0" anchor="b"/>
                </a:tc>
                <a:tc>
                  <a:txBody>
                    <a:bodyPr/>
                    <a:lstStyle/>
                    <a:p>
                      <a:pPr algn="l" fontAlgn="b"/>
                      <a:r>
                        <a:rPr lang="en-US" sz="2000" b="1" u="none" strike="noStrike" dirty="0">
                          <a:solidFill>
                            <a:schemeClr val="tx1">
                              <a:lumMod val="50000"/>
                              <a:lumOff val="50000"/>
                            </a:schemeClr>
                          </a:solidFill>
                          <a:effectLst/>
                        </a:rPr>
                        <a:t>Clay</a:t>
                      </a:r>
                      <a:endParaRPr lang="en-US" sz="2000" b="1" i="0" u="none" strike="noStrike" dirty="0">
                        <a:solidFill>
                          <a:schemeClr val="tx1">
                            <a:lumMod val="50000"/>
                            <a:lumOff val="50000"/>
                          </a:schemeClr>
                        </a:solidFill>
                        <a:effectLst/>
                        <a:latin typeface="Calibri" panose="020F0502020204030204" pitchFamily="34" charset="0"/>
                      </a:endParaRPr>
                    </a:p>
                  </a:txBody>
                  <a:tcPr marL="5133" marR="5133" marT="5133" marB="0" anchor="b"/>
                </a:tc>
                <a:tc>
                  <a:txBody>
                    <a:bodyPr/>
                    <a:lstStyle/>
                    <a:p>
                      <a:pPr algn="l" fontAlgn="b"/>
                      <a:r>
                        <a:rPr lang="en-US" sz="2000" b="1" u="none" strike="noStrike" dirty="0">
                          <a:solidFill>
                            <a:schemeClr val="tx1">
                              <a:lumMod val="50000"/>
                              <a:lumOff val="50000"/>
                            </a:schemeClr>
                          </a:solidFill>
                          <a:effectLst/>
                        </a:rPr>
                        <a:t>Grassland</a:t>
                      </a:r>
                      <a:endParaRPr lang="en-US" sz="2000" b="1" i="0" u="none" strike="noStrike" dirty="0">
                        <a:solidFill>
                          <a:schemeClr val="tx1">
                            <a:lumMod val="50000"/>
                            <a:lumOff val="50000"/>
                          </a:schemeClr>
                        </a:solidFill>
                        <a:effectLst/>
                        <a:latin typeface="Calibri" panose="020F0502020204030204" pitchFamily="34" charset="0"/>
                      </a:endParaRPr>
                    </a:p>
                  </a:txBody>
                  <a:tcPr marL="5133" marR="5133" marT="5133" marB="0" anchor="b"/>
                </a:tc>
                <a:tc>
                  <a:txBody>
                    <a:bodyPr/>
                    <a:lstStyle/>
                    <a:p>
                      <a:pPr algn="l" fontAlgn="b"/>
                      <a:r>
                        <a:rPr lang="en-US" sz="2000" b="1" u="none" strike="noStrike" dirty="0">
                          <a:solidFill>
                            <a:schemeClr val="tx1">
                              <a:lumMod val="50000"/>
                              <a:lumOff val="50000"/>
                            </a:schemeClr>
                          </a:solidFill>
                          <a:effectLst/>
                        </a:rPr>
                        <a:t>Natural Forest</a:t>
                      </a:r>
                      <a:endParaRPr lang="en-US" sz="2000" b="1" i="0" u="none" strike="noStrike" dirty="0">
                        <a:solidFill>
                          <a:schemeClr val="tx1">
                            <a:lumMod val="50000"/>
                            <a:lumOff val="50000"/>
                          </a:schemeClr>
                        </a:solidFill>
                        <a:effectLst/>
                        <a:latin typeface="Calibri" panose="020F0502020204030204" pitchFamily="34" charset="0"/>
                      </a:endParaRPr>
                    </a:p>
                  </a:txBody>
                  <a:tcPr marL="5133" marR="5133" marT="5133" marB="0" anchor="b"/>
                </a:tc>
                <a:tc>
                  <a:txBody>
                    <a:bodyPr/>
                    <a:lstStyle/>
                    <a:p>
                      <a:pPr algn="l" fontAlgn="b"/>
                      <a:r>
                        <a:rPr lang="en-US" sz="2000" b="1" u="none" strike="noStrike" dirty="0">
                          <a:solidFill>
                            <a:schemeClr val="tx1">
                              <a:lumMod val="50000"/>
                              <a:lumOff val="50000"/>
                            </a:schemeClr>
                          </a:solidFill>
                          <a:effectLst/>
                        </a:rPr>
                        <a:t>PCP Nov</a:t>
                      </a:r>
                      <a:endParaRPr lang="en-US" sz="2000" b="1" i="0" u="none" strike="noStrike" dirty="0">
                        <a:solidFill>
                          <a:schemeClr val="tx1">
                            <a:lumMod val="50000"/>
                            <a:lumOff val="50000"/>
                          </a:schemeClr>
                        </a:solidFill>
                        <a:effectLst/>
                        <a:latin typeface="Calibri" panose="020F0502020204030204" pitchFamily="34" charset="0"/>
                      </a:endParaRPr>
                    </a:p>
                  </a:txBody>
                  <a:tcPr marL="5133" marR="5133" marT="5133" marB="0" anchor="b"/>
                </a:tc>
                <a:tc>
                  <a:txBody>
                    <a:bodyPr/>
                    <a:lstStyle/>
                    <a:p>
                      <a:pPr algn="l" fontAlgn="b"/>
                      <a:r>
                        <a:rPr lang="en-US" sz="2000" b="1" u="none" strike="noStrike" dirty="0">
                          <a:solidFill>
                            <a:schemeClr val="tx1">
                              <a:lumMod val="50000"/>
                              <a:lumOff val="50000"/>
                            </a:schemeClr>
                          </a:solidFill>
                          <a:effectLst/>
                        </a:rPr>
                        <a:t>Other</a:t>
                      </a:r>
                      <a:r>
                        <a:rPr lang="en-DE" sz="2000" b="1" u="none" strike="noStrike" dirty="0">
                          <a:solidFill>
                            <a:schemeClr val="tx1">
                              <a:lumMod val="50000"/>
                              <a:lumOff val="50000"/>
                            </a:schemeClr>
                          </a:solidFill>
                          <a:effectLst/>
                        </a:rPr>
                        <a:t> LU</a:t>
                      </a:r>
                      <a:endParaRPr lang="en-US" sz="2000" b="1" i="0" u="none" strike="noStrike" dirty="0">
                        <a:solidFill>
                          <a:schemeClr val="tx1">
                            <a:lumMod val="50000"/>
                            <a:lumOff val="50000"/>
                          </a:schemeClr>
                        </a:solidFill>
                        <a:effectLst/>
                        <a:latin typeface="Calibri" panose="020F0502020204030204" pitchFamily="34" charset="0"/>
                      </a:endParaRPr>
                    </a:p>
                  </a:txBody>
                  <a:tcPr marL="5133" marR="5133" marT="5133" marB="0" anchor="b"/>
                </a:tc>
                <a:tc>
                  <a:txBody>
                    <a:bodyPr/>
                    <a:lstStyle/>
                    <a:p>
                      <a:pPr algn="l" fontAlgn="b"/>
                      <a:r>
                        <a:rPr lang="en-US" sz="2000" b="1" u="none" strike="noStrike" dirty="0">
                          <a:solidFill>
                            <a:schemeClr val="tx1">
                              <a:lumMod val="50000"/>
                              <a:lumOff val="50000"/>
                            </a:schemeClr>
                          </a:solidFill>
                          <a:effectLst/>
                        </a:rPr>
                        <a:t>Sand</a:t>
                      </a:r>
                      <a:endParaRPr lang="en-US" sz="2000" b="1" i="0" u="none" strike="noStrike" dirty="0">
                        <a:solidFill>
                          <a:schemeClr val="tx1">
                            <a:lumMod val="50000"/>
                            <a:lumOff val="50000"/>
                          </a:schemeClr>
                        </a:solidFill>
                        <a:effectLst/>
                        <a:latin typeface="Calibri" panose="020F0502020204030204" pitchFamily="34" charset="0"/>
                      </a:endParaRPr>
                    </a:p>
                  </a:txBody>
                  <a:tcPr marL="5133" marR="5133" marT="5133" marB="0" anchor="b"/>
                </a:tc>
                <a:tc>
                  <a:txBody>
                    <a:bodyPr/>
                    <a:lstStyle/>
                    <a:p>
                      <a:pPr algn="l" fontAlgn="b"/>
                      <a:r>
                        <a:rPr lang="en-US" sz="2000" b="1" u="none" strike="noStrike" dirty="0">
                          <a:solidFill>
                            <a:schemeClr val="tx1">
                              <a:lumMod val="50000"/>
                              <a:lumOff val="50000"/>
                            </a:schemeClr>
                          </a:solidFill>
                          <a:effectLst/>
                        </a:rPr>
                        <a:t>Slope</a:t>
                      </a:r>
                      <a:endParaRPr lang="en-US" sz="2000" b="1" i="0" u="none" strike="noStrike" dirty="0">
                        <a:solidFill>
                          <a:schemeClr val="tx1">
                            <a:lumMod val="50000"/>
                            <a:lumOff val="50000"/>
                          </a:schemeClr>
                        </a:solidFill>
                        <a:effectLst/>
                        <a:latin typeface="Calibri" panose="020F0502020204030204" pitchFamily="34" charset="0"/>
                      </a:endParaRPr>
                    </a:p>
                  </a:txBody>
                  <a:tcPr marL="5133" marR="5133" marT="5133" marB="0" anchor="b"/>
                </a:tc>
                <a:tc>
                  <a:txBody>
                    <a:bodyPr/>
                    <a:lstStyle/>
                    <a:p>
                      <a:pPr algn="l" fontAlgn="b"/>
                      <a:r>
                        <a:rPr lang="en-US" sz="2000" b="1" u="none" strike="noStrike" dirty="0">
                          <a:solidFill>
                            <a:schemeClr val="tx1">
                              <a:lumMod val="50000"/>
                              <a:lumOff val="50000"/>
                            </a:schemeClr>
                          </a:solidFill>
                          <a:effectLst/>
                        </a:rPr>
                        <a:t> PCP Jan</a:t>
                      </a:r>
                      <a:endParaRPr lang="en-US" sz="2000" b="1" i="0" u="none" strike="noStrike" dirty="0">
                        <a:solidFill>
                          <a:schemeClr val="tx1">
                            <a:lumMod val="50000"/>
                            <a:lumOff val="50000"/>
                          </a:schemeClr>
                        </a:solidFill>
                        <a:effectLst/>
                        <a:latin typeface="Calibri" panose="020F0502020204030204" pitchFamily="34" charset="0"/>
                      </a:endParaRPr>
                    </a:p>
                  </a:txBody>
                  <a:tcPr marL="5133" marR="5133" marT="5133" marB="0" anchor="b"/>
                </a:tc>
                <a:tc>
                  <a:txBody>
                    <a:bodyPr/>
                    <a:lstStyle/>
                    <a:p>
                      <a:pPr algn="ctr" fontAlgn="b"/>
                      <a:r>
                        <a:rPr lang="en-US" sz="2000" b="1" u="none" strike="noStrike" dirty="0">
                          <a:solidFill>
                            <a:schemeClr val="tx1">
                              <a:lumMod val="50000"/>
                              <a:lumOff val="50000"/>
                            </a:schemeClr>
                          </a:solidFill>
                          <a:effectLst/>
                        </a:rPr>
                        <a:t>…</a:t>
                      </a:r>
                      <a:endParaRPr lang="en-US" sz="2000" b="1" i="0" u="none" strike="noStrike" dirty="0">
                        <a:solidFill>
                          <a:schemeClr val="tx1">
                            <a:lumMod val="50000"/>
                            <a:lumOff val="50000"/>
                          </a:schemeClr>
                        </a:solidFill>
                        <a:effectLst/>
                        <a:latin typeface="Calibri" panose="020F0502020204030204" pitchFamily="34" charset="0"/>
                      </a:endParaRPr>
                    </a:p>
                  </a:txBody>
                  <a:tcPr marL="5133" marR="5133" marT="5133" marB="0" anchor="b"/>
                </a:tc>
                <a:tc>
                  <a:txBody>
                    <a:bodyPr/>
                    <a:lstStyle/>
                    <a:p>
                      <a:pPr algn="l" fontAlgn="b"/>
                      <a:r>
                        <a:rPr lang="en-US" sz="2000" b="1" u="none" strike="noStrike" dirty="0">
                          <a:solidFill>
                            <a:schemeClr val="tx1">
                              <a:lumMod val="50000"/>
                              <a:lumOff val="50000"/>
                            </a:schemeClr>
                          </a:solidFill>
                          <a:effectLst/>
                        </a:rPr>
                        <a:t>Wetland</a:t>
                      </a:r>
                      <a:r>
                        <a:rPr lang="en-DE" sz="2000" b="1" u="none" strike="noStrike" dirty="0">
                          <a:solidFill>
                            <a:schemeClr val="tx1">
                              <a:lumMod val="50000"/>
                              <a:lumOff val="50000"/>
                            </a:schemeClr>
                          </a:solidFill>
                          <a:effectLst/>
                        </a:rPr>
                        <a:t>/OW</a:t>
                      </a:r>
                      <a:endParaRPr lang="en-US" sz="2000" b="1" i="0" u="none" strike="noStrike" dirty="0">
                        <a:solidFill>
                          <a:schemeClr val="tx1">
                            <a:lumMod val="50000"/>
                            <a:lumOff val="50000"/>
                          </a:schemeClr>
                        </a:solidFill>
                        <a:effectLst/>
                        <a:latin typeface="Calibri" panose="020F0502020204030204" pitchFamily="34" charset="0"/>
                      </a:endParaRPr>
                    </a:p>
                  </a:txBody>
                  <a:tcPr marL="5133" marR="5133" marT="5133" marB="0" anchor="b"/>
                </a:tc>
                <a:extLst>
                  <a:ext uri="{0D108BD9-81ED-4DB2-BD59-A6C34878D82A}">
                    <a16:rowId xmlns:a16="http://schemas.microsoft.com/office/drawing/2014/main" val="3255010911"/>
                  </a:ext>
                </a:extLst>
              </a:tr>
              <a:tr h="490169">
                <a:tc>
                  <a:txBody>
                    <a:bodyPr/>
                    <a:lstStyle/>
                    <a:p>
                      <a:pPr algn="ctr" fontAlgn="b"/>
                      <a:r>
                        <a:rPr lang="en-US" sz="2000" u="none" strike="noStrike" dirty="0">
                          <a:effectLst/>
                        </a:rPr>
                        <a:t>0.67</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24654784</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8384</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3347</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a:effectLst/>
                        </a:rPr>
                        <a:t>64441056</a:t>
                      </a:r>
                      <a:endParaRPr lang="en-US" sz="2000" b="0" i="0" u="none" strike="noStrike">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a:effectLst/>
                        </a:rPr>
                        <a:t>52</a:t>
                      </a:r>
                      <a:endParaRPr lang="en-US" sz="2000" b="0" i="0" u="none" strike="noStrike">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a:effectLst/>
                        </a:rPr>
                        <a:t>66119876</a:t>
                      </a:r>
                      <a:endParaRPr lang="en-US" sz="2000" b="0" i="0" u="none" strike="noStrike">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706932</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8701797</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a:effectLst/>
                        </a:rPr>
                        <a:t>1104</a:t>
                      </a:r>
                      <a:endParaRPr lang="en-US" sz="2000" b="0" i="0" u="none" strike="noStrike">
                        <a:solidFill>
                          <a:srgbClr val="000000"/>
                        </a:solidFill>
                        <a:effectLst/>
                        <a:latin typeface="Calibri" panose="020F0502020204030204" pitchFamily="34" charset="0"/>
                      </a:endParaRPr>
                    </a:p>
                  </a:txBody>
                  <a:tcPr marL="5133" marR="5133" marT="5133" marB="0" anchor="b"/>
                </a:tc>
                <a:extLst>
                  <a:ext uri="{0D108BD9-81ED-4DB2-BD59-A6C34878D82A}">
                    <a16:rowId xmlns:a16="http://schemas.microsoft.com/office/drawing/2014/main" val="94933054"/>
                  </a:ext>
                </a:extLst>
              </a:tr>
              <a:tr h="490169">
                <a:tc>
                  <a:txBody>
                    <a:bodyPr/>
                    <a:lstStyle/>
                    <a:p>
                      <a:pPr algn="ctr" fontAlgn="b"/>
                      <a:r>
                        <a:rPr lang="en-US" sz="2000" u="none" strike="noStrike">
                          <a:effectLst/>
                        </a:rPr>
                        <a:t>1.175</a:t>
                      </a:r>
                      <a:endParaRPr lang="en-US" sz="2000" b="0" i="0" u="none" strike="noStrike">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76954792</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21206</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46265</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186890224</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2962</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169538048</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5323731</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31977644</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1299</a:t>
                      </a:r>
                      <a:endParaRPr lang="en-US" sz="2000" b="0" i="0" u="none" strike="noStrike" dirty="0">
                        <a:solidFill>
                          <a:srgbClr val="000000"/>
                        </a:solidFill>
                        <a:effectLst/>
                        <a:latin typeface="Calibri" panose="020F0502020204030204" pitchFamily="34" charset="0"/>
                      </a:endParaRPr>
                    </a:p>
                  </a:txBody>
                  <a:tcPr marL="5133" marR="5133" marT="5133" marB="0" anchor="b"/>
                </a:tc>
                <a:extLst>
                  <a:ext uri="{0D108BD9-81ED-4DB2-BD59-A6C34878D82A}">
                    <a16:rowId xmlns:a16="http://schemas.microsoft.com/office/drawing/2014/main" val="1141985843"/>
                  </a:ext>
                </a:extLst>
              </a:tr>
              <a:tr h="490169">
                <a:tc>
                  <a:txBody>
                    <a:bodyPr/>
                    <a:lstStyle/>
                    <a:p>
                      <a:pPr marL="0" marR="0" lvl="0" indent="0" algn="ctr" defTabSz="628056"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A0038"/>
                          </a:solidFill>
                          <a:effectLst/>
                          <a:uLnTx/>
                          <a:uFillTx/>
                          <a:latin typeface="Arial"/>
                          <a:ea typeface="+mn-ea"/>
                          <a:cs typeface="+mn-cs"/>
                        </a:rPr>
                        <a: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133" marR="5133" marT="5133" marB="0" anchor="b"/>
                </a:tc>
                <a:tc>
                  <a:txBody>
                    <a:bodyPr/>
                    <a:lstStyle/>
                    <a:p>
                      <a:pPr marL="0" marR="0" lvl="0" indent="0" algn="ctr" defTabSz="628056"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A0038"/>
                          </a:solidFill>
                          <a:effectLst/>
                          <a:uLnTx/>
                          <a:uFillTx/>
                          <a:latin typeface="Arial"/>
                          <a:ea typeface="+mn-ea"/>
                          <a:cs typeface="+mn-cs"/>
                        </a:rPr>
                        <a: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133" marR="5133" marT="5133" marB="0" anchor="b"/>
                </a:tc>
                <a:tc>
                  <a:txBody>
                    <a:bodyPr/>
                    <a:lstStyle/>
                    <a:p>
                      <a:pPr marL="0" marR="0" lvl="0" indent="0" algn="ctr" defTabSz="628056"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A0038"/>
                          </a:solidFill>
                          <a:effectLst/>
                          <a:uLnTx/>
                          <a:uFillTx/>
                          <a:latin typeface="Arial"/>
                          <a:ea typeface="+mn-ea"/>
                          <a:cs typeface="+mn-cs"/>
                        </a:rPr>
                        <a: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133" marR="5133" marT="5133" marB="0" anchor="b"/>
                </a:tc>
                <a:tc>
                  <a:txBody>
                    <a:bodyPr/>
                    <a:lstStyle/>
                    <a:p>
                      <a:pPr marL="0" marR="0" lvl="0" indent="0" algn="ctr" defTabSz="628056"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A0038"/>
                          </a:solidFill>
                          <a:effectLst/>
                          <a:uLnTx/>
                          <a:uFillTx/>
                          <a:latin typeface="Arial"/>
                          <a:ea typeface="+mn-ea"/>
                          <a:cs typeface="+mn-cs"/>
                        </a:rPr>
                        <a: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133" marR="5133" marT="5133" marB="0" anchor="b"/>
                </a:tc>
                <a:tc>
                  <a:txBody>
                    <a:bodyPr/>
                    <a:lstStyle/>
                    <a:p>
                      <a:pPr marL="0" marR="0" lvl="0" indent="0" algn="ctr" defTabSz="628056"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A0038"/>
                          </a:solidFill>
                          <a:effectLst/>
                          <a:uLnTx/>
                          <a:uFillTx/>
                          <a:latin typeface="Arial"/>
                          <a:ea typeface="+mn-ea"/>
                          <a:cs typeface="+mn-cs"/>
                        </a:rPr>
                        <a: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133" marR="5133" marT="5133" marB="0" anchor="b"/>
                </a:tc>
                <a:tc>
                  <a:txBody>
                    <a:bodyPr/>
                    <a:lstStyle/>
                    <a:p>
                      <a:pPr marL="0" marR="0" lvl="0" indent="0" algn="ctr" defTabSz="628056"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0038"/>
                          </a:solidFill>
                          <a:effectLst/>
                          <a:uLnTx/>
                          <a:uFillTx/>
                          <a:latin typeface="Arial"/>
                          <a:ea typeface="+mn-ea"/>
                          <a:cs typeface="+mn-cs"/>
                        </a:rPr>
                        <a: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133" marR="5133" marT="5133" marB="0" anchor="b"/>
                </a:tc>
                <a:tc>
                  <a:txBody>
                    <a:bodyPr/>
                    <a:lstStyle/>
                    <a:p>
                      <a:pPr marL="0" marR="0" lvl="0" indent="0" algn="ctr" defTabSz="628056"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A0038"/>
                          </a:solidFill>
                          <a:effectLst/>
                          <a:uLnTx/>
                          <a:uFillTx/>
                          <a:latin typeface="Arial"/>
                          <a:ea typeface="+mn-ea"/>
                          <a:cs typeface="+mn-cs"/>
                        </a:rPr>
                        <a: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133" marR="5133" marT="5133" marB="0" anchor="b"/>
                </a:tc>
                <a:tc>
                  <a:txBody>
                    <a:bodyPr/>
                    <a:lstStyle/>
                    <a:p>
                      <a:pPr marL="0" marR="0" lvl="0" indent="0" algn="ctr" defTabSz="628056"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A0038"/>
                          </a:solidFill>
                          <a:effectLst/>
                          <a:uLnTx/>
                          <a:uFillTx/>
                          <a:latin typeface="Arial"/>
                          <a:ea typeface="+mn-ea"/>
                          <a:cs typeface="+mn-cs"/>
                        </a:rPr>
                        <a: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133" marR="5133" marT="5133" marB="0" anchor="b"/>
                </a:tc>
                <a:tc>
                  <a:txBody>
                    <a:bodyPr/>
                    <a:lstStyle/>
                    <a:p>
                      <a:pPr marL="0" marR="0" lvl="0" indent="0" algn="ctr" defTabSz="628056"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0038"/>
                          </a:solidFill>
                          <a:effectLst/>
                          <a:uLnTx/>
                          <a:uFillTx/>
                          <a:latin typeface="Arial"/>
                          <a:ea typeface="+mn-ea"/>
                          <a:cs typeface="+mn-cs"/>
                        </a:rPr>
                        <a: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133" marR="5133" marT="5133" marB="0" anchor="b"/>
                </a:tc>
                <a:tc>
                  <a:txBody>
                    <a:bodyPr/>
                    <a:lstStyle/>
                    <a:p>
                      <a:pPr marL="0" marR="0" lvl="0" indent="0" algn="ctr" defTabSz="628056"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0038"/>
                          </a:solidFill>
                          <a:effectLst/>
                          <a:uLnTx/>
                          <a:uFillTx/>
                          <a:latin typeface="Arial"/>
                          <a:ea typeface="+mn-ea"/>
                          <a:cs typeface="+mn-cs"/>
                        </a:rPr>
                        <a: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133" marR="5133" marT="5133" marB="0" anchor="b"/>
                </a:tc>
                <a:tc>
                  <a:txBody>
                    <a:bodyPr/>
                    <a:lstStyle/>
                    <a:p>
                      <a:pPr marL="0" marR="0" lvl="0" indent="0" algn="ctr" defTabSz="628056"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0038"/>
                          </a:solidFill>
                          <a:effectLst/>
                          <a:uLnTx/>
                          <a:uFillTx/>
                          <a:latin typeface="Arial"/>
                          <a:ea typeface="+mn-ea"/>
                          <a:cs typeface="+mn-cs"/>
                        </a:rPr>
                        <a: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133" marR="5133" marT="5133" marB="0" anchor="b"/>
                </a:tc>
                <a:extLst>
                  <a:ext uri="{0D108BD9-81ED-4DB2-BD59-A6C34878D82A}">
                    <a16:rowId xmlns:a16="http://schemas.microsoft.com/office/drawing/2014/main" val="1317952121"/>
                  </a:ext>
                </a:extLst>
              </a:tr>
              <a:tr h="490169">
                <a:tc>
                  <a:txBody>
                    <a:bodyPr/>
                    <a:lstStyle/>
                    <a:p>
                      <a:pPr algn="ctr" fontAlgn="b"/>
                      <a:r>
                        <a:rPr lang="en-US" sz="2000" u="none" strike="noStrike" dirty="0">
                          <a:effectLst/>
                        </a:rPr>
                        <a:t>0.76</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a:effectLst/>
                        </a:rPr>
                        <a:t>23532512</a:t>
                      </a:r>
                      <a:endParaRPr lang="en-US" sz="2000" b="0" i="0" u="none" strike="noStrike">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2229</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31</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54733364</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a:effectLst/>
                        </a:rPr>
                        <a:t>0</a:t>
                      </a:r>
                      <a:endParaRPr lang="en-US" sz="2000" b="0" i="0" u="none" strike="noStrike">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57456076</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618410</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6435671</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432</a:t>
                      </a:r>
                      <a:endParaRPr lang="en-US" sz="2000" b="0" i="0" u="none" strike="noStrike" dirty="0">
                        <a:solidFill>
                          <a:srgbClr val="000000"/>
                        </a:solidFill>
                        <a:effectLst/>
                        <a:latin typeface="Calibri" panose="020F0502020204030204" pitchFamily="34" charset="0"/>
                      </a:endParaRPr>
                    </a:p>
                  </a:txBody>
                  <a:tcPr marL="5133" marR="5133" marT="5133" marB="0" anchor="b"/>
                </a:tc>
                <a:extLst>
                  <a:ext uri="{0D108BD9-81ED-4DB2-BD59-A6C34878D82A}">
                    <a16:rowId xmlns:a16="http://schemas.microsoft.com/office/drawing/2014/main" val="2518615779"/>
                  </a:ext>
                </a:extLst>
              </a:tr>
            </a:tbl>
          </a:graphicData>
        </a:graphic>
      </p:graphicFrame>
    </p:spTree>
    <p:extLst>
      <p:ext uri="{BB962C8B-B14F-4D97-AF65-F5344CB8AC3E}">
        <p14:creationId xmlns:p14="http://schemas.microsoft.com/office/powerpoint/2010/main" val="1938807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DE" dirty="0"/>
              <a:t>The Prediction Dataset</a:t>
            </a:r>
            <a:endParaRPr lang="en-US" dirty="0"/>
          </a:p>
        </p:txBody>
      </p:sp>
      <p:sp>
        <p:nvSpPr>
          <p:cNvPr id="12" name="TextBox 11">
            <a:extLst>
              <a:ext uri="{FF2B5EF4-FFF2-40B4-BE49-F238E27FC236}">
                <a16:creationId xmlns:a16="http://schemas.microsoft.com/office/drawing/2014/main" id="{C9D3C38B-66C0-4007-A8D8-CFEF7D37FC9C}"/>
              </a:ext>
            </a:extLst>
          </p:cNvPr>
          <p:cNvSpPr txBox="1"/>
          <p:nvPr/>
        </p:nvSpPr>
        <p:spPr>
          <a:xfrm>
            <a:off x="135912" y="1291006"/>
            <a:ext cx="13681688" cy="1564531"/>
          </a:xfrm>
          <a:prstGeom prst="rect">
            <a:avLst/>
          </a:prstGeom>
          <a:noFill/>
        </p:spPr>
        <p:txBody>
          <a:bodyPr wrap="square" rtlCol="0">
            <a:spAutoFit/>
          </a:bodyPr>
          <a:lstStyle/>
          <a:p>
            <a:pPr marL="163557" lvl="1" defTabSz="699779">
              <a:spcBef>
                <a:spcPts val="659"/>
              </a:spcBef>
              <a:tabLst>
                <a:tab pos="948626" algn="l"/>
              </a:tabLst>
            </a:pPr>
            <a:r>
              <a:rPr lang="en-DE" sz="2800" dirty="0">
                <a:solidFill>
                  <a:srgbClr val="571054"/>
                </a:solidFill>
              </a:rPr>
              <a:t>One t</a:t>
            </a:r>
            <a:r>
              <a:rPr lang="en-US" sz="2800" dirty="0">
                <a:solidFill>
                  <a:srgbClr val="571054"/>
                </a:solidFill>
              </a:rPr>
              <a:t>able with </a:t>
            </a:r>
            <a:r>
              <a:rPr lang="en-DE" sz="2800" dirty="0">
                <a:solidFill>
                  <a:srgbClr val="571054"/>
                </a:solidFill>
              </a:rPr>
              <a:t>n-rows </a:t>
            </a:r>
            <a:r>
              <a:rPr lang="en-US" sz="2800" dirty="0">
                <a:solidFill>
                  <a:srgbClr val="571054"/>
                </a:solidFill>
              </a:rPr>
              <a:t>(</a:t>
            </a:r>
            <a:r>
              <a:rPr lang="en-DE" sz="2800" dirty="0">
                <a:solidFill>
                  <a:srgbClr val="571054"/>
                </a:solidFill>
              </a:rPr>
              <a:t>n=number of grid cells with prediction</a:t>
            </a:r>
            <a:r>
              <a:rPr lang="en-US" sz="2800" dirty="0">
                <a:solidFill>
                  <a:srgbClr val="571054"/>
                </a:solidFill>
              </a:rPr>
              <a:t> locations)</a:t>
            </a:r>
          </a:p>
          <a:p>
            <a:pPr marL="477585" lvl="1" indent="-314028" defTabSz="699779">
              <a:spcBef>
                <a:spcPts val="659"/>
              </a:spcBef>
              <a:buFont typeface="Arial" panose="020B0604020202020204" pitchFamily="34" charset="0"/>
              <a:buChar char="•"/>
              <a:tabLst>
                <a:tab pos="948626" algn="l"/>
              </a:tabLst>
            </a:pPr>
            <a:r>
              <a:rPr lang="en-US" sz="2800" dirty="0">
                <a:solidFill>
                  <a:schemeClr val="tx1">
                    <a:lumMod val="75000"/>
                    <a:lumOff val="25000"/>
                  </a:schemeClr>
                </a:solidFill>
              </a:rPr>
              <a:t>Target variable</a:t>
            </a:r>
            <a:r>
              <a:rPr lang="en-DE" sz="2800" dirty="0">
                <a:solidFill>
                  <a:schemeClr val="tx1">
                    <a:lumMod val="75000"/>
                    <a:lumOff val="25000"/>
                  </a:schemeClr>
                </a:solidFill>
              </a:rPr>
              <a:t>: </a:t>
            </a:r>
            <a:r>
              <a:rPr lang="en-US" sz="2800" dirty="0">
                <a:solidFill>
                  <a:srgbClr val="777877"/>
                </a:solidFill>
              </a:rPr>
              <a:t>N</a:t>
            </a:r>
            <a:r>
              <a:rPr lang="en-DE" sz="2800" dirty="0">
                <a:solidFill>
                  <a:srgbClr val="777877"/>
                </a:solidFill>
              </a:rPr>
              <a:t>o data</a:t>
            </a:r>
            <a:endParaRPr lang="en-US" sz="2800" dirty="0">
              <a:solidFill>
                <a:srgbClr val="777877"/>
              </a:solidFill>
            </a:endParaRPr>
          </a:p>
          <a:p>
            <a:pPr marL="477585" lvl="1" indent="-314028" defTabSz="699779">
              <a:spcBef>
                <a:spcPts val="659"/>
              </a:spcBef>
              <a:buFont typeface="Arial" panose="020B0604020202020204" pitchFamily="34" charset="0"/>
              <a:buChar char="•"/>
              <a:tabLst>
                <a:tab pos="948626" algn="l"/>
              </a:tabLst>
            </a:pPr>
            <a:r>
              <a:rPr lang="en-US" sz="2800" dirty="0">
                <a:solidFill>
                  <a:schemeClr val="tx1">
                    <a:lumMod val="50000"/>
                    <a:lumOff val="50000"/>
                  </a:schemeClr>
                </a:solidFill>
              </a:rPr>
              <a:t>Predictor variables</a:t>
            </a:r>
            <a:r>
              <a:rPr lang="en-DE" sz="2800" dirty="0">
                <a:solidFill>
                  <a:schemeClr val="tx1">
                    <a:lumMod val="50000"/>
                    <a:lumOff val="50000"/>
                  </a:schemeClr>
                </a:solidFill>
              </a:rPr>
              <a:t>: </a:t>
            </a:r>
            <a:r>
              <a:rPr lang="en-DE" sz="2800" dirty="0">
                <a:solidFill>
                  <a:srgbClr val="777877"/>
                </a:solidFill>
              </a:rPr>
              <a:t>Accumulated </a:t>
            </a:r>
            <a:r>
              <a:rPr lang="en-US" sz="2800" dirty="0">
                <a:solidFill>
                  <a:srgbClr val="777877"/>
                </a:solidFill>
              </a:rPr>
              <a:t>explanatory </a:t>
            </a:r>
            <a:r>
              <a:rPr lang="en-DE" sz="2800" dirty="0">
                <a:solidFill>
                  <a:srgbClr val="777877"/>
                </a:solidFill>
              </a:rPr>
              <a:t>variable value at prediction location</a:t>
            </a:r>
            <a:endParaRPr lang="en-US" sz="2800" dirty="0">
              <a:solidFill>
                <a:srgbClr val="777877"/>
              </a:solidFill>
            </a:endParaRPr>
          </a:p>
        </p:txBody>
      </p:sp>
      <p:graphicFrame>
        <p:nvGraphicFramePr>
          <p:cNvPr id="7" name="Table 6">
            <a:extLst>
              <a:ext uri="{FF2B5EF4-FFF2-40B4-BE49-F238E27FC236}">
                <a16:creationId xmlns:a16="http://schemas.microsoft.com/office/drawing/2014/main" id="{6D3A652A-834B-4C1E-8C3F-5E9DBE3EFFB6}"/>
              </a:ext>
            </a:extLst>
          </p:cNvPr>
          <p:cNvGraphicFramePr>
            <a:graphicFrameLocks noGrp="1"/>
          </p:cNvGraphicFramePr>
          <p:nvPr>
            <p:extLst>
              <p:ext uri="{D42A27DB-BD31-4B8C-83A1-F6EECF244321}">
                <p14:modId xmlns:p14="http://schemas.microsoft.com/office/powerpoint/2010/main" val="942226816"/>
              </p:ext>
            </p:extLst>
          </p:nvPr>
        </p:nvGraphicFramePr>
        <p:xfrm>
          <a:off x="322262" y="3596739"/>
          <a:ext cx="13173075" cy="2575409"/>
        </p:xfrm>
        <a:graphic>
          <a:graphicData uri="http://schemas.openxmlformats.org/drawingml/2006/table">
            <a:tbl>
              <a:tblPr>
                <a:tableStyleId>{5C22544A-7EE6-4342-B048-85BDC9FD1C3A}</a:tableStyleId>
              </a:tblPr>
              <a:tblGrid>
                <a:gridCol w="1276350">
                  <a:extLst>
                    <a:ext uri="{9D8B030D-6E8A-4147-A177-3AD203B41FA5}">
                      <a16:colId xmlns:a16="http://schemas.microsoft.com/office/drawing/2014/main" val="517178239"/>
                    </a:ext>
                  </a:extLst>
                </a:gridCol>
                <a:gridCol w="1143000">
                  <a:extLst>
                    <a:ext uri="{9D8B030D-6E8A-4147-A177-3AD203B41FA5}">
                      <a16:colId xmlns:a16="http://schemas.microsoft.com/office/drawing/2014/main" val="511941974"/>
                    </a:ext>
                  </a:extLst>
                </a:gridCol>
                <a:gridCol w="1362075">
                  <a:extLst>
                    <a:ext uri="{9D8B030D-6E8A-4147-A177-3AD203B41FA5}">
                      <a16:colId xmlns:a16="http://schemas.microsoft.com/office/drawing/2014/main" val="3811865465"/>
                    </a:ext>
                  </a:extLst>
                </a:gridCol>
                <a:gridCol w="1390948">
                  <a:extLst>
                    <a:ext uri="{9D8B030D-6E8A-4147-A177-3AD203B41FA5}">
                      <a16:colId xmlns:a16="http://schemas.microsoft.com/office/drawing/2014/main" val="3833019109"/>
                    </a:ext>
                  </a:extLst>
                </a:gridCol>
                <a:gridCol w="1295102">
                  <a:extLst>
                    <a:ext uri="{9D8B030D-6E8A-4147-A177-3AD203B41FA5}">
                      <a16:colId xmlns:a16="http://schemas.microsoft.com/office/drawing/2014/main" val="4210600997"/>
                    </a:ext>
                  </a:extLst>
                </a:gridCol>
                <a:gridCol w="923925">
                  <a:extLst>
                    <a:ext uri="{9D8B030D-6E8A-4147-A177-3AD203B41FA5}">
                      <a16:colId xmlns:a16="http://schemas.microsoft.com/office/drawing/2014/main" val="372738020"/>
                    </a:ext>
                  </a:extLst>
                </a:gridCol>
                <a:gridCol w="1371600">
                  <a:extLst>
                    <a:ext uri="{9D8B030D-6E8A-4147-A177-3AD203B41FA5}">
                      <a16:colId xmlns:a16="http://schemas.microsoft.com/office/drawing/2014/main" val="2329309894"/>
                    </a:ext>
                  </a:extLst>
                </a:gridCol>
                <a:gridCol w="1285875">
                  <a:extLst>
                    <a:ext uri="{9D8B030D-6E8A-4147-A177-3AD203B41FA5}">
                      <a16:colId xmlns:a16="http://schemas.microsoft.com/office/drawing/2014/main" val="1345788597"/>
                    </a:ext>
                  </a:extLst>
                </a:gridCol>
                <a:gridCol w="1343025">
                  <a:extLst>
                    <a:ext uri="{9D8B030D-6E8A-4147-A177-3AD203B41FA5}">
                      <a16:colId xmlns:a16="http://schemas.microsoft.com/office/drawing/2014/main" val="4043361791"/>
                    </a:ext>
                  </a:extLst>
                </a:gridCol>
                <a:gridCol w="638175">
                  <a:extLst>
                    <a:ext uri="{9D8B030D-6E8A-4147-A177-3AD203B41FA5}">
                      <a16:colId xmlns:a16="http://schemas.microsoft.com/office/drawing/2014/main" val="2392419132"/>
                    </a:ext>
                  </a:extLst>
                </a:gridCol>
                <a:gridCol w="1143000">
                  <a:extLst>
                    <a:ext uri="{9D8B030D-6E8A-4147-A177-3AD203B41FA5}">
                      <a16:colId xmlns:a16="http://schemas.microsoft.com/office/drawing/2014/main" val="377664223"/>
                    </a:ext>
                  </a:extLst>
                </a:gridCol>
              </a:tblGrid>
              <a:tr h="594315">
                <a:tc>
                  <a:txBody>
                    <a:bodyPr/>
                    <a:lstStyle/>
                    <a:p>
                      <a:pPr algn="l" fontAlgn="b"/>
                      <a:r>
                        <a:rPr lang="en-US" sz="2000" b="1" u="none" strike="noStrike" dirty="0">
                          <a:solidFill>
                            <a:schemeClr val="tx1">
                              <a:lumMod val="75000"/>
                              <a:lumOff val="25000"/>
                            </a:schemeClr>
                          </a:solidFill>
                          <a:effectLst/>
                        </a:rPr>
                        <a:t>Q</a:t>
                      </a:r>
                      <a:r>
                        <a:rPr lang="en-DE" sz="2000" b="1" u="none" strike="noStrike" dirty="0">
                          <a:solidFill>
                            <a:schemeClr val="tx1">
                              <a:lumMod val="75000"/>
                              <a:lumOff val="25000"/>
                            </a:schemeClr>
                          </a:solidFill>
                          <a:effectLst/>
                        </a:rPr>
                        <a:t>9</a:t>
                      </a:r>
                      <a:r>
                        <a:rPr lang="en-US" sz="2000" b="1" u="none" strike="noStrike" dirty="0">
                          <a:solidFill>
                            <a:schemeClr val="tx1">
                              <a:lumMod val="75000"/>
                              <a:lumOff val="25000"/>
                            </a:schemeClr>
                          </a:solidFill>
                          <a:effectLst/>
                        </a:rPr>
                        <a:t>0 </a:t>
                      </a:r>
                      <a:br>
                        <a:rPr lang="en-US" sz="2000" b="1" u="none" strike="noStrike" dirty="0">
                          <a:solidFill>
                            <a:schemeClr val="tx1">
                              <a:lumMod val="75000"/>
                              <a:lumOff val="25000"/>
                            </a:schemeClr>
                          </a:solidFill>
                          <a:effectLst/>
                        </a:rPr>
                      </a:br>
                      <a:r>
                        <a:rPr lang="en-US" sz="2000" b="1" u="none" strike="noStrike" dirty="0">
                          <a:solidFill>
                            <a:schemeClr val="tx1">
                              <a:lumMod val="75000"/>
                              <a:lumOff val="25000"/>
                            </a:schemeClr>
                          </a:solidFill>
                          <a:effectLst/>
                        </a:rPr>
                        <a:t>[m³/s]</a:t>
                      </a:r>
                      <a:endParaRPr lang="en-US" sz="2000" b="1" i="0" u="none" strike="noStrike" dirty="0">
                        <a:solidFill>
                          <a:schemeClr val="tx1">
                            <a:lumMod val="75000"/>
                            <a:lumOff val="25000"/>
                          </a:schemeClr>
                        </a:solidFill>
                        <a:effectLst/>
                        <a:latin typeface="Calibri" panose="020F0502020204030204" pitchFamily="34" charset="0"/>
                      </a:endParaRPr>
                    </a:p>
                  </a:txBody>
                  <a:tcPr marL="5133" marR="5133" marT="5133" marB="0" anchor="b"/>
                </a:tc>
                <a:tc>
                  <a:txBody>
                    <a:bodyPr/>
                    <a:lstStyle/>
                    <a:p>
                      <a:pPr algn="l" fontAlgn="b"/>
                      <a:r>
                        <a:rPr lang="en-US" sz="2000" b="1" u="none" strike="noStrike" dirty="0">
                          <a:solidFill>
                            <a:schemeClr val="tx1">
                              <a:lumMod val="50000"/>
                              <a:lumOff val="50000"/>
                            </a:schemeClr>
                          </a:solidFill>
                          <a:effectLst/>
                        </a:rPr>
                        <a:t>Clay</a:t>
                      </a:r>
                      <a:endParaRPr lang="en-US" sz="2000" b="1" i="0" u="none" strike="noStrike" dirty="0">
                        <a:solidFill>
                          <a:schemeClr val="tx1">
                            <a:lumMod val="50000"/>
                            <a:lumOff val="50000"/>
                          </a:schemeClr>
                        </a:solidFill>
                        <a:effectLst/>
                        <a:latin typeface="Calibri" panose="020F0502020204030204" pitchFamily="34" charset="0"/>
                      </a:endParaRPr>
                    </a:p>
                  </a:txBody>
                  <a:tcPr marL="5133" marR="5133" marT="5133" marB="0" anchor="b"/>
                </a:tc>
                <a:tc>
                  <a:txBody>
                    <a:bodyPr/>
                    <a:lstStyle/>
                    <a:p>
                      <a:pPr algn="l" fontAlgn="b"/>
                      <a:r>
                        <a:rPr lang="en-US" sz="2000" b="1" u="none" strike="noStrike" dirty="0">
                          <a:solidFill>
                            <a:schemeClr val="tx1">
                              <a:lumMod val="50000"/>
                              <a:lumOff val="50000"/>
                            </a:schemeClr>
                          </a:solidFill>
                          <a:effectLst/>
                        </a:rPr>
                        <a:t>Grassland</a:t>
                      </a:r>
                      <a:endParaRPr lang="en-US" sz="2000" b="1" i="0" u="none" strike="noStrike" dirty="0">
                        <a:solidFill>
                          <a:schemeClr val="tx1">
                            <a:lumMod val="50000"/>
                            <a:lumOff val="50000"/>
                          </a:schemeClr>
                        </a:solidFill>
                        <a:effectLst/>
                        <a:latin typeface="Calibri" panose="020F0502020204030204" pitchFamily="34" charset="0"/>
                      </a:endParaRPr>
                    </a:p>
                  </a:txBody>
                  <a:tcPr marL="5133" marR="5133" marT="5133" marB="0" anchor="b"/>
                </a:tc>
                <a:tc>
                  <a:txBody>
                    <a:bodyPr/>
                    <a:lstStyle/>
                    <a:p>
                      <a:pPr algn="l" fontAlgn="b"/>
                      <a:r>
                        <a:rPr lang="en-US" sz="2000" b="1" u="none" strike="noStrike" dirty="0">
                          <a:solidFill>
                            <a:schemeClr val="tx1">
                              <a:lumMod val="50000"/>
                              <a:lumOff val="50000"/>
                            </a:schemeClr>
                          </a:solidFill>
                          <a:effectLst/>
                        </a:rPr>
                        <a:t>Natural Forest</a:t>
                      </a:r>
                      <a:endParaRPr lang="en-US" sz="2000" b="1" i="0" u="none" strike="noStrike" dirty="0">
                        <a:solidFill>
                          <a:schemeClr val="tx1">
                            <a:lumMod val="50000"/>
                            <a:lumOff val="50000"/>
                          </a:schemeClr>
                        </a:solidFill>
                        <a:effectLst/>
                        <a:latin typeface="Calibri" panose="020F0502020204030204" pitchFamily="34" charset="0"/>
                      </a:endParaRPr>
                    </a:p>
                  </a:txBody>
                  <a:tcPr marL="5133" marR="5133" marT="5133" marB="0" anchor="b"/>
                </a:tc>
                <a:tc>
                  <a:txBody>
                    <a:bodyPr/>
                    <a:lstStyle/>
                    <a:p>
                      <a:pPr algn="l" fontAlgn="b"/>
                      <a:r>
                        <a:rPr lang="en-US" sz="2000" b="1" u="none" strike="noStrike" dirty="0">
                          <a:solidFill>
                            <a:schemeClr val="tx1">
                              <a:lumMod val="50000"/>
                              <a:lumOff val="50000"/>
                            </a:schemeClr>
                          </a:solidFill>
                          <a:effectLst/>
                        </a:rPr>
                        <a:t>PCP Nov</a:t>
                      </a:r>
                      <a:endParaRPr lang="en-US" sz="2000" b="1" i="0" u="none" strike="noStrike" dirty="0">
                        <a:solidFill>
                          <a:schemeClr val="tx1">
                            <a:lumMod val="50000"/>
                            <a:lumOff val="50000"/>
                          </a:schemeClr>
                        </a:solidFill>
                        <a:effectLst/>
                        <a:latin typeface="Calibri" panose="020F0502020204030204" pitchFamily="34" charset="0"/>
                      </a:endParaRPr>
                    </a:p>
                  </a:txBody>
                  <a:tcPr marL="5133" marR="5133" marT="5133" marB="0" anchor="b"/>
                </a:tc>
                <a:tc>
                  <a:txBody>
                    <a:bodyPr/>
                    <a:lstStyle/>
                    <a:p>
                      <a:pPr algn="l" fontAlgn="b"/>
                      <a:r>
                        <a:rPr lang="en-US" sz="2000" b="1" u="none" strike="noStrike" dirty="0">
                          <a:solidFill>
                            <a:schemeClr val="tx1">
                              <a:lumMod val="50000"/>
                              <a:lumOff val="50000"/>
                            </a:schemeClr>
                          </a:solidFill>
                          <a:effectLst/>
                        </a:rPr>
                        <a:t>Other</a:t>
                      </a:r>
                      <a:r>
                        <a:rPr lang="en-DE" sz="2000" b="1" u="none" strike="noStrike" dirty="0">
                          <a:solidFill>
                            <a:schemeClr val="tx1">
                              <a:lumMod val="50000"/>
                              <a:lumOff val="50000"/>
                            </a:schemeClr>
                          </a:solidFill>
                          <a:effectLst/>
                        </a:rPr>
                        <a:t> LU</a:t>
                      </a:r>
                      <a:endParaRPr lang="en-US" sz="2000" b="1" i="0" u="none" strike="noStrike" dirty="0">
                        <a:solidFill>
                          <a:schemeClr val="tx1">
                            <a:lumMod val="50000"/>
                            <a:lumOff val="50000"/>
                          </a:schemeClr>
                        </a:solidFill>
                        <a:effectLst/>
                        <a:latin typeface="Calibri" panose="020F0502020204030204" pitchFamily="34" charset="0"/>
                      </a:endParaRPr>
                    </a:p>
                  </a:txBody>
                  <a:tcPr marL="5133" marR="5133" marT="5133" marB="0" anchor="b"/>
                </a:tc>
                <a:tc>
                  <a:txBody>
                    <a:bodyPr/>
                    <a:lstStyle/>
                    <a:p>
                      <a:pPr algn="l" fontAlgn="b"/>
                      <a:r>
                        <a:rPr lang="en-US" sz="2000" b="1" u="none" strike="noStrike" dirty="0">
                          <a:solidFill>
                            <a:schemeClr val="tx1">
                              <a:lumMod val="50000"/>
                              <a:lumOff val="50000"/>
                            </a:schemeClr>
                          </a:solidFill>
                          <a:effectLst/>
                        </a:rPr>
                        <a:t>Sand</a:t>
                      </a:r>
                      <a:endParaRPr lang="en-US" sz="2000" b="1" i="0" u="none" strike="noStrike" dirty="0">
                        <a:solidFill>
                          <a:schemeClr val="tx1">
                            <a:lumMod val="50000"/>
                            <a:lumOff val="50000"/>
                          </a:schemeClr>
                        </a:solidFill>
                        <a:effectLst/>
                        <a:latin typeface="Calibri" panose="020F0502020204030204" pitchFamily="34" charset="0"/>
                      </a:endParaRPr>
                    </a:p>
                  </a:txBody>
                  <a:tcPr marL="5133" marR="5133" marT="5133" marB="0" anchor="b"/>
                </a:tc>
                <a:tc>
                  <a:txBody>
                    <a:bodyPr/>
                    <a:lstStyle/>
                    <a:p>
                      <a:pPr algn="l" fontAlgn="b"/>
                      <a:r>
                        <a:rPr lang="en-US" sz="2000" b="1" u="none" strike="noStrike" dirty="0">
                          <a:solidFill>
                            <a:schemeClr val="tx1">
                              <a:lumMod val="50000"/>
                              <a:lumOff val="50000"/>
                            </a:schemeClr>
                          </a:solidFill>
                          <a:effectLst/>
                        </a:rPr>
                        <a:t>Slope</a:t>
                      </a:r>
                      <a:endParaRPr lang="en-US" sz="2000" b="1" i="0" u="none" strike="noStrike" dirty="0">
                        <a:solidFill>
                          <a:schemeClr val="tx1">
                            <a:lumMod val="50000"/>
                            <a:lumOff val="50000"/>
                          </a:schemeClr>
                        </a:solidFill>
                        <a:effectLst/>
                        <a:latin typeface="Calibri" panose="020F0502020204030204" pitchFamily="34" charset="0"/>
                      </a:endParaRPr>
                    </a:p>
                  </a:txBody>
                  <a:tcPr marL="5133" marR="5133" marT="5133" marB="0" anchor="b"/>
                </a:tc>
                <a:tc>
                  <a:txBody>
                    <a:bodyPr/>
                    <a:lstStyle/>
                    <a:p>
                      <a:pPr algn="l" fontAlgn="b"/>
                      <a:r>
                        <a:rPr lang="en-US" sz="2000" b="1" u="none" strike="noStrike" dirty="0">
                          <a:solidFill>
                            <a:schemeClr val="tx1">
                              <a:lumMod val="50000"/>
                              <a:lumOff val="50000"/>
                            </a:schemeClr>
                          </a:solidFill>
                          <a:effectLst/>
                        </a:rPr>
                        <a:t> PCP Jan</a:t>
                      </a:r>
                      <a:endParaRPr lang="en-US" sz="2000" b="1" i="0" u="none" strike="noStrike" dirty="0">
                        <a:solidFill>
                          <a:schemeClr val="tx1">
                            <a:lumMod val="50000"/>
                            <a:lumOff val="50000"/>
                          </a:schemeClr>
                        </a:solidFill>
                        <a:effectLst/>
                        <a:latin typeface="Calibri" panose="020F0502020204030204" pitchFamily="34" charset="0"/>
                      </a:endParaRPr>
                    </a:p>
                  </a:txBody>
                  <a:tcPr marL="5133" marR="5133" marT="5133" marB="0" anchor="b"/>
                </a:tc>
                <a:tc>
                  <a:txBody>
                    <a:bodyPr/>
                    <a:lstStyle/>
                    <a:p>
                      <a:pPr algn="ctr" fontAlgn="b"/>
                      <a:r>
                        <a:rPr lang="en-US" sz="2000" b="1" u="none" strike="noStrike" dirty="0">
                          <a:solidFill>
                            <a:schemeClr val="tx1">
                              <a:lumMod val="50000"/>
                              <a:lumOff val="50000"/>
                            </a:schemeClr>
                          </a:solidFill>
                          <a:effectLst/>
                        </a:rPr>
                        <a:t>…</a:t>
                      </a:r>
                      <a:endParaRPr lang="en-US" sz="2000" b="1" i="0" u="none" strike="noStrike" dirty="0">
                        <a:solidFill>
                          <a:schemeClr val="tx1">
                            <a:lumMod val="50000"/>
                            <a:lumOff val="50000"/>
                          </a:schemeClr>
                        </a:solidFill>
                        <a:effectLst/>
                        <a:latin typeface="Calibri" panose="020F0502020204030204" pitchFamily="34" charset="0"/>
                      </a:endParaRPr>
                    </a:p>
                  </a:txBody>
                  <a:tcPr marL="5133" marR="5133" marT="5133" marB="0" anchor="b"/>
                </a:tc>
                <a:tc>
                  <a:txBody>
                    <a:bodyPr/>
                    <a:lstStyle/>
                    <a:p>
                      <a:pPr algn="l" fontAlgn="b"/>
                      <a:r>
                        <a:rPr lang="en-US" sz="2000" b="1" u="none" strike="noStrike" dirty="0">
                          <a:solidFill>
                            <a:schemeClr val="tx1">
                              <a:lumMod val="50000"/>
                              <a:lumOff val="50000"/>
                            </a:schemeClr>
                          </a:solidFill>
                          <a:effectLst/>
                        </a:rPr>
                        <a:t>Wetland</a:t>
                      </a:r>
                      <a:r>
                        <a:rPr lang="en-DE" sz="2000" b="1" u="none" strike="noStrike" dirty="0">
                          <a:solidFill>
                            <a:schemeClr val="tx1">
                              <a:lumMod val="50000"/>
                              <a:lumOff val="50000"/>
                            </a:schemeClr>
                          </a:solidFill>
                          <a:effectLst/>
                        </a:rPr>
                        <a:t>/OW</a:t>
                      </a:r>
                      <a:endParaRPr lang="en-US" sz="2000" b="1" i="0" u="none" strike="noStrike" dirty="0">
                        <a:solidFill>
                          <a:schemeClr val="tx1">
                            <a:lumMod val="50000"/>
                            <a:lumOff val="50000"/>
                          </a:schemeClr>
                        </a:solidFill>
                        <a:effectLst/>
                        <a:latin typeface="Calibri" panose="020F0502020204030204" pitchFamily="34" charset="0"/>
                      </a:endParaRPr>
                    </a:p>
                  </a:txBody>
                  <a:tcPr marL="5133" marR="5133" marT="5133" marB="0" anchor="b"/>
                </a:tc>
                <a:extLst>
                  <a:ext uri="{0D108BD9-81ED-4DB2-BD59-A6C34878D82A}">
                    <a16:rowId xmlns:a16="http://schemas.microsoft.com/office/drawing/2014/main" val="3255010911"/>
                  </a:ext>
                </a:extLst>
              </a:tr>
              <a:tr h="490169">
                <a:tc>
                  <a:txBody>
                    <a:bodyPr/>
                    <a:lstStyle/>
                    <a:p>
                      <a:pPr algn="ctr" fontAlgn="b"/>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4654784</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384</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347</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4441056</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2</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6119876</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6932</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701797</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104</a:t>
                      </a:r>
                      <a:endParaRPr lang="en-US" sz="2000" b="0" i="0" u="none" strike="noStrike" dirty="0">
                        <a:solidFill>
                          <a:srgbClr val="000000"/>
                        </a:solidFill>
                        <a:effectLst/>
                        <a:latin typeface="Calibri" panose="020F0502020204030204" pitchFamily="34" charset="0"/>
                      </a:endParaRPr>
                    </a:p>
                  </a:txBody>
                  <a:tcPr marL="5133" marR="5133" marT="5133" marB="0" anchor="b"/>
                </a:tc>
                <a:extLst>
                  <a:ext uri="{0D108BD9-81ED-4DB2-BD59-A6C34878D82A}">
                    <a16:rowId xmlns:a16="http://schemas.microsoft.com/office/drawing/2014/main" val="94933054"/>
                  </a:ext>
                </a:extLst>
              </a:tr>
              <a:tr h="490169">
                <a:tc>
                  <a:txBody>
                    <a:bodyPr/>
                    <a:lstStyle/>
                    <a:p>
                      <a:pPr algn="ctr" fontAlgn="b"/>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954792</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206</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265</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6890224</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62</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9538048</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23731</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977644</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99</a:t>
                      </a:r>
                      <a:endParaRPr lang="en-US" sz="2000" b="0" i="0" u="none" strike="noStrike" dirty="0">
                        <a:solidFill>
                          <a:srgbClr val="000000"/>
                        </a:solidFill>
                        <a:effectLst/>
                        <a:latin typeface="Calibri" panose="020F0502020204030204" pitchFamily="34" charset="0"/>
                      </a:endParaRPr>
                    </a:p>
                  </a:txBody>
                  <a:tcPr marL="5133" marR="5133" marT="5133" marB="0" anchor="b"/>
                </a:tc>
                <a:extLst>
                  <a:ext uri="{0D108BD9-81ED-4DB2-BD59-A6C34878D82A}">
                    <a16:rowId xmlns:a16="http://schemas.microsoft.com/office/drawing/2014/main" val="1141985843"/>
                  </a:ext>
                </a:extLst>
              </a:tr>
              <a:tr h="490169">
                <a:tc>
                  <a:txBody>
                    <a:bodyPr/>
                    <a:lstStyle/>
                    <a:p>
                      <a:pPr marL="0" marR="0" lvl="0" indent="0" algn="ctr" defTabSz="628056"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133" marR="5133" marT="5133" marB="0" anchor="b"/>
                </a:tc>
                <a:tc>
                  <a:txBody>
                    <a:bodyPr/>
                    <a:lstStyle/>
                    <a:p>
                      <a:pPr marL="0" marR="0" lvl="0" indent="0" algn="ctr" defTabSz="628056"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A0038"/>
                          </a:solidFill>
                          <a:effectLst/>
                          <a:uLnTx/>
                          <a:uFillTx/>
                          <a:latin typeface="Arial"/>
                          <a:ea typeface="+mn-ea"/>
                          <a:cs typeface="+mn-cs"/>
                        </a:rPr>
                        <a: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133" marR="5133" marT="5133" marB="0" anchor="b"/>
                </a:tc>
                <a:tc>
                  <a:txBody>
                    <a:bodyPr/>
                    <a:lstStyle/>
                    <a:p>
                      <a:pPr marL="0" marR="0" lvl="0" indent="0" algn="ctr" defTabSz="628056"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A0038"/>
                          </a:solidFill>
                          <a:effectLst/>
                          <a:uLnTx/>
                          <a:uFillTx/>
                          <a:latin typeface="Arial"/>
                          <a:ea typeface="+mn-ea"/>
                          <a:cs typeface="+mn-cs"/>
                        </a:rPr>
                        <a: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133" marR="5133" marT="5133" marB="0" anchor="b"/>
                </a:tc>
                <a:tc>
                  <a:txBody>
                    <a:bodyPr/>
                    <a:lstStyle/>
                    <a:p>
                      <a:pPr marL="0" marR="0" lvl="0" indent="0" algn="ctr" defTabSz="628056"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A0038"/>
                          </a:solidFill>
                          <a:effectLst/>
                          <a:uLnTx/>
                          <a:uFillTx/>
                          <a:latin typeface="Arial"/>
                          <a:ea typeface="+mn-ea"/>
                          <a:cs typeface="+mn-cs"/>
                        </a:rPr>
                        <a: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133" marR="5133" marT="5133" marB="0" anchor="b"/>
                </a:tc>
                <a:tc>
                  <a:txBody>
                    <a:bodyPr/>
                    <a:lstStyle/>
                    <a:p>
                      <a:pPr marL="0" marR="0" lvl="0" indent="0" algn="ctr" defTabSz="628056"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A0038"/>
                          </a:solidFill>
                          <a:effectLst/>
                          <a:uLnTx/>
                          <a:uFillTx/>
                          <a:latin typeface="Arial"/>
                          <a:ea typeface="+mn-ea"/>
                          <a:cs typeface="+mn-cs"/>
                        </a:rPr>
                        <a: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133" marR="5133" marT="5133" marB="0" anchor="b"/>
                </a:tc>
                <a:tc>
                  <a:txBody>
                    <a:bodyPr/>
                    <a:lstStyle/>
                    <a:p>
                      <a:pPr marL="0" marR="0" lvl="0" indent="0" algn="ctr" defTabSz="628056"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0038"/>
                          </a:solidFill>
                          <a:effectLst/>
                          <a:uLnTx/>
                          <a:uFillTx/>
                          <a:latin typeface="Arial"/>
                          <a:ea typeface="+mn-ea"/>
                          <a:cs typeface="+mn-cs"/>
                        </a:rPr>
                        <a: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133" marR="5133" marT="5133" marB="0" anchor="b"/>
                </a:tc>
                <a:tc>
                  <a:txBody>
                    <a:bodyPr/>
                    <a:lstStyle/>
                    <a:p>
                      <a:pPr marL="0" marR="0" lvl="0" indent="0" algn="ctr" defTabSz="628056"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A0038"/>
                          </a:solidFill>
                          <a:effectLst/>
                          <a:uLnTx/>
                          <a:uFillTx/>
                          <a:latin typeface="Arial"/>
                          <a:ea typeface="+mn-ea"/>
                          <a:cs typeface="+mn-cs"/>
                        </a:rPr>
                        <a: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133" marR="5133" marT="5133" marB="0" anchor="b"/>
                </a:tc>
                <a:tc>
                  <a:txBody>
                    <a:bodyPr/>
                    <a:lstStyle/>
                    <a:p>
                      <a:pPr marL="0" marR="0" lvl="0" indent="0" algn="ctr" defTabSz="628056"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A0038"/>
                          </a:solidFill>
                          <a:effectLst/>
                          <a:uLnTx/>
                          <a:uFillTx/>
                          <a:latin typeface="Arial"/>
                          <a:ea typeface="+mn-ea"/>
                          <a:cs typeface="+mn-cs"/>
                        </a:rPr>
                        <a: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133" marR="5133" marT="5133" marB="0" anchor="b"/>
                </a:tc>
                <a:tc>
                  <a:txBody>
                    <a:bodyPr/>
                    <a:lstStyle/>
                    <a:p>
                      <a:pPr marL="0" marR="0" lvl="0" indent="0" algn="ctr" defTabSz="628056"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0038"/>
                          </a:solidFill>
                          <a:effectLst/>
                          <a:uLnTx/>
                          <a:uFillTx/>
                          <a:latin typeface="Arial"/>
                          <a:ea typeface="+mn-ea"/>
                          <a:cs typeface="+mn-cs"/>
                        </a:rPr>
                        <a: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133" marR="5133" marT="5133" marB="0" anchor="b"/>
                </a:tc>
                <a:tc>
                  <a:txBody>
                    <a:bodyPr/>
                    <a:lstStyle/>
                    <a:p>
                      <a:pPr marL="0" marR="0" lvl="0" indent="0" algn="ctr" defTabSz="628056"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0038"/>
                          </a:solidFill>
                          <a:effectLst/>
                          <a:uLnTx/>
                          <a:uFillTx/>
                          <a:latin typeface="Arial"/>
                          <a:ea typeface="+mn-ea"/>
                          <a:cs typeface="+mn-cs"/>
                        </a:rPr>
                        <a: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133" marR="5133" marT="5133" marB="0" anchor="b"/>
                </a:tc>
                <a:tc>
                  <a:txBody>
                    <a:bodyPr/>
                    <a:lstStyle/>
                    <a:p>
                      <a:pPr marL="0" marR="0" lvl="0" indent="0" algn="ctr" defTabSz="628056"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A0038"/>
                          </a:solidFill>
                          <a:effectLst/>
                          <a:uLnTx/>
                          <a:uFillTx/>
                          <a:latin typeface="Arial"/>
                          <a:ea typeface="+mn-ea"/>
                          <a:cs typeface="+mn-cs"/>
                        </a:rPr>
                        <a:t>…</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5133" marR="5133" marT="5133" marB="0" anchor="b"/>
                </a:tc>
                <a:extLst>
                  <a:ext uri="{0D108BD9-81ED-4DB2-BD59-A6C34878D82A}">
                    <a16:rowId xmlns:a16="http://schemas.microsoft.com/office/drawing/2014/main" val="1317952121"/>
                  </a:ext>
                </a:extLst>
              </a:tr>
              <a:tr h="490169">
                <a:tc>
                  <a:txBody>
                    <a:bodyPr/>
                    <a:lstStyle/>
                    <a:p>
                      <a:pPr algn="ctr" fontAlgn="b"/>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32512</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29</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DE" sz="2000" u="none" strike="noStrike" dirty="0">
                          <a:effectLst/>
                        </a:rPr>
                        <a:t>8</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33364</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a:effectLst/>
                        </a:rPr>
                        <a:t>0</a:t>
                      </a:r>
                      <a:endParaRPr lang="en-US" sz="2000" b="0" i="0" u="none" strike="noStrike">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56076</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6410</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5671</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a:t>
                      </a:r>
                      <a:endParaRPr lang="en-US" sz="2000" b="0" i="0" u="none" strike="noStrike" dirty="0">
                        <a:solidFill>
                          <a:srgbClr val="000000"/>
                        </a:solidFill>
                        <a:effectLst/>
                        <a:latin typeface="Calibri" panose="020F0502020204030204" pitchFamily="34" charset="0"/>
                      </a:endParaRPr>
                    </a:p>
                  </a:txBody>
                  <a:tcPr marL="5133" marR="5133" marT="5133" marB="0" anchor="b"/>
                </a:tc>
                <a:tc>
                  <a:txBody>
                    <a:bodyPr/>
                    <a:lstStyle/>
                    <a:p>
                      <a:pPr algn="ctr" fontAlgn="b"/>
                      <a:r>
                        <a:rPr lang="en-US" sz="2000" u="none" strike="noStrike" dirty="0">
                          <a:effectLst/>
                        </a:rPr>
                        <a:t>32</a:t>
                      </a:r>
                      <a:endParaRPr lang="en-US" sz="2000" b="0" i="0" u="none" strike="noStrike" dirty="0">
                        <a:solidFill>
                          <a:srgbClr val="000000"/>
                        </a:solidFill>
                        <a:effectLst/>
                        <a:latin typeface="Calibri" panose="020F0502020204030204" pitchFamily="34" charset="0"/>
                      </a:endParaRPr>
                    </a:p>
                  </a:txBody>
                  <a:tcPr marL="5133" marR="5133" marT="5133" marB="0" anchor="b"/>
                </a:tc>
                <a:extLst>
                  <a:ext uri="{0D108BD9-81ED-4DB2-BD59-A6C34878D82A}">
                    <a16:rowId xmlns:a16="http://schemas.microsoft.com/office/drawing/2014/main" val="2518615779"/>
                  </a:ext>
                </a:extLst>
              </a:tr>
            </a:tbl>
          </a:graphicData>
        </a:graphic>
      </p:graphicFrame>
    </p:spTree>
    <p:extLst>
      <p:ext uri="{BB962C8B-B14F-4D97-AF65-F5344CB8AC3E}">
        <p14:creationId xmlns:p14="http://schemas.microsoft.com/office/powerpoint/2010/main" val="1674746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11F6CAE-67CA-238A-E2D5-7D9C1C3ED9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74" r="8467"/>
          <a:stretch/>
        </p:blipFill>
        <p:spPr bwMode="auto">
          <a:xfrm>
            <a:off x="6294782" y="1839690"/>
            <a:ext cx="6867689" cy="45576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16625" y="311150"/>
            <a:ext cx="13200975" cy="876523"/>
          </a:xfrm>
        </p:spPr>
        <p:txBody>
          <a:bodyPr anchor="t">
            <a:normAutofit/>
          </a:bodyPr>
          <a:lstStyle/>
          <a:p>
            <a:r>
              <a:rPr lang="en-US" dirty="0"/>
              <a:t>Content</a:t>
            </a:r>
          </a:p>
        </p:txBody>
      </p:sp>
      <p:sp>
        <p:nvSpPr>
          <p:cNvPr id="23" name="Text Placeholder 3">
            <a:extLst>
              <a:ext uri="{FF2B5EF4-FFF2-40B4-BE49-F238E27FC236}">
                <a16:creationId xmlns:a16="http://schemas.microsoft.com/office/drawing/2014/main" id="{0635B3C5-E83C-42FF-A4E5-5DFFE56C687A}"/>
              </a:ext>
            </a:extLst>
          </p:cNvPr>
          <p:cNvSpPr>
            <a:spLocks noGrp="1"/>
          </p:cNvSpPr>
          <p:nvPr>
            <p:ph type="body" sz="quarter" idx="14"/>
          </p:nvPr>
        </p:nvSpPr>
        <p:spPr>
          <a:xfrm>
            <a:off x="655129" y="1255744"/>
            <a:ext cx="5440871" cy="5873926"/>
          </a:xfrm>
        </p:spPr>
        <p:txBody>
          <a:bodyPr/>
          <a:lstStyle/>
          <a:p>
            <a:pPr marL="0" marR="0" indent="0">
              <a:spcBef>
                <a:spcPts val="1200"/>
              </a:spcBef>
              <a:spcAft>
                <a:spcPts val="0"/>
              </a:spcAft>
              <a:buNone/>
            </a:pPr>
            <a:r>
              <a:rPr lang="en-DE" sz="1800" b="1" dirty="0">
                <a:latin typeface="+mn-lt"/>
                <a:ea typeface="Calibri" panose="020F0502020204030204" pitchFamily="34" charset="0"/>
              </a:rPr>
              <a:t>Introduction</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Quick overview of machine learning techniques</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Random Forest and its pro’s and con’s</a:t>
            </a:r>
          </a:p>
          <a:p>
            <a:pPr marL="0" marR="0" indent="0">
              <a:spcBef>
                <a:spcPts val="1200"/>
              </a:spcBef>
              <a:spcAft>
                <a:spcPts val="0"/>
              </a:spcAft>
              <a:buNone/>
            </a:pPr>
            <a:br>
              <a:rPr lang="en-DE" sz="1800" b="1" dirty="0">
                <a:latin typeface="+mn-lt"/>
                <a:ea typeface="Calibri" panose="020F0502020204030204" pitchFamily="34" charset="0"/>
              </a:rPr>
            </a:br>
            <a:r>
              <a:rPr lang="en-DE" sz="1800" b="1" dirty="0">
                <a:latin typeface="+mn-lt"/>
                <a:ea typeface="Calibri" panose="020F0502020204030204" pitchFamily="34" charset="0"/>
              </a:rPr>
              <a:t>Random Forest for streamflow prediction</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Data processing</a:t>
            </a:r>
          </a:p>
          <a:p>
            <a:pPr marL="0" marR="0" indent="0">
              <a:spcBef>
                <a:spcPts val="1200"/>
              </a:spcBef>
              <a:spcAft>
                <a:spcPts val="0"/>
              </a:spcAft>
              <a:buNone/>
            </a:pPr>
            <a:r>
              <a:rPr lang="en-DE" sz="2400" b="1" dirty="0">
                <a:solidFill>
                  <a:schemeClr val="bg1">
                    <a:lumMod val="50000"/>
                  </a:schemeClr>
                </a:solidFill>
                <a:latin typeface="+mn-lt"/>
                <a:ea typeface="Calibri" panose="020F0502020204030204" pitchFamily="34" charset="0"/>
              </a:rPr>
              <a:t>Application of the algorithm</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Performance assessment </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Input data importance and prediction</a:t>
            </a:r>
          </a:p>
          <a:p>
            <a:pPr marL="0" marR="0" indent="0">
              <a:spcBef>
                <a:spcPts val="1200"/>
              </a:spcBef>
              <a:spcAft>
                <a:spcPts val="0"/>
              </a:spcAft>
              <a:buNone/>
            </a:pPr>
            <a:br>
              <a:rPr lang="en-DE" sz="1800" b="1" dirty="0">
                <a:latin typeface="+mn-lt"/>
                <a:ea typeface="Calibri" panose="020F0502020204030204" pitchFamily="34" charset="0"/>
              </a:rPr>
            </a:br>
            <a:r>
              <a:rPr lang="en-DE" sz="1800" b="1" dirty="0">
                <a:latin typeface="+mn-lt"/>
                <a:ea typeface="Calibri" panose="020F0502020204030204" pitchFamily="34" charset="0"/>
              </a:rPr>
              <a:t>Wrapping up</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Lessons learned</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Code example</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Questions and Answers</a:t>
            </a:r>
            <a:endParaRPr lang="de-DE" sz="1800" dirty="0">
              <a:solidFill>
                <a:schemeClr val="bg1">
                  <a:lumMod val="50000"/>
                </a:schemeClr>
              </a:solidFill>
              <a:effectLst/>
              <a:latin typeface="+mn-lt"/>
              <a:ea typeface="Calibri" panose="020F0502020204030204" pitchFamily="34" charset="0"/>
            </a:endParaRPr>
          </a:p>
        </p:txBody>
      </p:sp>
      <p:sp>
        <p:nvSpPr>
          <p:cNvPr id="4" name="Text Placeholder 3">
            <a:extLst>
              <a:ext uri="{FF2B5EF4-FFF2-40B4-BE49-F238E27FC236}">
                <a16:creationId xmlns:a16="http://schemas.microsoft.com/office/drawing/2014/main" id="{09079BDF-4512-CC31-F482-1EA23895A259}"/>
              </a:ext>
            </a:extLst>
          </p:cNvPr>
          <p:cNvSpPr txBox="1">
            <a:spLocks/>
          </p:cNvSpPr>
          <p:nvPr/>
        </p:nvSpPr>
        <p:spPr>
          <a:xfrm>
            <a:off x="10858803" y="6416816"/>
            <a:ext cx="2197650" cy="366193"/>
          </a:xfrm>
          <a:prstGeom prst="rect">
            <a:avLst/>
          </a:prstGeom>
        </p:spPr>
        <p:txBody>
          <a:bodyPr vert="horz" lIns="91440" tIns="45720" rIns="91440" bIns="45720" rtlCol="0">
            <a:noAutofit/>
          </a:bodyPr>
          <a:lstStyle>
            <a:lvl1pPr marL="82868" marR="0" indent="-82868" algn="l" defTabSz="699779" rtl="0" eaLnBrk="1" fontAlgn="auto" latinLnBrk="0" hangingPunct="1">
              <a:lnSpc>
                <a:spcPct val="100000"/>
              </a:lnSpc>
              <a:spcBef>
                <a:spcPts val="659"/>
              </a:spcBef>
              <a:spcAft>
                <a:spcPts val="0"/>
              </a:spcAft>
              <a:buClrTx/>
              <a:buSzTx/>
              <a:buFont typeface="Arial" panose="020B0604020202020204" pitchFamily="34" charset="0"/>
              <a:buChar char=" "/>
              <a:tabLst>
                <a:tab pos="82868" algn="l"/>
              </a:tabLst>
              <a:defRPr lang="en-US" sz="2747" b="0" kern="1200" baseline="0" dirty="0" smtClean="0">
                <a:solidFill>
                  <a:srgbClr val="4C0049"/>
                </a:solidFill>
                <a:latin typeface="+mj-lt"/>
                <a:ea typeface="+mn-ea"/>
                <a:cs typeface="+mn-cs"/>
              </a:defRPr>
            </a:lvl1pPr>
            <a:lvl2pPr marL="477585"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948626" algn="l"/>
              </a:tabLst>
              <a:defRPr lang="en-US" sz="2747" kern="1200" baseline="0" dirty="0" smtClean="0">
                <a:solidFill>
                  <a:srgbClr val="777877"/>
                </a:solidFill>
                <a:latin typeface="+mn-lt"/>
                <a:ea typeface="+mn-ea"/>
                <a:cs typeface="+mn-cs"/>
              </a:defRPr>
            </a:lvl2pPr>
            <a:lvl3pPr marL="942083"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1576682" algn="l"/>
              </a:tabLst>
              <a:defRPr lang="en-US" sz="2747" kern="1200" dirty="0" smtClean="0">
                <a:solidFill>
                  <a:srgbClr val="777877"/>
                </a:solidFill>
                <a:latin typeface="+mn-lt"/>
                <a:ea typeface="+mn-ea"/>
                <a:cs typeface="+mn-cs"/>
              </a:defRPr>
            </a:lvl3pPr>
            <a:lvl4pPr marL="1570139" indent="-314028" algn="l" defTabSz="628056" rtl="0" eaLnBrk="1" latinLnBrk="0" hangingPunct="1">
              <a:spcBef>
                <a:spcPts val="659"/>
              </a:spcBef>
              <a:buFont typeface="Arial" panose="020B0604020202020204" pitchFamily="34" charset="0"/>
              <a:buChar char="̶"/>
              <a:defRPr lang="en-US" sz="2747" kern="1200" dirty="0" smtClean="0">
                <a:solidFill>
                  <a:srgbClr val="777877"/>
                </a:solidFill>
                <a:latin typeface="+mn-lt"/>
                <a:ea typeface="+mn-ea"/>
                <a:cs typeface="+mn-cs"/>
              </a:defRPr>
            </a:lvl4pPr>
            <a:lvl5pPr marL="2281063" indent="-396896" algn="l" defTabSz="628056" rtl="0" eaLnBrk="1" latinLnBrk="0" hangingPunct="1">
              <a:spcBef>
                <a:spcPts val="659"/>
              </a:spcBef>
              <a:buFont typeface="Arial" panose="020B0604020202020204" pitchFamily="34" charset="0"/>
              <a:buChar char="̶"/>
              <a:defRPr sz="2747" kern="1200">
                <a:solidFill>
                  <a:srgbClr val="777877"/>
                </a:solidFill>
                <a:latin typeface="+mn-lt"/>
                <a:ea typeface="+mn-ea"/>
                <a:cs typeface="+mn-cs"/>
              </a:defRPr>
            </a:lvl5pPr>
            <a:lvl6pPr marL="3454306" indent="-314028" algn="l" defTabSz="628056" rtl="0" eaLnBrk="1" latinLnBrk="0" hangingPunct="1">
              <a:spcBef>
                <a:spcPct val="20000"/>
              </a:spcBef>
              <a:buFont typeface="Arial"/>
              <a:buChar char="•"/>
              <a:defRPr sz="2747" kern="1200">
                <a:solidFill>
                  <a:schemeClr val="tx1"/>
                </a:solidFill>
                <a:latin typeface="+mn-lt"/>
                <a:ea typeface="+mn-ea"/>
                <a:cs typeface="+mn-cs"/>
              </a:defRPr>
            </a:lvl6pPr>
            <a:lvl7pPr marL="4082362" indent="-314028" algn="l" defTabSz="628056" rtl="0" eaLnBrk="1" latinLnBrk="0" hangingPunct="1">
              <a:spcBef>
                <a:spcPct val="20000"/>
              </a:spcBef>
              <a:buFont typeface="Arial"/>
              <a:buChar char="•"/>
              <a:defRPr sz="2747" kern="1200">
                <a:solidFill>
                  <a:schemeClr val="tx1"/>
                </a:solidFill>
                <a:latin typeface="+mn-lt"/>
                <a:ea typeface="+mn-ea"/>
                <a:cs typeface="+mn-cs"/>
              </a:defRPr>
            </a:lvl7pPr>
            <a:lvl8pPr marL="4710417" indent="-314028" algn="l" defTabSz="628056" rtl="0" eaLnBrk="1" latinLnBrk="0" hangingPunct="1">
              <a:spcBef>
                <a:spcPct val="20000"/>
              </a:spcBef>
              <a:buFont typeface="Arial"/>
              <a:buChar char="•"/>
              <a:defRPr sz="2747" kern="1200">
                <a:solidFill>
                  <a:schemeClr val="tx1"/>
                </a:solidFill>
                <a:latin typeface="+mn-lt"/>
                <a:ea typeface="+mn-ea"/>
                <a:cs typeface="+mn-cs"/>
              </a:defRPr>
            </a:lvl8pPr>
            <a:lvl9pPr marL="5338473" indent="-314028" algn="l" defTabSz="628056" rtl="0" eaLnBrk="1" latinLnBrk="0" hangingPunct="1">
              <a:spcBef>
                <a:spcPct val="20000"/>
              </a:spcBef>
              <a:buFont typeface="Arial"/>
              <a:buChar char="•"/>
              <a:defRPr sz="2747" kern="1200">
                <a:solidFill>
                  <a:schemeClr val="tx1"/>
                </a:solidFill>
                <a:latin typeface="+mn-lt"/>
                <a:ea typeface="+mn-ea"/>
                <a:cs typeface="+mn-cs"/>
              </a:defRPr>
            </a:lvl9pPr>
          </a:lstStyle>
          <a:p>
            <a:pPr marL="0" indent="0" algn="r">
              <a:spcBef>
                <a:spcPts val="1200"/>
              </a:spcBef>
              <a:buFont typeface="Arial" panose="020B0604020202020204" pitchFamily="34" charset="0"/>
              <a:buNone/>
            </a:pPr>
            <a:r>
              <a:rPr lang="en-DE" sz="900" b="1" dirty="0">
                <a:solidFill>
                  <a:schemeClr val="tx1"/>
                </a:solidFill>
                <a:latin typeface="Calibri" panose="020F0502020204030204" pitchFamily="34" charset="0"/>
                <a:ea typeface="Calibri" panose="020F0502020204030204" pitchFamily="34" charset="0"/>
              </a:rPr>
              <a:t>Wikimedia Commons  |  </a:t>
            </a:r>
            <a:r>
              <a:rPr lang="en-DE" sz="900" b="1" dirty="0" err="1">
                <a:solidFill>
                  <a:schemeClr val="tx1"/>
                </a:solidFill>
                <a:latin typeface="Calibri" panose="020F0502020204030204" pitchFamily="34" charset="0"/>
                <a:ea typeface="Calibri" panose="020F0502020204030204" pitchFamily="34" charset="0"/>
              </a:rPr>
              <a:t>TseKiChun</a:t>
            </a:r>
            <a:endParaRPr lang="de-DE" sz="900" b="1" dirty="0">
              <a:solidFill>
                <a:schemeClr val="tx1"/>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565684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57EDB5B-8D54-EAE3-CBEA-EC7301D39F7D}"/>
              </a:ext>
            </a:extLst>
          </p:cNvPr>
          <p:cNvGrpSpPr/>
          <p:nvPr/>
        </p:nvGrpSpPr>
        <p:grpSpPr>
          <a:xfrm>
            <a:off x="12776155" y="187786"/>
            <a:ext cx="736999" cy="630239"/>
            <a:chOff x="9934575" y="2450022"/>
            <a:chExt cx="1675850" cy="1250670"/>
          </a:xfrm>
        </p:grpSpPr>
        <p:sp>
          <p:nvSpPr>
            <p:cNvPr id="19" name="Oval 18">
              <a:extLst>
                <a:ext uri="{FF2B5EF4-FFF2-40B4-BE49-F238E27FC236}">
                  <a16:creationId xmlns:a16="http://schemas.microsoft.com/office/drawing/2014/main" id="{E6B358AF-BFF4-529A-AA0C-A4D31F129366}"/>
                </a:ext>
              </a:extLst>
            </p:cNvPr>
            <p:cNvSpPr/>
            <p:nvPr/>
          </p:nvSpPr>
          <p:spPr>
            <a:xfrm>
              <a:off x="9934575" y="3493523"/>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1" name="Oval 20">
              <a:extLst>
                <a:ext uri="{FF2B5EF4-FFF2-40B4-BE49-F238E27FC236}">
                  <a16:creationId xmlns:a16="http://schemas.microsoft.com/office/drawing/2014/main" id="{927FD7E8-47EB-3835-D0DD-280088434ABB}"/>
                </a:ext>
              </a:extLst>
            </p:cNvPr>
            <p:cNvSpPr/>
            <p:nvPr/>
          </p:nvSpPr>
          <p:spPr>
            <a:xfrm>
              <a:off x="10440988" y="3493522"/>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2" name="Oval 21">
              <a:extLst>
                <a:ext uri="{FF2B5EF4-FFF2-40B4-BE49-F238E27FC236}">
                  <a16:creationId xmlns:a16="http://schemas.microsoft.com/office/drawing/2014/main" id="{CA7BB87A-C89E-061E-FE69-45C3DC1F3ABD}"/>
                </a:ext>
              </a:extLst>
            </p:cNvPr>
            <p:cNvSpPr/>
            <p:nvPr/>
          </p:nvSpPr>
          <p:spPr>
            <a:xfrm>
              <a:off x="10875963" y="3493522"/>
              <a:ext cx="227012" cy="207169"/>
            </a:xfrm>
            <a:prstGeom prst="ellipse">
              <a:avLst/>
            </a:prstGeom>
            <a:solidFill>
              <a:schemeClr val="tx1">
                <a:lumMod val="90000"/>
                <a:lumOff val="10000"/>
              </a:schemeClr>
            </a:solidFill>
            <a:ln>
              <a:solidFill>
                <a:schemeClr val="tx1">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3" name="Oval 22">
              <a:extLst>
                <a:ext uri="{FF2B5EF4-FFF2-40B4-BE49-F238E27FC236}">
                  <a16:creationId xmlns:a16="http://schemas.microsoft.com/office/drawing/2014/main" id="{8AF77727-189B-35A2-7F42-D2D8070DB476}"/>
                </a:ext>
              </a:extLst>
            </p:cNvPr>
            <p:cNvSpPr/>
            <p:nvPr/>
          </p:nvSpPr>
          <p:spPr>
            <a:xfrm>
              <a:off x="11383413" y="3490064"/>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Oval 23">
              <a:extLst>
                <a:ext uri="{FF2B5EF4-FFF2-40B4-BE49-F238E27FC236}">
                  <a16:creationId xmlns:a16="http://schemas.microsoft.com/office/drawing/2014/main" id="{8774986B-DAF5-9097-EB08-91EF9C18FC11}"/>
                </a:ext>
              </a:extLst>
            </p:cNvPr>
            <p:cNvSpPr/>
            <p:nvPr/>
          </p:nvSpPr>
          <p:spPr>
            <a:xfrm>
              <a:off x="10214220" y="2904841"/>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5" name="Oval 24">
              <a:extLst>
                <a:ext uri="{FF2B5EF4-FFF2-40B4-BE49-F238E27FC236}">
                  <a16:creationId xmlns:a16="http://schemas.microsoft.com/office/drawing/2014/main" id="{199CD75F-C2CE-0B1C-E81F-90188E29D8A2}"/>
                </a:ext>
              </a:extLst>
            </p:cNvPr>
            <p:cNvSpPr/>
            <p:nvPr/>
          </p:nvSpPr>
          <p:spPr>
            <a:xfrm>
              <a:off x="11141809" y="2904841"/>
              <a:ext cx="227012" cy="207169"/>
            </a:xfrm>
            <a:prstGeom prst="ellipse">
              <a:avLst/>
            </a:prstGeom>
            <a:solidFill>
              <a:schemeClr val="tx1">
                <a:lumMod val="90000"/>
                <a:lumOff val="10000"/>
              </a:schemeClr>
            </a:solidFill>
            <a:ln>
              <a:solidFill>
                <a:schemeClr val="tx1">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6" name="Oval 25">
              <a:extLst>
                <a:ext uri="{FF2B5EF4-FFF2-40B4-BE49-F238E27FC236}">
                  <a16:creationId xmlns:a16="http://schemas.microsoft.com/office/drawing/2014/main" id="{45B27D57-6AF1-CAC2-6335-E8ACE177BE7B}"/>
                </a:ext>
              </a:extLst>
            </p:cNvPr>
            <p:cNvSpPr/>
            <p:nvPr/>
          </p:nvSpPr>
          <p:spPr>
            <a:xfrm>
              <a:off x="10715565" y="2450022"/>
              <a:ext cx="227012" cy="207169"/>
            </a:xfrm>
            <a:prstGeom prst="ellipse">
              <a:avLst/>
            </a:prstGeom>
            <a:solidFill>
              <a:schemeClr val="tx1">
                <a:lumMod val="90000"/>
                <a:lumOff val="10000"/>
              </a:schemeClr>
            </a:solidFill>
            <a:ln>
              <a:solidFill>
                <a:schemeClr val="tx1">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27" name="Straight Connector 26">
              <a:extLst>
                <a:ext uri="{FF2B5EF4-FFF2-40B4-BE49-F238E27FC236}">
                  <a16:creationId xmlns:a16="http://schemas.microsoft.com/office/drawing/2014/main" id="{5A59C3F4-3488-A7FC-C40A-4C94064BEC2B}"/>
                </a:ext>
              </a:extLst>
            </p:cNvPr>
            <p:cNvCxnSpPr>
              <a:cxnSpLocks/>
              <a:stCxn id="26" idx="4"/>
              <a:endCxn id="24" idx="7"/>
            </p:cNvCxnSpPr>
            <p:nvPr/>
          </p:nvCxnSpPr>
          <p:spPr>
            <a:xfrm flipH="1">
              <a:off x="10407987" y="2657191"/>
              <a:ext cx="421084"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979A0CFD-B05D-4154-0ACF-CB24448200C5}"/>
                </a:ext>
              </a:extLst>
            </p:cNvPr>
            <p:cNvCxnSpPr>
              <a:cxnSpLocks/>
              <a:stCxn id="26" idx="4"/>
              <a:endCxn id="25" idx="1"/>
            </p:cNvCxnSpPr>
            <p:nvPr/>
          </p:nvCxnSpPr>
          <p:spPr>
            <a:xfrm>
              <a:off x="10829071" y="2657191"/>
              <a:ext cx="345983"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60D7B28-A70D-EA7D-F9A2-DAD315D9E6D4}"/>
                </a:ext>
              </a:extLst>
            </p:cNvPr>
            <p:cNvCxnSpPr>
              <a:cxnSpLocks/>
              <a:stCxn id="25" idx="4"/>
              <a:endCxn id="23" idx="0"/>
            </p:cNvCxnSpPr>
            <p:nvPr/>
          </p:nvCxnSpPr>
          <p:spPr>
            <a:xfrm>
              <a:off x="11255315" y="3112010"/>
              <a:ext cx="241604" cy="378054"/>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30A4DCE1-24B9-0872-134C-B808727FECB3}"/>
                </a:ext>
              </a:extLst>
            </p:cNvPr>
            <p:cNvCxnSpPr>
              <a:cxnSpLocks/>
              <a:stCxn id="25" idx="4"/>
              <a:endCxn id="22" idx="0"/>
            </p:cNvCxnSpPr>
            <p:nvPr/>
          </p:nvCxnSpPr>
          <p:spPr>
            <a:xfrm flipH="1">
              <a:off x="10989469" y="3112010"/>
              <a:ext cx="265846"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B3E03CF5-7495-7E68-18ED-163D8CA568A1}"/>
                </a:ext>
              </a:extLst>
            </p:cNvPr>
            <p:cNvCxnSpPr>
              <a:cxnSpLocks/>
              <a:stCxn id="24" idx="4"/>
              <a:endCxn id="21" idx="0"/>
            </p:cNvCxnSpPr>
            <p:nvPr/>
          </p:nvCxnSpPr>
          <p:spPr>
            <a:xfrm>
              <a:off x="10327726" y="3112010"/>
              <a:ext cx="226768"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F1BC999E-B17C-1A0B-04A2-B9AF3F36AE66}"/>
                </a:ext>
              </a:extLst>
            </p:cNvPr>
            <p:cNvCxnSpPr>
              <a:cxnSpLocks/>
              <a:stCxn id="24" idx="4"/>
              <a:endCxn id="19" idx="0"/>
            </p:cNvCxnSpPr>
            <p:nvPr/>
          </p:nvCxnSpPr>
          <p:spPr>
            <a:xfrm flipH="1">
              <a:off x="10048081" y="3112010"/>
              <a:ext cx="279645" cy="381513"/>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3" name="Group 32">
            <a:extLst>
              <a:ext uri="{FF2B5EF4-FFF2-40B4-BE49-F238E27FC236}">
                <a16:creationId xmlns:a16="http://schemas.microsoft.com/office/drawing/2014/main" id="{1CBCD91F-780B-BCD5-91E7-CA698B1D1CE7}"/>
              </a:ext>
            </a:extLst>
          </p:cNvPr>
          <p:cNvGrpSpPr/>
          <p:nvPr/>
        </p:nvGrpSpPr>
        <p:grpSpPr>
          <a:xfrm>
            <a:off x="11816914" y="189645"/>
            <a:ext cx="736999" cy="630239"/>
            <a:chOff x="9934575" y="2450022"/>
            <a:chExt cx="1675850" cy="1250670"/>
          </a:xfrm>
        </p:grpSpPr>
        <p:sp>
          <p:nvSpPr>
            <p:cNvPr id="34" name="Oval 33">
              <a:extLst>
                <a:ext uri="{FF2B5EF4-FFF2-40B4-BE49-F238E27FC236}">
                  <a16:creationId xmlns:a16="http://schemas.microsoft.com/office/drawing/2014/main" id="{142475CE-3FF0-35A4-528B-91DCD455D113}"/>
                </a:ext>
              </a:extLst>
            </p:cNvPr>
            <p:cNvSpPr/>
            <p:nvPr/>
          </p:nvSpPr>
          <p:spPr>
            <a:xfrm>
              <a:off x="9934575" y="3493523"/>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5" name="Oval 34">
              <a:extLst>
                <a:ext uri="{FF2B5EF4-FFF2-40B4-BE49-F238E27FC236}">
                  <a16:creationId xmlns:a16="http://schemas.microsoft.com/office/drawing/2014/main" id="{1D42EA51-510A-C4D5-1185-84079B46FEF5}"/>
                </a:ext>
              </a:extLst>
            </p:cNvPr>
            <p:cNvSpPr/>
            <p:nvPr/>
          </p:nvSpPr>
          <p:spPr>
            <a:xfrm>
              <a:off x="10440988" y="3493522"/>
              <a:ext cx="227012" cy="207169"/>
            </a:xfrm>
            <a:prstGeom prst="ellipse">
              <a:avLst/>
            </a:prstGeom>
            <a:solidFill>
              <a:schemeClr val="tx1">
                <a:lumMod val="90000"/>
                <a:lumOff val="10000"/>
              </a:schemeClr>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6" name="Oval 35">
              <a:extLst>
                <a:ext uri="{FF2B5EF4-FFF2-40B4-BE49-F238E27FC236}">
                  <a16:creationId xmlns:a16="http://schemas.microsoft.com/office/drawing/2014/main" id="{F57BF7CC-276B-B6BB-4A0D-793D6E3405F7}"/>
                </a:ext>
              </a:extLst>
            </p:cNvPr>
            <p:cNvSpPr/>
            <p:nvPr/>
          </p:nvSpPr>
          <p:spPr>
            <a:xfrm>
              <a:off x="10875963" y="3493522"/>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7" name="Oval 36">
              <a:extLst>
                <a:ext uri="{FF2B5EF4-FFF2-40B4-BE49-F238E27FC236}">
                  <a16:creationId xmlns:a16="http://schemas.microsoft.com/office/drawing/2014/main" id="{9F618F85-D3D1-907F-0BE5-162A4DFF37D6}"/>
                </a:ext>
              </a:extLst>
            </p:cNvPr>
            <p:cNvSpPr/>
            <p:nvPr/>
          </p:nvSpPr>
          <p:spPr>
            <a:xfrm>
              <a:off x="11383413" y="3490064"/>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8" name="Oval 37">
              <a:extLst>
                <a:ext uri="{FF2B5EF4-FFF2-40B4-BE49-F238E27FC236}">
                  <a16:creationId xmlns:a16="http://schemas.microsoft.com/office/drawing/2014/main" id="{C8652DA3-9DA0-2D5B-CBE9-F9C19CBE2AD1}"/>
                </a:ext>
              </a:extLst>
            </p:cNvPr>
            <p:cNvSpPr/>
            <p:nvPr/>
          </p:nvSpPr>
          <p:spPr>
            <a:xfrm>
              <a:off x="10214220" y="2904841"/>
              <a:ext cx="227012" cy="207169"/>
            </a:xfrm>
            <a:prstGeom prst="ellipse">
              <a:avLst/>
            </a:prstGeom>
            <a:solidFill>
              <a:schemeClr val="tx1">
                <a:lumMod val="90000"/>
                <a:lumOff val="10000"/>
              </a:schemeClr>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9" name="Oval 38">
              <a:extLst>
                <a:ext uri="{FF2B5EF4-FFF2-40B4-BE49-F238E27FC236}">
                  <a16:creationId xmlns:a16="http://schemas.microsoft.com/office/drawing/2014/main" id="{3242C0CA-8277-4AD3-3880-6D68FB0E239F}"/>
                </a:ext>
              </a:extLst>
            </p:cNvPr>
            <p:cNvSpPr/>
            <p:nvPr/>
          </p:nvSpPr>
          <p:spPr>
            <a:xfrm>
              <a:off x="11141809" y="2904841"/>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0" name="Oval 39">
              <a:extLst>
                <a:ext uri="{FF2B5EF4-FFF2-40B4-BE49-F238E27FC236}">
                  <a16:creationId xmlns:a16="http://schemas.microsoft.com/office/drawing/2014/main" id="{DB5152EB-5F61-7DEF-0137-8AFEDD2BFDB3}"/>
                </a:ext>
              </a:extLst>
            </p:cNvPr>
            <p:cNvSpPr/>
            <p:nvPr/>
          </p:nvSpPr>
          <p:spPr>
            <a:xfrm>
              <a:off x="10715565" y="2450022"/>
              <a:ext cx="227012" cy="207169"/>
            </a:xfrm>
            <a:prstGeom prst="ellipse">
              <a:avLst/>
            </a:prstGeom>
            <a:solidFill>
              <a:schemeClr val="tx1">
                <a:lumMod val="90000"/>
                <a:lumOff val="10000"/>
              </a:schemeClr>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cxnSp>
          <p:nvCxnSpPr>
            <p:cNvPr id="41" name="Straight Connector 40">
              <a:extLst>
                <a:ext uri="{FF2B5EF4-FFF2-40B4-BE49-F238E27FC236}">
                  <a16:creationId xmlns:a16="http://schemas.microsoft.com/office/drawing/2014/main" id="{BEDEA3C1-0076-E61C-BFD6-8F8E5DD70CB0}"/>
                </a:ext>
              </a:extLst>
            </p:cNvPr>
            <p:cNvCxnSpPr>
              <a:cxnSpLocks/>
              <a:stCxn id="40" idx="4"/>
              <a:endCxn id="38" idx="7"/>
            </p:cNvCxnSpPr>
            <p:nvPr/>
          </p:nvCxnSpPr>
          <p:spPr>
            <a:xfrm flipH="1">
              <a:off x="10407987" y="2657191"/>
              <a:ext cx="421084"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89777293-FD83-CB10-87AD-A9EC62E79202}"/>
                </a:ext>
              </a:extLst>
            </p:cNvPr>
            <p:cNvCxnSpPr>
              <a:cxnSpLocks/>
              <a:stCxn id="40" idx="4"/>
              <a:endCxn id="39" idx="1"/>
            </p:cNvCxnSpPr>
            <p:nvPr/>
          </p:nvCxnSpPr>
          <p:spPr>
            <a:xfrm>
              <a:off x="10829071" y="2657191"/>
              <a:ext cx="345983"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0F11331B-99FD-ACC5-FC5C-5FACBE2B3E5A}"/>
                </a:ext>
              </a:extLst>
            </p:cNvPr>
            <p:cNvCxnSpPr>
              <a:cxnSpLocks/>
              <a:stCxn id="39" idx="4"/>
              <a:endCxn id="37" idx="0"/>
            </p:cNvCxnSpPr>
            <p:nvPr/>
          </p:nvCxnSpPr>
          <p:spPr>
            <a:xfrm>
              <a:off x="11255315" y="3112010"/>
              <a:ext cx="241604" cy="378054"/>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6E19A4FF-A790-63F9-4133-1AB8498DBB0B}"/>
                </a:ext>
              </a:extLst>
            </p:cNvPr>
            <p:cNvCxnSpPr>
              <a:cxnSpLocks/>
              <a:stCxn id="39" idx="4"/>
              <a:endCxn id="36" idx="0"/>
            </p:cNvCxnSpPr>
            <p:nvPr/>
          </p:nvCxnSpPr>
          <p:spPr>
            <a:xfrm flipH="1">
              <a:off x="10989469" y="3112010"/>
              <a:ext cx="265846"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E40F2FE4-4288-0C90-5A62-A83D0A33016E}"/>
                </a:ext>
              </a:extLst>
            </p:cNvPr>
            <p:cNvCxnSpPr>
              <a:cxnSpLocks/>
              <a:stCxn id="38" idx="4"/>
              <a:endCxn id="35" idx="0"/>
            </p:cNvCxnSpPr>
            <p:nvPr/>
          </p:nvCxnSpPr>
          <p:spPr>
            <a:xfrm>
              <a:off x="10327726" y="3112010"/>
              <a:ext cx="226768"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E449831F-32E9-D30C-2025-14CEFE301C8B}"/>
                </a:ext>
              </a:extLst>
            </p:cNvPr>
            <p:cNvCxnSpPr>
              <a:cxnSpLocks/>
              <a:stCxn id="38" idx="4"/>
              <a:endCxn id="34" idx="0"/>
            </p:cNvCxnSpPr>
            <p:nvPr/>
          </p:nvCxnSpPr>
          <p:spPr>
            <a:xfrm flipH="1">
              <a:off x="10048081" y="3112010"/>
              <a:ext cx="279645" cy="381513"/>
            </a:xfrm>
            <a:prstGeom prst="line">
              <a:avLst/>
            </a:prstGeom>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lstStyle/>
          <a:p>
            <a:r>
              <a:rPr lang="en-US" dirty="0"/>
              <a:t>Random Forest </a:t>
            </a:r>
            <a:r>
              <a:rPr lang="en-DE" dirty="0"/>
              <a:t>R</a:t>
            </a:r>
            <a:r>
              <a:rPr lang="en-US" dirty="0"/>
              <a:t>egression: </a:t>
            </a:r>
            <a:r>
              <a:rPr lang="en-DE" dirty="0"/>
              <a:t>Training Phase</a:t>
            </a:r>
            <a:endParaRPr lang="en-US" dirty="0"/>
          </a:p>
        </p:txBody>
      </p:sp>
      <p:sp>
        <p:nvSpPr>
          <p:cNvPr id="12" name="TextBox 11">
            <a:extLst>
              <a:ext uri="{FF2B5EF4-FFF2-40B4-BE49-F238E27FC236}">
                <a16:creationId xmlns:a16="http://schemas.microsoft.com/office/drawing/2014/main" id="{C9D3C38B-66C0-4007-A8D8-CFEF7D37FC9C}"/>
              </a:ext>
            </a:extLst>
          </p:cNvPr>
          <p:cNvSpPr txBox="1"/>
          <p:nvPr/>
        </p:nvSpPr>
        <p:spPr>
          <a:xfrm>
            <a:off x="135912" y="1121073"/>
            <a:ext cx="13681688" cy="5937523"/>
          </a:xfrm>
          <a:prstGeom prst="rect">
            <a:avLst/>
          </a:prstGeom>
          <a:noFill/>
        </p:spPr>
        <p:txBody>
          <a:bodyPr wrap="square" rtlCol="0">
            <a:spAutoFit/>
          </a:bodyPr>
          <a:lstStyle/>
          <a:p>
            <a:pPr marL="506457" lvl="1" indent="-342900" defTabSz="699779">
              <a:spcBef>
                <a:spcPts val="659"/>
              </a:spcBef>
              <a:buFont typeface="Arial" panose="020B0604020202020204" pitchFamily="34" charset="0"/>
              <a:buChar char="•"/>
              <a:tabLst>
                <a:tab pos="948626" algn="l"/>
              </a:tabLst>
            </a:pPr>
            <a:r>
              <a:rPr lang="en-DE" sz="2400" dirty="0">
                <a:solidFill>
                  <a:srgbClr val="777877"/>
                </a:solidFill>
              </a:rPr>
              <a:t>Read train/test dataset to </a:t>
            </a:r>
            <a:r>
              <a:rPr lang="en-US" sz="2400" dirty="0">
                <a:solidFill>
                  <a:srgbClr val="777877"/>
                </a:solidFill>
              </a:rPr>
              <a:t>table</a:t>
            </a:r>
            <a:endParaRPr lang="en-DE" sz="2400" dirty="0">
              <a:solidFill>
                <a:srgbClr val="777877"/>
              </a:solidFill>
            </a:endParaRPr>
          </a:p>
          <a:p>
            <a:pPr marL="506457" lvl="1" indent="-342900" defTabSz="699779">
              <a:spcBef>
                <a:spcPts val="659"/>
              </a:spcBef>
              <a:buFont typeface="Arial" panose="020B0604020202020204" pitchFamily="34" charset="0"/>
              <a:buChar char="•"/>
              <a:tabLst>
                <a:tab pos="948626" algn="l"/>
              </a:tabLst>
            </a:pPr>
            <a:r>
              <a:rPr lang="en-DE" sz="2400" dirty="0">
                <a:solidFill>
                  <a:srgbClr val="777877"/>
                </a:solidFill>
              </a:rPr>
              <a:t>Sensitivity analysis of hyperparameters as combinations of</a:t>
            </a:r>
          </a:p>
          <a:p>
            <a:pPr marL="1130169" lvl="2" indent="-457200" defTabSz="699779">
              <a:spcBef>
                <a:spcPts val="659"/>
              </a:spcBef>
              <a:buFont typeface="Symbol" panose="05050102010706020507" pitchFamily="18" charset="2"/>
              <a:buChar char="-"/>
              <a:tabLst>
                <a:tab pos="948626" algn="l"/>
              </a:tabLst>
            </a:pPr>
            <a:r>
              <a:rPr lang="de-DE" dirty="0">
                <a:solidFill>
                  <a:srgbClr val="777877"/>
                </a:solidFill>
              </a:rPr>
              <a:t>N</a:t>
            </a:r>
            <a:r>
              <a:rPr lang="en-DE" dirty="0">
                <a:solidFill>
                  <a:srgbClr val="777877"/>
                </a:solidFill>
              </a:rPr>
              <a:t>umber of trees</a:t>
            </a:r>
          </a:p>
          <a:p>
            <a:pPr marL="1130169" lvl="2" indent="-457200" defTabSz="699779">
              <a:spcBef>
                <a:spcPts val="659"/>
              </a:spcBef>
              <a:buFont typeface="Symbol" panose="05050102010706020507" pitchFamily="18" charset="2"/>
              <a:buChar char="-"/>
              <a:tabLst>
                <a:tab pos="948626" algn="l"/>
              </a:tabLst>
            </a:pPr>
            <a:r>
              <a:rPr lang="en-DE" dirty="0">
                <a:solidFill>
                  <a:srgbClr val="777877"/>
                </a:solidFill>
              </a:rPr>
              <a:t>Random seeds</a:t>
            </a:r>
          </a:p>
          <a:p>
            <a:pPr marL="1130169" lvl="2" indent="-457200" defTabSz="699779">
              <a:spcBef>
                <a:spcPts val="659"/>
              </a:spcBef>
              <a:buFont typeface="Symbol" panose="05050102010706020507" pitchFamily="18" charset="2"/>
              <a:buChar char="-"/>
              <a:tabLst>
                <a:tab pos="948626" algn="l"/>
              </a:tabLst>
            </a:pPr>
            <a:r>
              <a:rPr lang="en-DE" dirty="0">
                <a:solidFill>
                  <a:srgbClr val="777877"/>
                </a:solidFill>
              </a:rPr>
              <a:t>Depth of trees</a:t>
            </a:r>
            <a:r>
              <a:rPr lang="en-US" dirty="0">
                <a:solidFill>
                  <a:srgbClr val="777877"/>
                </a:solidFill>
              </a:rPr>
              <a:t> (optional)</a:t>
            </a:r>
            <a:endParaRPr lang="en-DE" dirty="0">
              <a:solidFill>
                <a:srgbClr val="777877"/>
              </a:solidFill>
            </a:endParaRPr>
          </a:p>
          <a:p>
            <a:pPr marL="477585" lvl="1" indent="-314028" defTabSz="699779">
              <a:spcBef>
                <a:spcPts val="659"/>
              </a:spcBef>
              <a:buFont typeface="Arial" panose="020B0604020202020204" pitchFamily="34" charset="0"/>
              <a:buChar char="•"/>
              <a:tabLst>
                <a:tab pos="948626" algn="l"/>
              </a:tabLst>
            </a:pPr>
            <a:r>
              <a:rPr lang="en-DE" sz="2400" dirty="0">
                <a:solidFill>
                  <a:srgbClr val="777877"/>
                </a:solidFill>
              </a:rPr>
              <a:t>Iterative training and testing using k-fold validation </a:t>
            </a:r>
          </a:p>
          <a:p>
            <a:pPr marL="1130169" lvl="2" indent="-457200" defTabSz="699779">
              <a:spcBef>
                <a:spcPts val="659"/>
              </a:spcBef>
              <a:buFont typeface="Symbol" panose="05050102010706020507" pitchFamily="18" charset="2"/>
              <a:buChar char="-"/>
              <a:tabLst>
                <a:tab pos="948626" algn="l"/>
              </a:tabLst>
            </a:pPr>
            <a:r>
              <a:rPr lang="en-DE" dirty="0">
                <a:solidFill>
                  <a:srgbClr val="777877"/>
                </a:solidFill>
              </a:rPr>
              <a:t>dataset is split k-times and Random Forest is trained for each split – all data are used for training and testing</a:t>
            </a:r>
          </a:p>
          <a:p>
            <a:pPr marL="1130169" lvl="2" indent="-457200" defTabSz="699779">
              <a:spcBef>
                <a:spcPts val="659"/>
              </a:spcBef>
              <a:buFont typeface="Symbol" panose="05050102010706020507" pitchFamily="18" charset="2"/>
              <a:buChar char="-"/>
              <a:tabLst>
                <a:tab pos="948626" algn="l"/>
              </a:tabLst>
            </a:pPr>
            <a:r>
              <a:rPr lang="en-DE" dirty="0">
                <a:solidFill>
                  <a:srgbClr val="777877"/>
                </a:solidFill>
              </a:rPr>
              <a:t>higher k increases computational costs but the more data is used for training</a:t>
            </a:r>
          </a:p>
          <a:p>
            <a:pPr marL="1130169" lvl="2" indent="-457200" defTabSz="699779">
              <a:spcBef>
                <a:spcPts val="659"/>
              </a:spcBef>
              <a:buFont typeface="Symbol" panose="05050102010706020507" pitchFamily="18" charset="2"/>
              <a:buChar char="-"/>
              <a:tabLst>
                <a:tab pos="948626" algn="l"/>
              </a:tabLst>
            </a:pPr>
            <a:r>
              <a:rPr lang="en-DE" dirty="0">
                <a:solidFill>
                  <a:srgbClr val="777877"/>
                </a:solidFill>
              </a:rPr>
              <a:t>k can vary from two to number of samples (but typically in the range of ≤12)</a:t>
            </a:r>
          </a:p>
          <a:p>
            <a:pPr marL="477585" lvl="1" indent="-314028" defTabSz="699779">
              <a:spcBef>
                <a:spcPts val="659"/>
              </a:spcBef>
              <a:buFont typeface="Arial" panose="020B0604020202020204" pitchFamily="34" charset="0"/>
              <a:buChar char="•"/>
              <a:tabLst>
                <a:tab pos="948626" algn="l"/>
              </a:tabLst>
            </a:pPr>
            <a:r>
              <a:rPr lang="en-DE" sz="2400" dirty="0">
                <a:solidFill>
                  <a:srgbClr val="777877"/>
                </a:solidFill>
              </a:rPr>
              <a:t>Assess fit and plausibility per sensitivity combination</a:t>
            </a:r>
          </a:p>
          <a:p>
            <a:pPr marL="1130169" lvl="2" indent="-457200" defTabSz="699779">
              <a:spcBef>
                <a:spcPts val="659"/>
              </a:spcBef>
              <a:buFont typeface="Symbol" panose="05050102010706020507" pitchFamily="18" charset="2"/>
              <a:buChar char="-"/>
              <a:tabLst>
                <a:tab pos="948626" algn="l"/>
              </a:tabLst>
            </a:pPr>
            <a:r>
              <a:rPr lang="de-DE" dirty="0">
                <a:solidFill>
                  <a:srgbClr val="777877"/>
                </a:solidFill>
              </a:rPr>
              <a:t>Average </a:t>
            </a:r>
            <a:r>
              <a:rPr lang="en-DE" dirty="0">
                <a:solidFill>
                  <a:srgbClr val="777877"/>
                </a:solidFill>
              </a:rPr>
              <a:t>r² or RMSE or other suitable performance metric</a:t>
            </a:r>
          </a:p>
          <a:p>
            <a:pPr marL="1130169" lvl="2" indent="-457200" defTabSz="699779">
              <a:spcBef>
                <a:spcPts val="659"/>
              </a:spcBef>
              <a:buFont typeface="Symbol" panose="05050102010706020507" pitchFamily="18" charset="2"/>
              <a:buChar char="-"/>
              <a:tabLst>
                <a:tab pos="948626" algn="l"/>
              </a:tabLst>
            </a:pPr>
            <a:r>
              <a:rPr lang="de-DE" dirty="0">
                <a:solidFill>
                  <a:srgbClr val="777877"/>
                </a:solidFill>
              </a:rPr>
              <a:t>Average</a:t>
            </a:r>
            <a:r>
              <a:rPr lang="en-DE" dirty="0">
                <a:solidFill>
                  <a:srgbClr val="777877"/>
                </a:solidFill>
              </a:rPr>
              <a:t> variable importance – remove variables less important than random variable</a:t>
            </a:r>
            <a:endParaRPr lang="en-DE" sz="2400" dirty="0">
              <a:solidFill>
                <a:srgbClr val="777877"/>
              </a:solidFill>
            </a:endParaRPr>
          </a:p>
          <a:p>
            <a:pPr marL="477585" lvl="1" indent="-314028" defTabSz="699779">
              <a:spcBef>
                <a:spcPts val="659"/>
              </a:spcBef>
              <a:buFont typeface="Arial" panose="020B0604020202020204" pitchFamily="34" charset="0"/>
              <a:buChar char="•"/>
              <a:tabLst>
                <a:tab pos="948626" algn="l"/>
              </a:tabLst>
            </a:pPr>
            <a:r>
              <a:rPr lang="en-DE" sz="2400" dirty="0">
                <a:solidFill>
                  <a:srgbClr val="777877"/>
                </a:solidFill>
              </a:rPr>
              <a:t>Run best hyperparameter settings and selected explanatory variables for extrapolation</a:t>
            </a:r>
          </a:p>
          <a:p>
            <a:pPr marL="477585" lvl="1" indent="-314028" defTabSz="699779">
              <a:spcBef>
                <a:spcPts val="659"/>
              </a:spcBef>
              <a:buFont typeface="Arial" panose="020B0604020202020204" pitchFamily="34" charset="0"/>
              <a:buChar char="•"/>
              <a:tabLst>
                <a:tab pos="948626" algn="l"/>
              </a:tabLst>
            </a:pPr>
            <a:r>
              <a:rPr lang="de-DE" sz="2400" i="1" dirty="0">
                <a:solidFill>
                  <a:srgbClr val="777877"/>
                </a:solidFill>
              </a:rPr>
              <a:t>See </a:t>
            </a:r>
            <a:r>
              <a:rPr lang="en-DE" sz="2400" i="1" dirty="0">
                <a:solidFill>
                  <a:srgbClr val="777877"/>
                </a:solidFill>
              </a:rPr>
              <a:t>Code example</a:t>
            </a:r>
          </a:p>
        </p:txBody>
      </p:sp>
      <p:sp>
        <p:nvSpPr>
          <p:cNvPr id="3" name="Arrow: Right 2">
            <a:extLst>
              <a:ext uri="{FF2B5EF4-FFF2-40B4-BE49-F238E27FC236}">
                <a16:creationId xmlns:a16="http://schemas.microsoft.com/office/drawing/2014/main" id="{E16A26F1-8EFE-D74D-2FD8-58CCAE17A538}"/>
              </a:ext>
            </a:extLst>
          </p:cNvPr>
          <p:cNvSpPr/>
          <p:nvPr/>
        </p:nvSpPr>
        <p:spPr>
          <a:xfrm>
            <a:off x="261257" y="6651327"/>
            <a:ext cx="355367" cy="271306"/>
          </a:xfrm>
          <a:prstGeom prst="rightArrow">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744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i Generiert, Technologie">
            <a:extLst>
              <a:ext uri="{FF2B5EF4-FFF2-40B4-BE49-F238E27FC236}">
                <a16:creationId xmlns:a16="http://schemas.microsoft.com/office/drawing/2014/main" id="{06A599B7-CFF0-142E-881A-A2E177904C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80"/>
          <a:stretch/>
        </p:blipFill>
        <p:spPr bwMode="auto">
          <a:xfrm>
            <a:off x="6387548" y="1502739"/>
            <a:ext cx="6612835" cy="51331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16625" y="379221"/>
            <a:ext cx="13200975" cy="876523"/>
          </a:xfrm>
        </p:spPr>
        <p:txBody>
          <a:bodyPr anchor="t">
            <a:normAutofit/>
          </a:bodyPr>
          <a:lstStyle/>
          <a:p>
            <a:r>
              <a:rPr lang="en-US" dirty="0"/>
              <a:t>Content</a:t>
            </a:r>
          </a:p>
        </p:txBody>
      </p:sp>
      <p:sp>
        <p:nvSpPr>
          <p:cNvPr id="23" name="Text Placeholder 3">
            <a:extLst>
              <a:ext uri="{FF2B5EF4-FFF2-40B4-BE49-F238E27FC236}">
                <a16:creationId xmlns:a16="http://schemas.microsoft.com/office/drawing/2014/main" id="{0635B3C5-E83C-42FF-A4E5-5DFFE56C687A}"/>
              </a:ext>
            </a:extLst>
          </p:cNvPr>
          <p:cNvSpPr>
            <a:spLocks noGrp="1"/>
          </p:cNvSpPr>
          <p:nvPr>
            <p:ph type="body" sz="quarter" idx="14"/>
          </p:nvPr>
        </p:nvSpPr>
        <p:spPr>
          <a:xfrm>
            <a:off x="655129" y="1255744"/>
            <a:ext cx="5440871" cy="5873926"/>
          </a:xfrm>
        </p:spPr>
        <p:txBody>
          <a:bodyPr/>
          <a:lstStyle/>
          <a:p>
            <a:pPr marL="0" marR="0" indent="0">
              <a:spcBef>
                <a:spcPts val="1200"/>
              </a:spcBef>
              <a:spcAft>
                <a:spcPts val="0"/>
              </a:spcAft>
              <a:buNone/>
            </a:pPr>
            <a:r>
              <a:rPr lang="en-DE" sz="1800" b="1" dirty="0">
                <a:latin typeface="+mn-lt"/>
                <a:ea typeface="Calibri" panose="020F0502020204030204" pitchFamily="34" charset="0"/>
              </a:rPr>
              <a:t>Introduction</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Quick overview of machine learning techniques</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Random Forest and its pro’s and con’s</a:t>
            </a:r>
          </a:p>
          <a:p>
            <a:pPr marL="0" marR="0" indent="0">
              <a:spcBef>
                <a:spcPts val="1200"/>
              </a:spcBef>
              <a:spcAft>
                <a:spcPts val="0"/>
              </a:spcAft>
              <a:buNone/>
            </a:pPr>
            <a:br>
              <a:rPr lang="en-DE" sz="1800" b="1" dirty="0">
                <a:latin typeface="+mn-lt"/>
                <a:ea typeface="Calibri" panose="020F0502020204030204" pitchFamily="34" charset="0"/>
              </a:rPr>
            </a:br>
            <a:r>
              <a:rPr lang="en-DE" sz="1800" b="1" dirty="0">
                <a:latin typeface="+mn-lt"/>
                <a:ea typeface="Calibri" panose="020F0502020204030204" pitchFamily="34" charset="0"/>
              </a:rPr>
              <a:t>Random Forest for streamflow prediction</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Data processing</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Application of the algorithm</a:t>
            </a:r>
          </a:p>
          <a:p>
            <a:pPr marL="0" marR="0" indent="0">
              <a:spcBef>
                <a:spcPts val="1200"/>
              </a:spcBef>
              <a:spcAft>
                <a:spcPts val="0"/>
              </a:spcAft>
              <a:buNone/>
            </a:pPr>
            <a:r>
              <a:rPr lang="en-DE" sz="2400" b="1" dirty="0">
                <a:solidFill>
                  <a:schemeClr val="bg1">
                    <a:lumMod val="50000"/>
                  </a:schemeClr>
                </a:solidFill>
                <a:latin typeface="+mn-lt"/>
                <a:ea typeface="Calibri" panose="020F0502020204030204" pitchFamily="34" charset="0"/>
              </a:rPr>
              <a:t>Performance assessment </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Input data importance and prediction</a:t>
            </a:r>
          </a:p>
          <a:p>
            <a:pPr marL="0" marR="0" indent="0">
              <a:spcBef>
                <a:spcPts val="1200"/>
              </a:spcBef>
              <a:spcAft>
                <a:spcPts val="0"/>
              </a:spcAft>
              <a:buNone/>
            </a:pPr>
            <a:br>
              <a:rPr lang="en-DE" sz="1800" b="1" dirty="0">
                <a:latin typeface="+mn-lt"/>
                <a:ea typeface="Calibri" panose="020F0502020204030204" pitchFamily="34" charset="0"/>
              </a:rPr>
            </a:br>
            <a:r>
              <a:rPr lang="en-DE" sz="1800" b="1" dirty="0">
                <a:latin typeface="+mn-lt"/>
                <a:ea typeface="Calibri" panose="020F0502020204030204" pitchFamily="34" charset="0"/>
              </a:rPr>
              <a:t>Wrapping up</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Lessons learned</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Code example</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Questions and Answers</a:t>
            </a:r>
            <a:endParaRPr lang="de-DE" sz="1800" dirty="0">
              <a:solidFill>
                <a:schemeClr val="bg1">
                  <a:lumMod val="50000"/>
                </a:schemeClr>
              </a:solidFill>
              <a:effectLst/>
              <a:latin typeface="+mn-lt"/>
              <a:ea typeface="Calibri" panose="020F0502020204030204" pitchFamily="34" charset="0"/>
            </a:endParaRPr>
          </a:p>
        </p:txBody>
      </p:sp>
      <p:sp>
        <p:nvSpPr>
          <p:cNvPr id="5" name="Text Placeholder 3">
            <a:extLst>
              <a:ext uri="{FF2B5EF4-FFF2-40B4-BE49-F238E27FC236}">
                <a16:creationId xmlns:a16="http://schemas.microsoft.com/office/drawing/2014/main" id="{D7011C1D-2F1A-9729-46E8-2F6136CBBE03}"/>
              </a:ext>
            </a:extLst>
          </p:cNvPr>
          <p:cNvSpPr txBox="1">
            <a:spLocks/>
          </p:cNvSpPr>
          <p:nvPr/>
        </p:nvSpPr>
        <p:spPr>
          <a:xfrm>
            <a:off x="10858803" y="6416816"/>
            <a:ext cx="2197650" cy="366193"/>
          </a:xfrm>
          <a:prstGeom prst="rect">
            <a:avLst/>
          </a:prstGeom>
        </p:spPr>
        <p:txBody>
          <a:bodyPr vert="horz" lIns="91440" tIns="45720" rIns="91440" bIns="45720" rtlCol="0">
            <a:noAutofit/>
          </a:bodyPr>
          <a:lstStyle>
            <a:lvl1pPr marL="82868" marR="0" indent="-82868" algn="l" defTabSz="699779" rtl="0" eaLnBrk="1" fontAlgn="auto" latinLnBrk="0" hangingPunct="1">
              <a:lnSpc>
                <a:spcPct val="100000"/>
              </a:lnSpc>
              <a:spcBef>
                <a:spcPts val="659"/>
              </a:spcBef>
              <a:spcAft>
                <a:spcPts val="0"/>
              </a:spcAft>
              <a:buClrTx/>
              <a:buSzTx/>
              <a:buFont typeface="Arial" panose="020B0604020202020204" pitchFamily="34" charset="0"/>
              <a:buChar char=" "/>
              <a:tabLst>
                <a:tab pos="82868" algn="l"/>
              </a:tabLst>
              <a:defRPr lang="en-US" sz="2747" b="0" kern="1200" baseline="0" dirty="0" smtClean="0">
                <a:solidFill>
                  <a:srgbClr val="4C0049"/>
                </a:solidFill>
                <a:latin typeface="+mj-lt"/>
                <a:ea typeface="+mn-ea"/>
                <a:cs typeface="+mn-cs"/>
              </a:defRPr>
            </a:lvl1pPr>
            <a:lvl2pPr marL="477585"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948626" algn="l"/>
              </a:tabLst>
              <a:defRPr lang="en-US" sz="2747" kern="1200" baseline="0" dirty="0" smtClean="0">
                <a:solidFill>
                  <a:srgbClr val="777877"/>
                </a:solidFill>
                <a:latin typeface="+mn-lt"/>
                <a:ea typeface="+mn-ea"/>
                <a:cs typeface="+mn-cs"/>
              </a:defRPr>
            </a:lvl2pPr>
            <a:lvl3pPr marL="942083"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1576682" algn="l"/>
              </a:tabLst>
              <a:defRPr lang="en-US" sz="2747" kern="1200" dirty="0" smtClean="0">
                <a:solidFill>
                  <a:srgbClr val="777877"/>
                </a:solidFill>
                <a:latin typeface="+mn-lt"/>
                <a:ea typeface="+mn-ea"/>
                <a:cs typeface="+mn-cs"/>
              </a:defRPr>
            </a:lvl3pPr>
            <a:lvl4pPr marL="1570139" indent="-314028" algn="l" defTabSz="628056" rtl="0" eaLnBrk="1" latinLnBrk="0" hangingPunct="1">
              <a:spcBef>
                <a:spcPts val="659"/>
              </a:spcBef>
              <a:buFont typeface="Arial" panose="020B0604020202020204" pitchFamily="34" charset="0"/>
              <a:buChar char="̶"/>
              <a:defRPr lang="en-US" sz="2747" kern="1200" dirty="0" smtClean="0">
                <a:solidFill>
                  <a:srgbClr val="777877"/>
                </a:solidFill>
                <a:latin typeface="+mn-lt"/>
                <a:ea typeface="+mn-ea"/>
                <a:cs typeface="+mn-cs"/>
              </a:defRPr>
            </a:lvl4pPr>
            <a:lvl5pPr marL="2281063" indent="-396896" algn="l" defTabSz="628056" rtl="0" eaLnBrk="1" latinLnBrk="0" hangingPunct="1">
              <a:spcBef>
                <a:spcPts val="659"/>
              </a:spcBef>
              <a:buFont typeface="Arial" panose="020B0604020202020204" pitchFamily="34" charset="0"/>
              <a:buChar char="̶"/>
              <a:defRPr sz="2747" kern="1200">
                <a:solidFill>
                  <a:srgbClr val="777877"/>
                </a:solidFill>
                <a:latin typeface="+mn-lt"/>
                <a:ea typeface="+mn-ea"/>
                <a:cs typeface="+mn-cs"/>
              </a:defRPr>
            </a:lvl5pPr>
            <a:lvl6pPr marL="3454306" indent="-314028" algn="l" defTabSz="628056" rtl="0" eaLnBrk="1" latinLnBrk="0" hangingPunct="1">
              <a:spcBef>
                <a:spcPct val="20000"/>
              </a:spcBef>
              <a:buFont typeface="Arial"/>
              <a:buChar char="•"/>
              <a:defRPr sz="2747" kern="1200">
                <a:solidFill>
                  <a:schemeClr val="tx1"/>
                </a:solidFill>
                <a:latin typeface="+mn-lt"/>
                <a:ea typeface="+mn-ea"/>
                <a:cs typeface="+mn-cs"/>
              </a:defRPr>
            </a:lvl6pPr>
            <a:lvl7pPr marL="4082362" indent="-314028" algn="l" defTabSz="628056" rtl="0" eaLnBrk="1" latinLnBrk="0" hangingPunct="1">
              <a:spcBef>
                <a:spcPct val="20000"/>
              </a:spcBef>
              <a:buFont typeface="Arial"/>
              <a:buChar char="•"/>
              <a:defRPr sz="2747" kern="1200">
                <a:solidFill>
                  <a:schemeClr val="tx1"/>
                </a:solidFill>
                <a:latin typeface="+mn-lt"/>
                <a:ea typeface="+mn-ea"/>
                <a:cs typeface="+mn-cs"/>
              </a:defRPr>
            </a:lvl7pPr>
            <a:lvl8pPr marL="4710417" indent="-314028" algn="l" defTabSz="628056" rtl="0" eaLnBrk="1" latinLnBrk="0" hangingPunct="1">
              <a:spcBef>
                <a:spcPct val="20000"/>
              </a:spcBef>
              <a:buFont typeface="Arial"/>
              <a:buChar char="•"/>
              <a:defRPr sz="2747" kern="1200">
                <a:solidFill>
                  <a:schemeClr val="tx1"/>
                </a:solidFill>
                <a:latin typeface="+mn-lt"/>
                <a:ea typeface="+mn-ea"/>
                <a:cs typeface="+mn-cs"/>
              </a:defRPr>
            </a:lvl8pPr>
            <a:lvl9pPr marL="5338473" indent="-314028" algn="l" defTabSz="628056" rtl="0" eaLnBrk="1" latinLnBrk="0" hangingPunct="1">
              <a:spcBef>
                <a:spcPct val="20000"/>
              </a:spcBef>
              <a:buFont typeface="Arial"/>
              <a:buChar char="•"/>
              <a:defRPr sz="2747" kern="1200">
                <a:solidFill>
                  <a:schemeClr val="tx1"/>
                </a:solidFill>
                <a:latin typeface="+mn-lt"/>
                <a:ea typeface="+mn-ea"/>
                <a:cs typeface="+mn-cs"/>
              </a:defRPr>
            </a:lvl9pPr>
          </a:lstStyle>
          <a:p>
            <a:pPr marL="0" indent="0" algn="r">
              <a:spcBef>
                <a:spcPts val="1200"/>
              </a:spcBef>
              <a:buFont typeface="Arial" panose="020B0604020202020204" pitchFamily="34" charset="0"/>
              <a:buNone/>
            </a:pPr>
            <a:r>
              <a:rPr lang="en-DE" sz="900" b="1" dirty="0" err="1">
                <a:solidFill>
                  <a:schemeClr val="bg1"/>
                </a:solidFill>
                <a:latin typeface="Calibri" panose="020F0502020204030204" pitchFamily="34" charset="0"/>
                <a:ea typeface="Calibri" panose="020F0502020204030204" pitchFamily="34" charset="0"/>
              </a:rPr>
              <a:t>Pixabay</a:t>
            </a:r>
            <a:r>
              <a:rPr lang="en-DE" sz="900" b="1" dirty="0">
                <a:solidFill>
                  <a:schemeClr val="bg1"/>
                </a:solidFill>
                <a:latin typeface="Calibri" panose="020F0502020204030204" pitchFamily="34" charset="0"/>
                <a:ea typeface="Calibri" panose="020F0502020204030204" pitchFamily="34" charset="0"/>
              </a:rPr>
              <a:t>  |  </a:t>
            </a:r>
            <a:r>
              <a:rPr lang="en-DE" sz="900" b="1" dirty="0" err="1">
                <a:solidFill>
                  <a:schemeClr val="bg1"/>
                </a:solidFill>
                <a:latin typeface="Calibri" panose="020F0502020204030204" pitchFamily="34" charset="0"/>
                <a:ea typeface="Calibri" panose="020F0502020204030204" pitchFamily="34" charset="0"/>
              </a:rPr>
              <a:t>CutiePie</a:t>
            </a:r>
            <a:endParaRPr lang="de-DE" sz="900" b="1" dirty="0">
              <a:solidFill>
                <a:schemeClr val="bg1"/>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920950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625" y="311150"/>
            <a:ext cx="13200975" cy="876523"/>
          </a:xfrm>
        </p:spPr>
        <p:txBody>
          <a:bodyPr anchor="t">
            <a:normAutofit/>
          </a:bodyPr>
          <a:lstStyle/>
          <a:p>
            <a:r>
              <a:rPr lang="en-US" dirty="0"/>
              <a:t>Content</a:t>
            </a:r>
          </a:p>
        </p:txBody>
      </p:sp>
      <p:pic>
        <p:nvPicPr>
          <p:cNvPr id="4" name="Picture 3" descr="A person typing on a computer&#10;&#10;Description automatically generated">
            <a:extLst>
              <a:ext uri="{FF2B5EF4-FFF2-40B4-BE49-F238E27FC236}">
                <a16:creationId xmlns:a16="http://schemas.microsoft.com/office/drawing/2014/main" id="{B8916CC4-43CB-D2D8-6CDC-3E23E4EF72CF}"/>
              </a:ext>
            </a:extLst>
          </p:cNvPr>
          <p:cNvPicPr>
            <a:picLocks noChangeAspect="1"/>
          </p:cNvPicPr>
          <p:nvPr/>
        </p:nvPicPr>
        <p:blipFill rotWithShape="1">
          <a:blip r:embed="rId3"/>
          <a:srcRect l="7825" r="6323"/>
          <a:stretch/>
        </p:blipFill>
        <p:spPr>
          <a:xfrm>
            <a:off x="6387548" y="1502739"/>
            <a:ext cx="6612835" cy="5133115"/>
          </a:xfrm>
          <a:prstGeom prst="rect">
            <a:avLst/>
          </a:prstGeom>
        </p:spPr>
      </p:pic>
      <p:sp>
        <p:nvSpPr>
          <p:cNvPr id="5" name="Text Placeholder 3">
            <a:extLst>
              <a:ext uri="{FF2B5EF4-FFF2-40B4-BE49-F238E27FC236}">
                <a16:creationId xmlns:a16="http://schemas.microsoft.com/office/drawing/2014/main" id="{5A01CC5D-D6D1-8BC4-8484-95DCCA6E019D}"/>
              </a:ext>
            </a:extLst>
          </p:cNvPr>
          <p:cNvSpPr txBox="1">
            <a:spLocks/>
          </p:cNvSpPr>
          <p:nvPr/>
        </p:nvSpPr>
        <p:spPr>
          <a:xfrm>
            <a:off x="10858803" y="6416816"/>
            <a:ext cx="2197650" cy="366193"/>
          </a:xfrm>
          <a:prstGeom prst="rect">
            <a:avLst/>
          </a:prstGeom>
        </p:spPr>
        <p:txBody>
          <a:bodyPr vert="horz" lIns="91440" tIns="45720" rIns="91440" bIns="45720" rtlCol="0">
            <a:noAutofit/>
          </a:bodyPr>
          <a:lstStyle>
            <a:lvl1pPr marL="82868" marR="0" indent="-82868" algn="l" defTabSz="699779" rtl="0" eaLnBrk="1" fontAlgn="auto" latinLnBrk="0" hangingPunct="1">
              <a:lnSpc>
                <a:spcPct val="100000"/>
              </a:lnSpc>
              <a:spcBef>
                <a:spcPts val="659"/>
              </a:spcBef>
              <a:spcAft>
                <a:spcPts val="0"/>
              </a:spcAft>
              <a:buClrTx/>
              <a:buSzTx/>
              <a:buFont typeface="Arial" panose="020B0604020202020204" pitchFamily="34" charset="0"/>
              <a:buChar char=" "/>
              <a:tabLst>
                <a:tab pos="82868" algn="l"/>
              </a:tabLst>
              <a:defRPr lang="en-US" sz="2747" b="0" kern="1200" baseline="0" dirty="0" smtClean="0">
                <a:solidFill>
                  <a:srgbClr val="4C0049"/>
                </a:solidFill>
                <a:latin typeface="+mj-lt"/>
                <a:ea typeface="+mn-ea"/>
                <a:cs typeface="+mn-cs"/>
              </a:defRPr>
            </a:lvl1pPr>
            <a:lvl2pPr marL="477585"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948626" algn="l"/>
              </a:tabLst>
              <a:defRPr lang="en-US" sz="2747" kern="1200" baseline="0" dirty="0" smtClean="0">
                <a:solidFill>
                  <a:srgbClr val="777877"/>
                </a:solidFill>
                <a:latin typeface="+mn-lt"/>
                <a:ea typeface="+mn-ea"/>
                <a:cs typeface="+mn-cs"/>
              </a:defRPr>
            </a:lvl2pPr>
            <a:lvl3pPr marL="942083"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1576682" algn="l"/>
              </a:tabLst>
              <a:defRPr lang="en-US" sz="2747" kern="1200" dirty="0" smtClean="0">
                <a:solidFill>
                  <a:srgbClr val="777877"/>
                </a:solidFill>
                <a:latin typeface="+mn-lt"/>
                <a:ea typeface="+mn-ea"/>
                <a:cs typeface="+mn-cs"/>
              </a:defRPr>
            </a:lvl3pPr>
            <a:lvl4pPr marL="1570139" indent="-314028" algn="l" defTabSz="628056" rtl="0" eaLnBrk="1" latinLnBrk="0" hangingPunct="1">
              <a:spcBef>
                <a:spcPts val="659"/>
              </a:spcBef>
              <a:buFont typeface="Arial" panose="020B0604020202020204" pitchFamily="34" charset="0"/>
              <a:buChar char="̶"/>
              <a:defRPr lang="en-US" sz="2747" kern="1200" dirty="0" smtClean="0">
                <a:solidFill>
                  <a:srgbClr val="777877"/>
                </a:solidFill>
                <a:latin typeface="+mn-lt"/>
                <a:ea typeface="+mn-ea"/>
                <a:cs typeface="+mn-cs"/>
              </a:defRPr>
            </a:lvl4pPr>
            <a:lvl5pPr marL="2281063" indent="-396896" algn="l" defTabSz="628056" rtl="0" eaLnBrk="1" latinLnBrk="0" hangingPunct="1">
              <a:spcBef>
                <a:spcPts val="659"/>
              </a:spcBef>
              <a:buFont typeface="Arial" panose="020B0604020202020204" pitchFamily="34" charset="0"/>
              <a:buChar char="̶"/>
              <a:defRPr sz="2747" kern="1200">
                <a:solidFill>
                  <a:srgbClr val="777877"/>
                </a:solidFill>
                <a:latin typeface="+mn-lt"/>
                <a:ea typeface="+mn-ea"/>
                <a:cs typeface="+mn-cs"/>
              </a:defRPr>
            </a:lvl5pPr>
            <a:lvl6pPr marL="3454306" indent="-314028" algn="l" defTabSz="628056" rtl="0" eaLnBrk="1" latinLnBrk="0" hangingPunct="1">
              <a:spcBef>
                <a:spcPct val="20000"/>
              </a:spcBef>
              <a:buFont typeface="Arial"/>
              <a:buChar char="•"/>
              <a:defRPr sz="2747" kern="1200">
                <a:solidFill>
                  <a:schemeClr val="tx1"/>
                </a:solidFill>
                <a:latin typeface="+mn-lt"/>
                <a:ea typeface="+mn-ea"/>
                <a:cs typeface="+mn-cs"/>
              </a:defRPr>
            </a:lvl6pPr>
            <a:lvl7pPr marL="4082362" indent="-314028" algn="l" defTabSz="628056" rtl="0" eaLnBrk="1" latinLnBrk="0" hangingPunct="1">
              <a:spcBef>
                <a:spcPct val="20000"/>
              </a:spcBef>
              <a:buFont typeface="Arial"/>
              <a:buChar char="•"/>
              <a:defRPr sz="2747" kern="1200">
                <a:solidFill>
                  <a:schemeClr val="tx1"/>
                </a:solidFill>
                <a:latin typeface="+mn-lt"/>
                <a:ea typeface="+mn-ea"/>
                <a:cs typeface="+mn-cs"/>
              </a:defRPr>
            </a:lvl7pPr>
            <a:lvl8pPr marL="4710417" indent="-314028" algn="l" defTabSz="628056" rtl="0" eaLnBrk="1" latinLnBrk="0" hangingPunct="1">
              <a:spcBef>
                <a:spcPct val="20000"/>
              </a:spcBef>
              <a:buFont typeface="Arial"/>
              <a:buChar char="•"/>
              <a:defRPr sz="2747" kern="1200">
                <a:solidFill>
                  <a:schemeClr val="tx1"/>
                </a:solidFill>
                <a:latin typeface="+mn-lt"/>
                <a:ea typeface="+mn-ea"/>
                <a:cs typeface="+mn-cs"/>
              </a:defRPr>
            </a:lvl8pPr>
            <a:lvl9pPr marL="5338473" indent="-314028" algn="l" defTabSz="628056" rtl="0" eaLnBrk="1" latinLnBrk="0" hangingPunct="1">
              <a:spcBef>
                <a:spcPct val="20000"/>
              </a:spcBef>
              <a:buFont typeface="Arial"/>
              <a:buChar char="•"/>
              <a:defRPr sz="2747" kern="1200">
                <a:solidFill>
                  <a:schemeClr val="tx1"/>
                </a:solidFill>
                <a:latin typeface="+mn-lt"/>
                <a:ea typeface="+mn-ea"/>
                <a:cs typeface="+mn-cs"/>
              </a:defRPr>
            </a:lvl9pPr>
          </a:lstStyle>
          <a:p>
            <a:pPr marL="0" indent="0" algn="r">
              <a:spcBef>
                <a:spcPts val="1200"/>
              </a:spcBef>
              <a:buFont typeface="Arial" panose="020B0604020202020204" pitchFamily="34" charset="0"/>
              <a:buNone/>
            </a:pPr>
            <a:r>
              <a:rPr lang="en-DE" sz="900" b="1" dirty="0" err="1">
                <a:solidFill>
                  <a:schemeClr val="bg1"/>
                </a:solidFill>
                <a:latin typeface="Calibri" panose="020F0502020204030204" pitchFamily="34" charset="0"/>
                <a:ea typeface="Calibri" panose="020F0502020204030204" pitchFamily="34" charset="0"/>
              </a:rPr>
              <a:t>Pixabay</a:t>
            </a:r>
            <a:r>
              <a:rPr lang="en-DE" sz="900" b="1" dirty="0">
                <a:solidFill>
                  <a:schemeClr val="bg1"/>
                </a:solidFill>
                <a:latin typeface="Calibri" panose="020F0502020204030204" pitchFamily="34" charset="0"/>
                <a:ea typeface="Calibri" panose="020F0502020204030204" pitchFamily="34" charset="0"/>
              </a:rPr>
              <a:t>  |  Gerd Altmann</a:t>
            </a:r>
            <a:endParaRPr lang="de-DE" sz="900" b="1" dirty="0">
              <a:solidFill>
                <a:schemeClr val="bg1"/>
              </a:solidFill>
              <a:latin typeface="Calibri" panose="020F0502020204030204" pitchFamily="34" charset="0"/>
              <a:ea typeface="Calibri" panose="020F0502020204030204" pitchFamily="34" charset="0"/>
            </a:endParaRPr>
          </a:p>
        </p:txBody>
      </p:sp>
      <p:sp>
        <p:nvSpPr>
          <p:cNvPr id="8" name="Text Placeholder 3">
            <a:extLst>
              <a:ext uri="{FF2B5EF4-FFF2-40B4-BE49-F238E27FC236}">
                <a16:creationId xmlns:a16="http://schemas.microsoft.com/office/drawing/2014/main" id="{59B0CA88-40E3-50CF-7E0D-2A4067744956}"/>
              </a:ext>
            </a:extLst>
          </p:cNvPr>
          <p:cNvSpPr>
            <a:spLocks noGrp="1"/>
          </p:cNvSpPr>
          <p:nvPr>
            <p:ph type="body" sz="quarter" idx="14"/>
          </p:nvPr>
        </p:nvSpPr>
        <p:spPr>
          <a:xfrm>
            <a:off x="655129" y="1255744"/>
            <a:ext cx="5440871" cy="5873926"/>
          </a:xfrm>
        </p:spPr>
        <p:txBody>
          <a:bodyPr/>
          <a:lstStyle/>
          <a:p>
            <a:pPr marL="0" marR="0" indent="0">
              <a:spcBef>
                <a:spcPts val="1200"/>
              </a:spcBef>
              <a:spcAft>
                <a:spcPts val="0"/>
              </a:spcAft>
              <a:buNone/>
            </a:pPr>
            <a:r>
              <a:rPr lang="en-DE" sz="1800" b="1" dirty="0">
                <a:latin typeface="+mn-lt"/>
                <a:ea typeface="Calibri" panose="020F0502020204030204" pitchFamily="34" charset="0"/>
              </a:rPr>
              <a:t>Introduction</a:t>
            </a:r>
          </a:p>
          <a:p>
            <a:pPr marL="0" marR="0" indent="0">
              <a:spcBef>
                <a:spcPts val="1200"/>
              </a:spcBef>
              <a:spcAft>
                <a:spcPts val="0"/>
              </a:spcAft>
              <a:buNone/>
            </a:pPr>
            <a:r>
              <a:rPr lang="en-DE" sz="2400" b="1" dirty="0">
                <a:solidFill>
                  <a:schemeClr val="bg1">
                    <a:lumMod val="50000"/>
                  </a:schemeClr>
                </a:solidFill>
                <a:latin typeface="+mn-lt"/>
              </a:rPr>
              <a:t>Quick overview of machine learning techniques</a:t>
            </a:r>
          </a:p>
          <a:p>
            <a:pPr marL="0" indent="0">
              <a:spcBef>
                <a:spcPts val="1200"/>
              </a:spcBef>
              <a:buNone/>
            </a:pPr>
            <a:r>
              <a:rPr lang="en-DE" sz="1800" dirty="0">
                <a:solidFill>
                  <a:schemeClr val="bg1">
                    <a:lumMod val="50000"/>
                  </a:schemeClr>
                </a:solidFill>
                <a:latin typeface="+mn-lt"/>
              </a:rPr>
              <a:t>Random Forest and its pro’s and con’s</a:t>
            </a:r>
          </a:p>
          <a:p>
            <a:pPr marL="0" marR="0" indent="0">
              <a:spcBef>
                <a:spcPts val="1200"/>
              </a:spcBef>
              <a:spcAft>
                <a:spcPts val="0"/>
              </a:spcAft>
              <a:buNone/>
            </a:pPr>
            <a:br>
              <a:rPr lang="en-DE" sz="1800" b="1" dirty="0">
                <a:latin typeface="+mn-lt"/>
                <a:ea typeface="Calibri" panose="020F0502020204030204" pitchFamily="34" charset="0"/>
              </a:rPr>
            </a:br>
            <a:r>
              <a:rPr lang="en-DE" sz="1800" b="1" dirty="0">
                <a:latin typeface="+mn-lt"/>
                <a:ea typeface="Calibri" panose="020F0502020204030204" pitchFamily="34" charset="0"/>
              </a:rPr>
              <a:t>Random Forest for streamflow prediction</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Data processing</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Application of the algorithm</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Performance assessment </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Input data importance and prediction</a:t>
            </a:r>
          </a:p>
          <a:p>
            <a:pPr marL="0" marR="0" indent="0">
              <a:spcBef>
                <a:spcPts val="1200"/>
              </a:spcBef>
              <a:spcAft>
                <a:spcPts val="0"/>
              </a:spcAft>
              <a:buNone/>
            </a:pPr>
            <a:br>
              <a:rPr lang="en-DE" sz="1800" b="1" dirty="0">
                <a:latin typeface="+mn-lt"/>
                <a:ea typeface="Calibri" panose="020F0502020204030204" pitchFamily="34" charset="0"/>
              </a:rPr>
            </a:br>
            <a:r>
              <a:rPr lang="en-DE" sz="1800" b="1" dirty="0">
                <a:latin typeface="+mn-lt"/>
                <a:ea typeface="Calibri" panose="020F0502020204030204" pitchFamily="34" charset="0"/>
              </a:rPr>
              <a:t>Wrapping up</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Lessons learned</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Code example</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Questions and Answers</a:t>
            </a:r>
            <a:endParaRPr lang="de-DE" sz="1800" dirty="0">
              <a:solidFill>
                <a:schemeClr val="bg1">
                  <a:lumMod val="50000"/>
                </a:schemeClr>
              </a:solidFill>
              <a:effectLst/>
              <a:latin typeface="+mn-lt"/>
              <a:ea typeface="Calibri" panose="020F0502020204030204" pitchFamily="34" charset="0"/>
            </a:endParaRPr>
          </a:p>
        </p:txBody>
      </p:sp>
    </p:spTree>
    <p:extLst>
      <p:ext uri="{BB962C8B-B14F-4D97-AF65-F5344CB8AC3E}">
        <p14:creationId xmlns:p14="http://schemas.microsoft.com/office/powerpoint/2010/main" val="508119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F4BFA8-E509-A1E0-A240-54DDD63C45E2}"/>
              </a:ext>
            </a:extLst>
          </p:cNvPr>
          <p:cNvPicPr>
            <a:picLocks noChangeAspect="1"/>
          </p:cNvPicPr>
          <p:nvPr/>
        </p:nvPicPr>
        <p:blipFill>
          <a:blip r:embed="rId2"/>
          <a:stretch>
            <a:fillRect/>
          </a:stretch>
        </p:blipFill>
        <p:spPr>
          <a:xfrm>
            <a:off x="8156582" y="1277401"/>
            <a:ext cx="5114925" cy="4400550"/>
          </a:xfrm>
          <a:prstGeom prst="rect">
            <a:avLst/>
          </a:prstGeom>
        </p:spPr>
      </p:pic>
      <p:sp>
        <p:nvSpPr>
          <p:cNvPr id="10" name="Rectangle 9">
            <a:extLst>
              <a:ext uri="{FF2B5EF4-FFF2-40B4-BE49-F238E27FC236}">
                <a16:creationId xmlns:a16="http://schemas.microsoft.com/office/drawing/2014/main" id="{07821A7D-4176-536A-93E5-518873DC9A29}"/>
              </a:ext>
            </a:extLst>
          </p:cNvPr>
          <p:cNvSpPr/>
          <p:nvPr/>
        </p:nvSpPr>
        <p:spPr>
          <a:xfrm>
            <a:off x="10853873" y="4778346"/>
            <a:ext cx="515816" cy="8238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TextBox 12">
            <a:extLst>
              <a:ext uri="{FF2B5EF4-FFF2-40B4-BE49-F238E27FC236}">
                <a16:creationId xmlns:a16="http://schemas.microsoft.com/office/drawing/2014/main" id="{176FFA76-C7D3-6F5D-2953-BFC6365BF545}"/>
              </a:ext>
            </a:extLst>
          </p:cNvPr>
          <p:cNvSpPr txBox="1"/>
          <p:nvPr/>
        </p:nvSpPr>
        <p:spPr>
          <a:xfrm>
            <a:off x="10794411" y="4690710"/>
            <a:ext cx="773723" cy="923330"/>
          </a:xfrm>
          <a:prstGeom prst="rect">
            <a:avLst/>
          </a:prstGeom>
          <a:noFill/>
        </p:spPr>
        <p:txBody>
          <a:bodyPr wrap="square" rtlCol="0">
            <a:spAutoFit/>
          </a:bodyPr>
          <a:lstStyle/>
          <a:p>
            <a:r>
              <a:rPr lang="en-DE" sz="1800" dirty="0">
                <a:solidFill>
                  <a:srgbClr val="000000"/>
                </a:solidFill>
              </a:rPr>
              <a:t>Q90</a:t>
            </a:r>
            <a:br>
              <a:rPr lang="en-DE" sz="1800" dirty="0">
                <a:solidFill>
                  <a:srgbClr val="000000"/>
                </a:solidFill>
              </a:rPr>
            </a:br>
            <a:r>
              <a:rPr lang="en-DE" sz="1800" dirty="0">
                <a:solidFill>
                  <a:srgbClr val="000000"/>
                </a:solidFill>
              </a:rPr>
              <a:t>Q50</a:t>
            </a:r>
            <a:br>
              <a:rPr lang="en-DE" sz="1800" dirty="0">
                <a:solidFill>
                  <a:srgbClr val="000000"/>
                </a:solidFill>
              </a:rPr>
            </a:br>
            <a:r>
              <a:rPr lang="en-DE" sz="1800" dirty="0">
                <a:solidFill>
                  <a:srgbClr val="000000"/>
                </a:solidFill>
              </a:rPr>
              <a:t>Q10</a:t>
            </a:r>
            <a:endParaRPr lang="de-DE" sz="1800" dirty="0">
              <a:solidFill>
                <a:srgbClr val="000000"/>
              </a:solidFill>
            </a:endParaRPr>
          </a:p>
        </p:txBody>
      </p:sp>
      <p:sp>
        <p:nvSpPr>
          <p:cNvPr id="4" name="Rectangle 3">
            <a:extLst>
              <a:ext uri="{FF2B5EF4-FFF2-40B4-BE49-F238E27FC236}">
                <a16:creationId xmlns:a16="http://schemas.microsoft.com/office/drawing/2014/main" id="{2656632E-CB7A-F581-1D89-AF72AA14B34F}"/>
              </a:ext>
            </a:extLst>
          </p:cNvPr>
          <p:cNvSpPr/>
          <p:nvPr/>
        </p:nvSpPr>
        <p:spPr>
          <a:xfrm>
            <a:off x="10784383" y="1966287"/>
            <a:ext cx="515816" cy="8238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en-US" dirty="0"/>
              <a:t>Streamflow Model Validation</a:t>
            </a:r>
          </a:p>
        </p:txBody>
      </p:sp>
      <p:sp>
        <p:nvSpPr>
          <p:cNvPr id="6" name="TextBox 5">
            <a:extLst>
              <a:ext uri="{FF2B5EF4-FFF2-40B4-BE49-F238E27FC236}">
                <a16:creationId xmlns:a16="http://schemas.microsoft.com/office/drawing/2014/main" id="{356148EF-C864-4D8F-9625-8AC0918849D1}"/>
              </a:ext>
            </a:extLst>
          </p:cNvPr>
          <p:cNvSpPr txBox="1"/>
          <p:nvPr/>
        </p:nvSpPr>
        <p:spPr>
          <a:xfrm>
            <a:off x="462869" y="1273398"/>
            <a:ext cx="8044351" cy="2426305"/>
          </a:xfrm>
          <a:prstGeom prst="rect">
            <a:avLst/>
          </a:prstGeom>
          <a:noFill/>
        </p:spPr>
        <p:txBody>
          <a:bodyPr wrap="square" rtlCol="0">
            <a:spAutoFit/>
          </a:bodyPr>
          <a:lstStyle/>
          <a:p>
            <a:pPr marL="477585" lvl="1" indent="-314028" defTabSz="699779">
              <a:spcBef>
                <a:spcPts val="659"/>
              </a:spcBef>
              <a:buFont typeface="Arial" panose="020B0604020202020204" pitchFamily="34" charset="0"/>
              <a:buChar char="•"/>
              <a:tabLst>
                <a:tab pos="948626" algn="l"/>
              </a:tabLst>
            </a:pPr>
            <a:r>
              <a:rPr lang="en-DE" sz="2800" dirty="0">
                <a:solidFill>
                  <a:srgbClr val="777877"/>
                </a:solidFill>
              </a:rPr>
              <a:t>Comparing Random Forest with </a:t>
            </a:r>
            <a:br>
              <a:rPr lang="en-DE" sz="2800" dirty="0">
                <a:solidFill>
                  <a:srgbClr val="777877"/>
                </a:solidFill>
              </a:rPr>
            </a:br>
            <a:r>
              <a:rPr lang="en-DE" sz="2800" dirty="0">
                <a:solidFill>
                  <a:srgbClr val="777877"/>
                </a:solidFill>
              </a:rPr>
              <a:t>regression-based approaches </a:t>
            </a:r>
          </a:p>
          <a:p>
            <a:pPr marL="477585" lvl="1" indent="-314028" defTabSz="699779">
              <a:spcBef>
                <a:spcPts val="659"/>
              </a:spcBef>
              <a:buFont typeface="Arial" panose="020B0604020202020204" pitchFamily="34" charset="0"/>
              <a:buChar char="•"/>
              <a:tabLst>
                <a:tab pos="948626" algn="l"/>
              </a:tabLst>
            </a:pPr>
            <a:r>
              <a:rPr lang="en-DE" sz="2800" dirty="0">
                <a:solidFill>
                  <a:srgbClr val="777877"/>
                </a:solidFill>
              </a:rPr>
              <a:t>Performance metric: r </a:t>
            </a:r>
            <a:r>
              <a:rPr lang="en-US" sz="2800" dirty="0">
                <a:solidFill>
                  <a:srgbClr val="777877"/>
                </a:solidFill>
              </a:rPr>
              <a:t>against the 1:1 line</a:t>
            </a:r>
          </a:p>
          <a:p>
            <a:pPr marL="477585" lvl="1" indent="-314028" defTabSz="699779">
              <a:spcBef>
                <a:spcPts val="659"/>
              </a:spcBef>
              <a:buFont typeface="Arial" panose="020B0604020202020204" pitchFamily="34" charset="0"/>
              <a:buChar char="•"/>
              <a:tabLst>
                <a:tab pos="948626" algn="l"/>
              </a:tabLst>
            </a:pPr>
            <a:r>
              <a:rPr lang="en-US" sz="2800" b="1" dirty="0">
                <a:solidFill>
                  <a:srgbClr val="777877"/>
                </a:solidFill>
              </a:rPr>
              <a:t>Random Forest performed best overall</a:t>
            </a:r>
            <a:r>
              <a:rPr lang="en-DE" sz="2800" b="1" dirty="0">
                <a:solidFill>
                  <a:srgbClr val="777877"/>
                </a:solidFill>
              </a:rPr>
              <a:t>, particularly </a:t>
            </a:r>
            <a:r>
              <a:rPr lang="en-US" sz="2800" b="1" dirty="0">
                <a:solidFill>
                  <a:srgbClr val="777877"/>
                </a:solidFill>
              </a:rPr>
              <a:t>for low flows</a:t>
            </a:r>
          </a:p>
        </p:txBody>
      </p:sp>
      <p:sp>
        <p:nvSpPr>
          <p:cNvPr id="7" name="Arrow: Right 6">
            <a:extLst>
              <a:ext uri="{FF2B5EF4-FFF2-40B4-BE49-F238E27FC236}">
                <a16:creationId xmlns:a16="http://schemas.microsoft.com/office/drawing/2014/main" id="{CA14C0B1-A453-2666-20F5-ADD19D4BAB90}"/>
              </a:ext>
            </a:extLst>
          </p:cNvPr>
          <p:cNvSpPr/>
          <p:nvPr/>
        </p:nvSpPr>
        <p:spPr>
          <a:xfrm>
            <a:off x="546093" y="2850852"/>
            <a:ext cx="355367" cy="271306"/>
          </a:xfrm>
          <a:prstGeom prst="rightArrow">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7B81DF-CB56-5C37-67D7-F026FDE19881}"/>
              </a:ext>
            </a:extLst>
          </p:cNvPr>
          <p:cNvSpPr txBox="1"/>
          <p:nvPr/>
        </p:nvSpPr>
        <p:spPr>
          <a:xfrm>
            <a:off x="10784383" y="1919395"/>
            <a:ext cx="773723" cy="923330"/>
          </a:xfrm>
          <a:prstGeom prst="rect">
            <a:avLst/>
          </a:prstGeom>
          <a:noFill/>
        </p:spPr>
        <p:txBody>
          <a:bodyPr wrap="square" rtlCol="0">
            <a:spAutoFit/>
          </a:bodyPr>
          <a:lstStyle/>
          <a:p>
            <a:r>
              <a:rPr lang="en-DE" sz="1800" dirty="0">
                <a:solidFill>
                  <a:srgbClr val="000000"/>
                </a:solidFill>
              </a:rPr>
              <a:t>Q90</a:t>
            </a:r>
            <a:br>
              <a:rPr lang="en-DE" sz="1800" dirty="0">
                <a:solidFill>
                  <a:srgbClr val="000000"/>
                </a:solidFill>
              </a:rPr>
            </a:br>
            <a:r>
              <a:rPr lang="en-DE" sz="1800" dirty="0">
                <a:solidFill>
                  <a:srgbClr val="000000"/>
                </a:solidFill>
              </a:rPr>
              <a:t>Q50</a:t>
            </a:r>
            <a:br>
              <a:rPr lang="en-DE" sz="1800" dirty="0">
                <a:solidFill>
                  <a:srgbClr val="000000"/>
                </a:solidFill>
              </a:rPr>
            </a:br>
            <a:r>
              <a:rPr lang="en-DE" sz="1800" dirty="0">
                <a:solidFill>
                  <a:srgbClr val="000000"/>
                </a:solidFill>
              </a:rPr>
              <a:t>Q10</a:t>
            </a:r>
            <a:endParaRPr lang="de-DE" sz="1800" dirty="0">
              <a:solidFill>
                <a:srgbClr val="000000"/>
              </a:solidFill>
            </a:endParaRPr>
          </a:p>
        </p:txBody>
      </p:sp>
      <p:sp>
        <p:nvSpPr>
          <p:cNvPr id="5" name="Rectangle 4">
            <a:extLst>
              <a:ext uri="{FF2B5EF4-FFF2-40B4-BE49-F238E27FC236}">
                <a16:creationId xmlns:a16="http://schemas.microsoft.com/office/drawing/2014/main" id="{AC705A33-8628-BE42-14C1-43163E7B28B7}"/>
              </a:ext>
            </a:extLst>
          </p:cNvPr>
          <p:cNvSpPr/>
          <p:nvPr/>
        </p:nvSpPr>
        <p:spPr>
          <a:xfrm>
            <a:off x="10853873" y="2910282"/>
            <a:ext cx="515816" cy="8238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Rectangle 8">
            <a:extLst>
              <a:ext uri="{FF2B5EF4-FFF2-40B4-BE49-F238E27FC236}">
                <a16:creationId xmlns:a16="http://schemas.microsoft.com/office/drawing/2014/main" id="{81249D35-1F24-B2D0-DD8E-35E933B7A53B}"/>
              </a:ext>
            </a:extLst>
          </p:cNvPr>
          <p:cNvSpPr/>
          <p:nvPr/>
        </p:nvSpPr>
        <p:spPr>
          <a:xfrm>
            <a:off x="10818705" y="3841367"/>
            <a:ext cx="515816" cy="82380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TextBox 10">
            <a:extLst>
              <a:ext uri="{FF2B5EF4-FFF2-40B4-BE49-F238E27FC236}">
                <a16:creationId xmlns:a16="http://schemas.microsoft.com/office/drawing/2014/main" id="{5DCFA324-ED0D-5DFE-D651-5B34114CD2E3}"/>
              </a:ext>
            </a:extLst>
          </p:cNvPr>
          <p:cNvSpPr txBox="1"/>
          <p:nvPr/>
        </p:nvSpPr>
        <p:spPr>
          <a:xfrm>
            <a:off x="10794411" y="2846728"/>
            <a:ext cx="773723" cy="923330"/>
          </a:xfrm>
          <a:prstGeom prst="rect">
            <a:avLst/>
          </a:prstGeom>
          <a:noFill/>
        </p:spPr>
        <p:txBody>
          <a:bodyPr wrap="square" rtlCol="0">
            <a:spAutoFit/>
          </a:bodyPr>
          <a:lstStyle/>
          <a:p>
            <a:r>
              <a:rPr lang="en-DE" sz="1800" dirty="0">
                <a:solidFill>
                  <a:srgbClr val="000000"/>
                </a:solidFill>
              </a:rPr>
              <a:t>Q90</a:t>
            </a:r>
            <a:br>
              <a:rPr lang="en-DE" sz="1800" dirty="0">
                <a:solidFill>
                  <a:srgbClr val="000000"/>
                </a:solidFill>
              </a:rPr>
            </a:br>
            <a:r>
              <a:rPr lang="en-DE" sz="1800" dirty="0">
                <a:solidFill>
                  <a:srgbClr val="000000"/>
                </a:solidFill>
              </a:rPr>
              <a:t>Q50</a:t>
            </a:r>
            <a:br>
              <a:rPr lang="en-DE" sz="1800" dirty="0">
                <a:solidFill>
                  <a:srgbClr val="000000"/>
                </a:solidFill>
              </a:rPr>
            </a:br>
            <a:r>
              <a:rPr lang="en-DE" sz="1800" dirty="0">
                <a:solidFill>
                  <a:srgbClr val="000000"/>
                </a:solidFill>
              </a:rPr>
              <a:t>Q10</a:t>
            </a:r>
            <a:endParaRPr lang="de-DE" sz="1800" dirty="0">
              <a:solidFill>
                <a:srgbClr val="000000"/>
              </a:solidFill>
            </a:endParaRPr>
          </a:p>
        </p:txBody>
      </p:sp>
      <p:sp>
        <p:nvSpPr>
          <p:cNvPr id="12" name="TextBox 11">
            <a:extLst>
              <a:ext uri="{FF2B5EF4-FFF2-40B4-BE49-F238E27FC236}">
                <a16:creationId xmlns:a16="http://schemas.microsoft.com/office/drawing/2014/main" id="{47961EA2-54B3-2AA5-33BC-4286218C4756}"/>
              </a:ext>
            </a:extLst>
          </p:cNvPr>
          <p:cNvSpPr txBox="1"/>
          <p:nvPr/>
        </p:nvSpPr>
        <p:spPr>
          <a:xfrm>
            <a:off x="10794411" y="3770058"/>
            <a:ext cx="773723" cy="923330"/>
          </a:xfrm>
          <a:prstGeom prst="rect">
            <a:avLst/>
          </a:prstGeom>
          <a:noFill/>
        </p:spPr>
        <p:txBody>
          <a:bodyPr wrap="square" rtlCol="0">
            <a:spAutoFit/>
          </a:bodyPr>
          <a:lstStyle/>
          <a:p>
            <a:r>
              <a:rPr lang="en-DE" sz="1800" dirty="0">
                <a:solidFill>
                  <a:srgbClr val="000000"/>
                </a:solidFill>
              </a:rPr>
              <a:t>Q90</a:t>
            </a:r>
            <a:br>
              <a:rPr lang="en-DE" sz="1800" dirty="0">
                <a:solidFill>
                  <a:srgbClr val="000000"/>
                </a:solidFill>
              </a:rPr>
            </a:br>
            <a:r>
              <a:rPr lang="en-DE" sz="1800" dirty="0">
                <a:solidFill>
                  <a:srgbClr val="000000"/>
                </a:solidFill>
              </a:rPr>
              <a:t>Q50</a:t>
            </a:r>
            <a:br>
              <a:rPr lang="en-DE" sz="1800" dirty="0">
                <a:solidFill>
                  <a:srgbClr val="000000"/>
                </a:solidFill>
              </a:rPr>
            </a:br>
            <a:r>
              <a:rPr lang="en-DE" sz="1800" dirty="0">
                <a:solidFill>
                  <a:srgbClr val="000000"/>
                </a:solidFill>
              </a:rPr>
              <a:t>Q10</a:t>
            </a:r>
            <a:endParaRPr lang="de-DE" sz="1800" dirty="0">
              <a:solidFill>
                <a:srgbClr val="000000"/>
              </a:solidFill>
            </a:endParaRPr>
          </a:p>
        </p:txBody>
      </p:sp>
    </p:spTree>
    <p:extLst>
      <p:ext uri="{BB962C8B-B14F-4D97-AF65-F5344CB8AC3E}">
        <p14:creationId xmlns:p14="http://schemas.microsoft.com/office/powerpoint/2010/main" val="23676217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C4263B-62AF-6E7A-1A2B-5CA72D0C3BEE}"/>
              </a:ext>
            </a:extLst>
          </p:cNvPr>
          <p:cNvPicPr>
            <a:picLocks noChangeAspect="1"/>
          </p:cNvPicPr>
          <p:nvPr/>
        </p:nvPicPr>
        <p:blipFill rotWithShape="1">
          <a:blip r:embed="rId3">
            <a:alphaModFix amt="64000"/>
          </a:blip>
          <a:srcRect l="7093" r="7093"/>
          <a:stretch/>
        </p:blipFill>
        <p:spPr>
          <a:xfrm>
            <a:off x="6387548" y="1502737"/>
            <a:ext cx="6609894" cy="5133115"/>
          </a:xfrm>
          <a:prstGeom prst="rect">
            <a:avLst/>
          </a:prstGeom>
        </p:spPr>
      </p:pic>
      <p:sp>
        <p:nvSpPr>
          <p:cNvPr id="2" name="Title 1"/>
          <p:cNvSpPr>
            <a:spLocks noGrp="1"/>
          </p:cNvSpPr>
          <p:nvPr>
            <p:ph type="title"/>
          </p:nvPr>
        </p:nvSpPr>
        <p:spPr>
          <a:xfrm>
            <a:off x="616625" y="311150"/>
            <a:ext cx="13200975" cy="876523"/>
          </a:xfrm>
        </p:spPr>
        <p:txBody>
          <a:bodyPr anchor="t">
            <a:normAutofit/>
          </a:bodyPr>
          <a:lstStyle/>
          <a:p>
            <a:r>
              <a:rPr lang="en-US" dirty="0"/>
              <a:t>Content</a:t>
            </a:r>
          </a:p>
        </p:txBody>
      </p:sp>
      <p:sp>
        <p:nvSpPr>
          <p:cNvPr id="23" name="Text Placeholder 3">
            <a:extLst>
              <a:ext uri="{FF2B5EF4-FFF2-40B4-BE49-F238E27FC236}">
                <a16:creationId xmlns:a16="http://schemas.microsoft.com/office/drawing/2014/main" id="{0635B3C5-E83C-42FF-A4E5-5DFFE56C687A}"/>
              </a:ext>
            </a:extLst>
          </p:cNvPr>
          <p:cNvSpPr>
            <a:spLocks noGrp="1"/>
          </p:cNvSpPr>
          <p:nvPr>
            <p:ph type="body" sz="quarter" idx="14"/>
          </p:nvPr>
        </p:nvSpPr>
        <p:spPr>
          <a:xfrm>
            <a:off x="655129" y="1255744"/>
            <a:ext cx="5440871" cy="5873926"/>
          </a:xfrm>
        </p:spPr>
        <p:txBody>
          <a:bodyPr/>
          <a:lstStyle/>
          <a:p>
            <a:pPr marL="0" marR="0" indent="0">
              <a:spcBef>
                <a:spcPts val="1200"/>
              </a:spcBef>
              <a:spcAft>
                <a:spcPts val="0"/>
              </a:spcAft>
              <a:buNone/>
            </a:pPr>
            <a:r>
              <a:rPr lang="en-DE" sz="1800" b="1" dirty="0">
                <a:latin typeface="+mn-lt"/>
                <a:ea typeface="Calibri" panose="020F0502020204030204" pitchFamily="34" charset="0"/>
              </a:rPr>
              <a:t>Introduction</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Quick overview of machine learning techniques</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Random Forest and its pro’s and con’s</a:t>
            </a:r>
          </a:p>
          <a:p>
            <a:pPr marL="0" marR="0" indent="0">
              <a:spcBef>
                <a:spcPts val="1200"/>
              </a:spcBef>
              <a:spcAft>
                <a:spcPts val="0"/>
              </a:spcAft>
              <a:buNone/>
            </a:pPr>
            <a:br>
              <a:rPr lang="en-DE" sz="1800" b="1" dirty="0">
                <a:latin typeface="+mn-lt"/>
                <a:ea typeface="Calibri" panose="020F0502020204030204" pitchFamily="34" charset="0"/>
              </a:rPr>
            </a:br>
            <a:r>
              <a:rPr lang="en-DE" sz="1800" b="1" dirty="0">
                <a:latin typeface="+mn-lt"/>
                <a:ea typeface="Calibri" panose="020F0502020204030204" pitchFamily="34" charset="0"/>
              </a:rPr>
              <a:t>Random Forest for streamflow prediction</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Data processing</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Application of the algorithm</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Performance assessment </a:t>
            </a:r>
          </a:p>
          <a:p>
            <a:pPr marL="0" marR="0" indent="0">
              <a:spcBef>
                <a:spcPts val="1200"/>
              </a:spcBef>
              <a:spcAft>
                <a:spcPts val="0"/>
              </a:spcAft>
              <a:buNone/>
            </a:pPr>
            <a:r>
              <a:rPr lang="en-DE" sz="2400" b="1" dirty="0">
                <a:solidFill>
                  <a:schemeClr val="bg1">
                    <a:lumMod val="50000"/>
                  </a:schemeClr>
                </a:solidFill>
                <a:latin typeface="+mn-lt"/>
                <a:ea typeface="Calibri" panose="020F0502020204030204" pitchFamily="34" charset="0"/>
              </a:rPr>
              <a:t>Input data importance and prediction</a:t>
            </a:r>
          </a:p>
          <a:p>
            <a:pPr marL="0" marR="0" indent="0">
              <a:spcBef>
                <a:spcPts val="1200"/>
              </a:spcBef>
              <a:spcAft>
                <a:spcPts val="0"/>
              </a:spcAft>
              <a:buNone/>
            </a:pPr>
            <a:br>
              <a:rPr lang="en-DE" sz="1800" b="1" dirty="0">
                <a:latin typeface="+mn-lt"/>
                <a:ea typeface="Calibri" panose="020F0502020204030204" pitchFamily="34" charset="0"/>
              </a:rPr>
            </a:br>
            <a:r>
              <a:rPr lang="en-DE" sz="1800" b="1" dirty="0">
                <a:latin typeface="+mn-lt"/>
                <a:ea typeface="Calibri" panose="020F0502020204030204" pitchFamily="34" charset="0"/>
              </a:rPr>
              <a:t>Wrapping up</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Lessons learned</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Code example</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Questions and Answers</a:t>
            </a:r>
            <a:endParaRPr lang="de-DE" sz="1800" dirty="0">
              <a:solidFill>
                <a:schemeClr val="bg1">
                  <a:lumMod val="50000"/>
                </a:schemeClr>
              </a:solidFill>
              <a:effectLst/>
              <a:latin typeface="+mn-lt"/>
              <a:ea typeface="Calibri" panose="020F0502020204030204" pitchFamily="34" charset="0"/>
            </a:endParaRPr>
          </a:p>
        </p:txBody>
      </p:sp>
      <p:sp>
        <p:nvSpPr>
          <p:cNvPr id="5" name="Text Placeholder 3">
            <a:extLst>
              <a:ext uri="{FF2B5EF4-FFF2-40B4-BE49-F238E27FC236}">
                <a16:creationId xmlns:a16="http://schemas.microsoft.com/office/drawing/2014/main" id="{D7011C1D-2F1A-9729-46E8-2F6136CBBE03}"/>
              </a:ext>
            </a:extLst>
          </p:cNvPr>
          <p:cNvSpPr txBox="1">
            <a:spLocks/>
          </p:cNvSpPr>
          <p:nvPr/>
        </p:nvSpPr>
        <p:spPr>
          <a:xfrm>
            <a:off x="10858803" y="6416816"/>
            <a:ext cx="2197650" cy="366193"/>
          </a:xfrm>
          <a:prstGeom prst="rect">
            <a:avLst/>
          </a:prstGeom>
        </p:spPr>
        <p:txBody>
          <a:bodyPr vert="horz" lIns="91440" tIns="45720" rIns="91440" bIns="45720" rtlCol="0">
            <a:noAutofit/>
          </a:bodyPr>
          <a:lstStyle>
            <a:lvl1pPr marL="82868" marR="0" indent="-82868" algn="l" defTabSz="699779" rtl="0" eaLnBrk="1" fontAlgn="auto" latinLnBrk="0" hangingPunct="1">
              <a:lnSpc>
                <a:spcPct val="100000"/>
              </a:lnSpc>
              <a:spcBef>
                <a:spcPts val="659"/>
              </a:spcBef>
              <a:spcAft>
                <a:spcPts val="0"/>
              </a:spcAft>
              <a:buClrTx/>
              <a:buSzTx/>
              <a:buFont typeface="Arial" panose="020B0604020202020204" pitchFamily="34" charset="0"/>
              <a:buChar char=" "/>
              <a:tabLst>
                <a:tab pos="82868" algn="l"/>
              </a:tabLst>
              <a:defRPr lang="en-US" sz="2747" b="0" kern="1200" baseline="0" dirty="0" smtClean="0">
                <a:solidFill>
                  <a:srgbClr val="4C0049"/>
                </a:solidFill>
                <a:latin typeface="+mj-lt"/>
                <a:ea typeface="+mn-ea"/>
                <a:cs typeface="+mn-cs"/>
              </a:defRPr>
            </a:lvl1pPr>
            <a:lvl2pPr marL="477585"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948626" algn="l"/>
              </a:tabLst>
              <a:defRPr lang="en-US" sz="2747" kern="1200" baseline="0" dirty="0" smtClean="0">
                <a:solidFill>
                  <a:srgbClr val="777877"/>
                </a:solidFill>
                <a:latin typeface="+mn-lt"/>
                <a:ea typeface="+mn-ea"/>
                <a:cs typeface="+mn-cs"/>
              </a:defRPr>
            </a:lvl2pPr>
            <a:lvl3pPr marL="942083"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1576682" algn="l"/>
              </a:tabLst>
              <a:defRPr lang="en-US" sz="2747" kern="1200" dirty="0" smtClean="0">
                <a:solidFill>
                  <a:srgbClr val="777877"/>
                </a:solidFill>
                <a:latin typeface="+mn-lt"/>
                <a:ea typeface="+mn-ea"/>
                <a:cs typeface="+mn-cs"/>
              </a:defRPr>
            </a:lvl3pPr>
            <a:lvl4pPr marL="1570139" indent="-314028" algn="l" defTabSz="628056" rtl="0" eaLnBrk="1" latinLnBrk="0" hangingPunct="1">
              <a:spcBef>
                <a:spcPts val="659"/>
              </a:spcBef>
              <a:buFont typeface="Arial" panose="020B0604020202020204" pitchFamily="34" charset="0"/>
              <a:buChar char="̶"/>
              <a:defRPr lang="en-US" sz="2747" kern="1200" dirty="0" smtClean="0">
                <a:solidFill>
                  <a:srgbClr val="777877"/>
                </a:solidFill>
                <a:latin typeface="+mn-lt"/>
                <a:ea typeface="+mn-ea"/>
                <a:cs typeface="+mn-cs"/>
              </a:defRPr>
            </a:lvl4pPr>
            <a:lvl5pPr marL="2281063" indent="-396896" algn="l" defTabSz="628056" rtl="0" eaLnBrk="1" latinLnBrk="0" hangingPunct="1">
              <a:spcBef>
                <a:spcPts val="659"/>
              </a:spcBef>
              <a:buFont typeface="Arial" panose="020B0604020202020204" pitchFamily="34" charset="0"/>
              <a:buChar char="̶"/>
              <a:defRPr sz="2747" kern="1200">
                <a:solidFill>
                  <a:srgbClr val="777877"/>
                </a:solidFill>
                <a:latin typeface="+mn-lt"/>
                <a:ea typeface="+mn-ea"/>
                <a:cs typeface="+mn-cs"/>
              </a:defRPr>
            </a:lvl5pPr>
            <a:lvl6pPr marL="3454306" indent="-314028" algn="l" defTabSz="628056" rtl="0" eaLnBrk="1" latinLnBrk="0" hangingPunct="1">
              <a:spcBef>
                <a:spcPct val="20000"/>
              </a:spcBef>
              <a:buFont typeface="Arial"/>
              <a:buChar char="•"/>
              <a:defRPr sz="2747" kern="1200">
                <a:solidFill>
                  <a:schemeClr val="tx1"/>
                </a:solidFill>
                <a:latin typeface="+mn-lt"/>
                <a:ea typeface="+mn-ea"/>
                <a:cs typeface="+mn-cs"/>
              </a:defRPr>
            </a:lvl6pPr>
            <a:lvl7pPr marL="4082362" indent="-314028" algn="l" defTabSz="628056" rtl="0" eaLnBrk="1" latinLnBrk="0" hangingPunct="1">
              <a:spcBef>
                <a:spcPct val="20000"/>
              </a:spcBef>
              <a:buFont typeface="Arial"/>
              <a:buChar char="•"/>
              <a:defRPr sz="2747" kern="1200">
                <a:solidFill>
                  <a:schemeClr val="tx1"/>
                </a:solidFill>
                <a:latin typeface="+mn-lt"/>
                <a:ea typeface="+mn-ea"/>
                <a:cs typeface="+mn-cs"/>
              </a:defRPr>
            </a:lvl7pPr>
            <a:lvl8pPr marL="4710417" indent="-314028" algn="l" defTabSz="628056" rtl="0" eaLnBrk="1" latinLnBrk="0" hangingPunct="1">
              <a:spcBef>
                <a:spcPct val="20000"/>
              </a:spcBef>
              <a:buFont typeface="Arial"/>
              <a:buChar char="•"/>
              <a:defRPr sz="2747" kern="1200">
                <a:solidFill>
                  <a:schemeClr val="tx1"/>
                </a:solidFill>
                <a:latin typeface="+mn-lt"/>
                <a:ea typeface="+mn-ea"/>
                <a:cs typeface="+mn-cs"/>
              </a:defRPr>
            </a:lvl8pPr>
            <a:lvl9pPr marL="5338473" indent="-314028" algn="l" defTabSz="628056" rtl="0" eaLnBrk="1" latinLnBrk="0" hangingPunct="1">
              <a:spcBef>
                <a:spcPct val="20000"/>
              </a:spcBef>
              <a:buFont typeface="Arial"/>
              <a:buChar char="•"/>
              <a:defRPr sz="2747" kern="1200">
                <a:solidFill>
                  <a:schemeClr val="tx1"/>
                </a:solidFill>
                <a:latin typeface="+mn-lt"/>
                <a:ea typeface="+mn-ea"/>
                <a:cs typeface="+mn-cs"/>
              </a:defRPr>
            </a:lvl9pPr>
          </a:lstStyle>
          <a:p>
            <a:pPr marL="0" indent="0" algn="r">
              <a:spcBef>
                <a:spcPts val="1200"/>
              </a:spcBef>
              <a:buFont typeface="Arial" panose="020B0604020202020204" pitchFamily="34" charset="0"/>
              <a:buNone/>
            </a:pPr>
            <a:r>
              <a:rPr lang="en-DE" sz="900" b="1" dirty="0" err="1">
                <a:solidFill>
                  <a:schemeClr val="bg1"/>
                </a:solidFill>
                <a:latin typeface="Calibri" panose="020F0502020204030204" pitchFamily="34" charset="0"/>
                <a:ea typeface="Calibri" panose="020F0502020204030204" pitchFamily="34" charset="0"/>
              </a:rPr>
              <a:t>Pixabay</a:t>
            </a:r>
            <a:r>
              <a:rPr lang="en-DE" sz="900" b="1" dirty="0">
                <a:solidFill>
                  <a:schemeClr val="bg1"/>
                </a:solidFill>
                <a:latin typeface="Calibri" panose="020F0502020204030204" pitchFamily="34" charset="0"/>
                <a:ea typeface="Calibri" panose="020F0502020204030204" pitchFamily="34" charset="0"/>
              </a:rPr>
              <a:t>  |  </a:t>
            </a:r>
            <a:r>
              <a:rPr lang="en-DE" sz="900" b="1" dirty="0" err="1">
                <a:solidFill>
                  <a:schemeClr val="bg1"/>
                </a:solidFill>
                <a:latin typeface="Calibri" panose="020F0502020204030204" pitchFamily="34" charset="0"/>
                <a:ea typeface="Calibri" panose="020F0502020204030204" pitchFamily="34" charset="0"/>
              </a:rPr>
              <a:t>Franganillo</a:t>
            </a:r>
            <a:endParaRPr lang="de-DE" sz="900" b="1" dirty="0">
              <a:solidFill>
                <a:schemeClr val="bg1"/>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642794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624" y="311150"/>
            <a:ext cx="12509661" cy="875098"/>
          </a:xfrm>
        </p:spPr>
        <p:txBody>
          <a:bodyPr vert="horz" lIns="91440" tIns="45720" rIns="91440" bIns="45720" rtlCol="0" anchor="t">
            <a:normAutofit/>
          </a:bodyPr>
          <a:lstStyle/>
          <a:p>
            <a:r>
              <a:rPr lang="en-US" b="1" kern="1200" baseline="0">
                <a:latin typeface="+mj-lt"/>
                <a:ea typeface="+mj-ea"/>
                <a:cs typeface="+mj-cs"/>
              </a:rPr>
              <a:t>Variable Importance</a:t>
            </a:r>
          </a:p>
        </p:txBody>
      </p:sp>
      <p:sp>
        <p:nvSpPr>
          <p:cNvPr id="6" name="TextBox 5">
            <a:extLst>
              <a:ext uri="{FF2B5EF4-FFF2-40B4-BE49-F238E27FC236}">
                <a16:creationId xmlns:a16="http://schemas.microsoft.com/office/drawing/2014/main" id="{356148EF-C864-4D8F-9625-8AC0918849D1}"/>
              </a:ext>
            </a:extLst>
          </p:cNvPr>
          <p:cNvSpPr txBox="1"/>
          <p:nvPr/>
        </p:nvSpPr>
        <p:spPr>
          <a:xfrm>
            <a:off x="352424" y="1235674"/>
            <a:ext cx="7419975" cy="6087764"/>
          </a:xfrm>
          <a:prstGeom prst="rect">
            <a:avLst/>
          </a:prstGeom>
        </p:spPr>
        <p:txBody>
          <a:bodyPr vert="horz" lIns="91440" tIns="45720" rIns="91440" bIns="45720" rtlCol="0">
            <a:normAutofit/>
          </a:bodyPr>
          <a:lstStyle/>
          <a:p>
            <a:pPr marL="477585" lvl="1" indent="-314028" defTabSz="699779">
              <a:spcBef>
                <a:spcPts val="659"/>
              </a:spcBef>
              <a:buFont typeface="Arial" panose="020B0604020202020204" pitchFamily="34" charset="0"/>
              <a:buChar char="•"/>
              <a:tabLst>
                <a:tab pos="948626" algn="l"/>
              </a:tabLst>
            </a:pPr>
            <a:r>
              <a:rPr lang="en-DE" sz="2400" dirty="0">
                <a:solidFill>
                  <a:srgbClr val="777877"/>
                </a:solidFill>
              </a:rPr>
              <a:t>Only meaningful results if the model performs well</a:t>
            </a:r>
          </a:p>
          <a:p>
            <a:pPr marL="477585" lvl="1" indent="-314028" defTabSz="699779">
              <a:spcBef>
                <a:spcPts val="659"/>
              </a:spcBef>
              <a:buFont typeface="Arial" panose="020B0604020202020204" pitchFamily="34" charset="0"/>
              <a:buChar char="•"/>
              <a:tabLst>
                <a:tab pos="948626" algn="l"/>
              </a:tabLst>
            </a:pPr>
            <a:r>
              <a:rPr lang="en-DE" sz="2400" dirty="0">
                <a:solidFill>
                  <a:srgbClr val="777877"/>
                </a:solidFill>
              </a:rPr>
              <a:t>Consider removing highly correlated variables</a:t>
            </a:r>
          </a:p>
          <a:p>
            <a:pPr marL="477585" lvl="1" indent="-314028" defTabSz="699779">
              <a:spcBef>
                <a:spcPts val="659"/>
              </a:spcBef>
              <a:buFont typeface="Arial" panose="020B0604020202020204" pitchFamily="34" charset="0"/>
              <a:buChar char="•"/>
              <a:tabLst>
                <a:tab pos="948626" algn="l"/>
              </a:tabLst>
            </a:pPr>
            <a:r>
              <a:rPr lang="en-DE" sz="2400" dirty="0">
                <a:solidFill>
                  <a:srgbClr val="777877"/>
                </a:solidFill>
              </a:rPr>
              <a:t>Two approaches possible (</a:t>
            </a:r>
            <a:r>
              <a:rPr lang="en-DE" sz="2400" i="1" dirty="0">
                <a:solidFill>
                  <a:srgbClr val="777877"/>
                </a:solidFill>
              </a:rPr>
              <a:t>see Code example</a:t>
            </a:r>
            <a:r>
              <a:rPr lang="en-DE" sz="2400" dirty="0">
                <a:solidFill>
                  <a:srgbClr val="777877"/>
                </a:solidFill>
              </a:rPr>
              <a:t>)</a:t>
            </a:r>
          </a:p>
          <a:p>
            <a:pPr marL="1130169" lvl="2" indent="-457200" defTabSz="699779">
              <a:spcBef>
                <a:spcPts val="659"/>
              </a:spcBef>
              <a:buFont typeface="Symbol" panose="05050102010706020507" pitchFamily="18" charset="2"/>
              <a:buChar char="-"/>
              <a:tabLst>
                <a:tab pos="948626" algn="l"/>
              </a:tabLst>
            </a:pPr>
            <a:r>
              <a:rPr lang="de-DE" sz="2200" dirty="0">
                <a:solidFill>
                  <a:srgbClr val="777877"/>
                </a:solidFill>
              </a:rPr>
              <a:t>Default</a:t>
            </a:r>
            <a:r>
              <a:rPr lang="en-DE" sz="2200" dirty="0">
                <a:solidFill>
                  <a:srgbClr val="777877"/>
                </a:solidFill>
              </a:rPr>
              <a:t> feature importance: error reduction along the tree during training (used here)</a:t>
            </a:r>
          </a:p>
          <a:p>
            <a:pPr marL="1130169" lvl="2" indent="-457200" defTabSz="699779">
              <a:spcBef>
                <a:spcPts val="659"/>
              </a:spcBef>
              <a:buFont typeface="Symbol" panose="05050102010706020507" pitchFamily="18" charset="2"/>
              <a:buChar char="-"/>
              <a:tabLst>
                <a:tab pos="948626" algn="l"/>
              </a:tabLst>
            </a:pPr>
            <a:r>
              <a:rPr lang="en-DE" sz="2200" dirty="0">
                <a:solidFill>
                  <a:srgbClr val="777877"/>
                </a:solidFill>
              </a:rPr>
              <a:t>Permutation importance: error increase when shuffling feature values during testing (</a:t>
            </a:r>
            <a:r>
              <a:rPr lang="en-DE" sz="2200" dirty="0" err="1">
                <a:solidFill>
                  <a:srgbClr val="777877"/>
                </a:solidFill>
              </a:rPr>
              <a:t>compu-tationally</a:t>
            </a:r>
            <a:r>
              <a:rPr lang="en-DE" sz="2200" dirty="0">
                <a:solidFill>
                  <a:srgbClr val="777877"/>
                </a:solidFill>
              </a:rPr>
              <a:t> expensive, less prone to overfitting) </a:t>
            </a:r>
          </a:p>
          <a:p>
            <a:pPr marL="477585" lvl="1" indent="-314028" defTabSz="699779">
              <a:spcBef>
                <a:spcPts val="659"/>
              </a:spcBef>
              <a:buFont typeface="Arial" panose="020B0604020202020204" pitchFamily="34" charset="0"/>
              <a:buChar char="•"/>
              <a:tabLst>
                <a:tab pos="948626" algn="l"/>
              </a:tabLst>
            </a:pPr>
            <a:r>
              <a:rPr lang="en-US" sz="2400" dirty="0">
                <a:solidFill>
                  <a:srgbClr val="777877"/>
                </a:solidFill>
              </a:rPr>
              <a:t>Random variable is used to select ‘suitable’ predictors (all predictors with less </a:t>
            </a:r>
            <a:r>
              <a:rPr lang="en-DE" sz="2400" dirty="0">
                <a:solidFill>
                  <a:srgbClr val="777877"/>
                </a:solidFill>
              </a:rPr>
              <a:t>importance </a:t>
            </a:r>
            <a:r>
              <a:rPr lang="en-US" sz="2400" dirty="0">
                <a:solidFill>
                  <a:srgbClr val="777877"/>
                </a:solidFill>
              </a:rPr>
              <a:t>than the random variable are excluded)</a:t>
            </a:r>
            <a:endParaRPr lang="en-DE" sz="2400" dirty="0">
              <a:solidFill>
                <a:srgbClr val="777877"/>
              </a:solidFill>
            </a:endParaRPr>
          </a:p>
          <a:p>
            <a:pPr marL="477585" lvl="1" indent="-314028" defTabSz="699779">
              <a:spcBef>
                <a:spcPts val="659"/>
              </a:spcBef>
              <a:buFont typeface="Arial" panose="020B0604020202020204" pitchFamily="34" charset="0"/>
              <a:buChar char="•"/>
              <a:tabLst>
                <a:tab pos="948626" algn="l"/>
              </a:tabLst>
            </a:pPr>
            <a:r>
              <a:rPr lang="en-US" sz="2400" dirty="0">
                <a:solidFill>
                  <a:srgbClr val="777877"/>
                </a:solidFill>
              </a:rPr>
              <a:t>Land use and precipitation are the most important predictors</a:t>
            </a:r>
            <a:r>
              <a:rPr lang="en-DE" sz="2400" dirty="0">
                <a:solidFill>
                  <a:srgbClr val="777877"/>
                </a:solidFill>
              </a:rPr>
              <a:t>, particularly forest and precipitation in May drive low flows during the application period (November to March) </a:t>
            </a:r>
            <a:endParaRPr lang="en-US" sz="2400" dirty="0">
              <a:solidFill>
                <a:srgbClr val="777877"/>
              </a:solidFill>
            </a:endParaRPr>
          </a:p>
        </p:txBody>
      </p:sp>
      <p:graphicFrame>
        <p:nvGraphicFramePr>
          <p:cNvPr id="17" name="Table 16">
            <a:extLst>
              <a:ext uri="{FF2B5EF4-FFF2-40B4-BE49-F238E27FC236}">
                <a16:creationId xmlns:a16="http://schemas.microsoft.com/office/drawing/2014/main" id="{F7662A73-59B4-4924-9851-5495E9B48A2A}"/>
              </a:ext>
            </a:extLst>
          </p:cNvPr>
          <p:cNvGraphicFramePr>
            <a:graphicFrameLocks noGrp="1"/>
          </p:cNvGraphicFramePr>
          <p:nvPr>
            <p:extLst>
              <p:ext uri="{D42A27DB-BD31-4B8C-83A1-F6EECF244321}">
                <p14:modId xmlns:p14="http://schemas.microsoft.com/office/powerpoint/2010/main" val="408645128"/>
              </p:ext>
            </p:extLst>
          </p:nvPr>
        </p:nvGraphicFramePr>
        <p:xfrm>
          <a:off x="8084991" y="842314"/>
          <a:ext cx="5297634" cy="6087771"/>
        </p:xfrm>
        <a:graphic>
          <a:graphicData uri="http://schemas.openxmlformats.org/drawingml/2006/table">
            <a:tbl>
              <a:tblPr firstRow="1" bandRow="1">
                <a:tableStyleId>{5C22544A-7EE6-4342-B048-85BDC9FD1C3A}</a:tableStyleId>
              </a:tblPr>
              <a:tblGrid>
                <a:gridCol w="2218856">
                  <a:extLst>
                    <a:ext uri="{9D8B030D-6E8A-4147-A177-3AD203B41FA5}">
                      <a16:colId xmlns:a16="http://schemas.microsoft.com/office/drawing/2014/main" val="680338060"/>
                    </a:ext>
                  </a:extLst>
                </a:gridCol>
                <a:gridCol w="3078778">
                  <a:extLst>
                    <a:ext uri="{9D8B030D-6E8A-4147-A177-3AD203B41FA5}">
                      <a16:colId xmlns:a16="http://schemas.microsoft.com/office/drawing/2014/main" val="259651348"/>
                    </a:ext>
                  </a:extLst>
                </a:gridCol>
              </a:tblGrid>
              <a:tr h="578275">
                <a:tc>
                  <a:txBody>
                    <a:bodyPr/>
                    <a:lstStyle/>
                    <a:p>
                      <a:pPr algn="l" fontAlgn="b"/>
                      <a:r>
                        <a:rPr lang="en-US" sz="1700" u="none" strike="noStrike" dirty="0">
                          <a:effectLst/>
                        </a:rPr>
                        <a:t>Average importance </a:t>
                      </a:r>
                      <a:br>
                        <a:rPr lang="en-US" sz="1700" u="none" strike="noStrike" dirty="0">
                          <a:effectLst/>
                        </a:rPr>
                      </a:br>
                      <a:r>
                        <a:rPr lang="en-DE" sz="1700" u="none" strike="noStrike" dirty="0">
                          <a:effectLst/>
                        </a:rPr>
                        <a:t>(</a:t>
                      </a:r>
                      <a:r>
                        <a:rPr lang="en-US" sz="1700" u="none" strike="noStrike" dirty="0">
                          <a:effectLst/>
                        </a:rPr>
                        <a:t>percent</a:t>
                      </a:r>
                      <a:r>
                        <a:rPr lang="en-DE" sz="1700" u="none" strike="noStrike" dirty="0">
                          <a:effectLst/>
                        </a:rPr>
                        <a:t>)</a:t>
                      </a:r>
                      <a:endParaRPr lang="en-US" sz="1700" b="0" i="0" u="none" strike="noStrike" dirty="0">
                        <a:solidFill>
                          <a:srgbClr val="000000"/>
                        </a:solidFill>
                        <a:effectLst/>
                        <a:latin typeface="Calibri" panose="020F0502020204030204" pitchFamily="34" charset="0"/>
                      </a:endParaRPr>
                    </a:p>
                  </a:txBody>
                  <a:tcPr marL="14442" marR="14442" marT="14442" marB="0" anchor="b"/>
                </a:tc>
                <a:tc>
                  <a:txBody>
                    <a:bodyPr/>
                    <a:lstStyle/>
                    <a:p>
                      <a:pPr algn="l" fontAlgn="b"/>
                      <a:r>
                        <a:rPr lang="en-US" sz="1700" u="none" strike="noStrike" dirty="0">
                          <a:effectLst/>
                        </a:rPr>
                        <a:t>Predictor</a:t>
                      </a:r>
                      <a:r>
                        <a:rPr lang="en-DE" sz="1700" u="none" strike="noStrike" dirty="0">
                          <a:effectLst/>
                        </a:rPr>
                        <a:t>s </a:t>
                      </a:r>
                      <a:br>
                        <a:rPr lang="en-DE" sz="1700" u="none" strike="noStrike" dirty="0">
                          <a:effectLst/>
                        </a:rPr>
                      </a:br>
                      <a:r>
                        <a:rPr lang="en-DE" sz="1700" u="none" strike="noStrike" dirty="0">
                          <a:effectLst/>
                        </a:rPr>
                        <a:t>(higher Random Variable)</a:t>
                      </a:r>
                      <a:endParaRPr lang="en-US" sz="1700" b="0" i="0" u="none" strike="noStrike" dirty="0">
                        <a:solidFill>
                          <a:srgbClr val="000000"/>
                        </a:solidFill>
                        <a:effectLst/>
                        <a:latin typeface="Calibri" panose="020F0502020204030204" pitchFamily="34" charset="0"/>
                      </a:endParaRPr>
                    </a:p>
                  </a:txBody>
                  <a:tcPr marL="14442" marR="14442" marT="14442" marB="0" anchor="b"/>
                </a:tc>
                <a:extLst>
                  <a:ext uri="{0D108BD9-81ED-4DB2-BD59-A6C34878D82A}">
                    <a16:rowId xmlns:a16="http://schemas.microsoft.com/office/drawing/2014/main" val="2548434062"/>
                  </a:ext>
                </a:extLst>
              </a:tr>
              <a:tr h="324088">
                <a:tc>
                  <a:txBody>
                    <a:bodyPr/>
                    <a:lstStyle/>
                    <a:p>
                      <a:pPr algn="ctr" fontAlgn="b"/>
                      <a:r>
                        <a:rPr lang="en-US" sz="1700" u="none" strike="noStrike" dirty="0">
                          <a:effectLst/>
                        </a:rPr>
                        <a:t>11.3</a:t>
                      </a:r>
                      <a:endParaRPr lang="en-US" sz="1700" b="0" i="0" u="none" strike="noStrike" dirty="0">
                        <a:solidFill>
                          <a:srgbClr val="000000"/>
                        </a:solidFill>
                        <a:effectLst/>
                        <a:latin typeface="Calibri" panose="020F0502020204030204" pitchFamily="34" charset="0"/>
                      </a:endParaRPr>
                    </a:p>
                  </a:txBody>
                  <a:tcPr marL="14442" marR="14442" marT="14442" marB="0" anchor="b"/>
                </a:tc>
                <a:tc>
                  <a:txBody>
                    <a:bodyPr/>
                    <a:lstStyle/>
                    <a:p>
                      <a:pPr algn="l" fontAlgn="b"/>
                      <a:r>
                        <a:rPr lang="en-US" sz="1700" u="none" strike="noStrike" dirty="0">
                          <a:effectLst/>
                        </a:rPr>
                        <a:t>Natural</a:t>
                      </a:r>
                      <a:r>
                        <a:rPr lang="en-DE" sz="1700" u="none" strike="noStrike" dirty="0">
                          <a:effectLst/>
                        </a:rPr>
                        <a:t> </a:t>
                      </a:r>
                      <a:r>
                        <a:rPr lang="en-US" sz="1700" u="none" strike="noStrike" dirty="0">
                          <a:effectLst/>
                        </a:rPr>
                        <a:t>Forest</a:t>
                      </a:r>
                      <a:endParaRPr lang="en-US" sz="1700" b="0" i="0" u="none" strike="noStrike" dirty="0">
                        <a:solidFill>
                          <a:srgbClr val="000000"/>
                        </a:solidFill>
                        <a:effectLst/>
                        <a:latin typeface="Calibri" panose="020F0502020204030204" pitchFamily="34" charset="0"/>
                      </a:endParaRPr>
                    </a:p>
                  </a:txBody>
                  <a:tcPr marL="14442" marR="14442" marT="14442" marB="0" anchor="b"/>
                </a:tc>
                <a:extLst>
                  <a:ext uri="{0D108BD9-81ED-4DB2-BD59-A6C34878D82A}">
                    <a16:rowId xmlns:a16="http://schemas.microsoft.com/office/drawing/2014/main" val="3415461699"/>
                  </a:ext>
                </a:extLst>
              </a:tr>
              <a:tr h="324088">
                <a:tc>
                  <a:txBody>
                    <a:bodyPr/>
                    <a:lstStyle/>
                    <a:p>
                      <a:pPr algn="ctr" fontAlgn="b"/>
                      <a:r>
                        <a:rPr lang="en-US" sz="1700" u="none" strike="noStrike" dirty="0">
                          <a:effectLst/>
                        </a:rPr>
                        <a:t>10.6</a:t>
                      </a:r>
                      <a:endParaRPr lang="en-US" sz="1700" b="0" i="0" u="none" strike="noStrike" dirty="0">
                        <a:solidFill>
                          <a:srgbClr val="000000"/>
                        </a:solidFill>
                        <a:effectLst/>
                        <a:latin typeface="Calibri" panose="020F0502020204030204" pitchFamily="34" charset="0"/>
                      </a:endParaRPr>
                    </a:p>
                  </a:txBody>
                  <a:tcPr marL="14442" marR="14442" marT="14442" marB="0" anchor="b"/>
                </a:tc>
                <a:tc>
                  <a:txBody>
                    <a:bodyPr/>
                    <a:lstStyle/>
                    <a:p>
                      <a:pPr algn="l" fontAlgn="b"/>
                      <a:r>
                        <a:rPr lang="en-US" sz="1700" u="none" strike="noStrike">
                          <a:effectLst/>
                        </a:rPr>
                        <a:t>PCP May</a:t>
                      </a:r>
                      <a:endParaRPr lang="en-US" sz="1700" b="0" i="0" u="none" strike="noStrike">
                        <a:solidFill>
                          <a:srgbClr val="000000"/>
                        </a:solidFill>
                        <a:effectLst/>
                        <a:latin typeface="Calibri" panose="020F0502020204030204" pitchFamily="34" charset="0"/>
                      </a:endParaRPr>
                    </a:p>
                  </a:txBody>
                  <a:tcPr marL="14442" marR="14442" marT="14442" marB="0" anchor="b"/>
                </a:tc>
                <a:extLst>
                  <a:ext uri="{0D108BD9-81ED-4DB2-BD59-A6C34878D82A}">
                    <a16:rowId xmlns:a16="http://schemas.microsoft.com/office/drawing/2014/main" val="2172429329"/>
                  </a:ext>
                </a:extLst>
              </a:tr>
              <a:tr h="324088">
                <a:tc>
                  <a:txBody>
                    <a:bodyPr/>
                    <a:lstStyle/>
                    <a:p>
                      <a:pPr algn="ctr" fontAlgn="b"/>
                      <a:r>
                        <a:rPr lang="en-US" sz="1700" u="none" strike="noStrike" dirty="0">
                          <a:effectLst/>
                        </a:rPr>
                        <a:t>9.9</a:t>
                      </a:r>
                      <a:endParaRPr lang="en-US" sz="1700" b="0" i="0" u="none" strike="noStrike" dirty="0">
                        <a:solidFill>
                          <a:srgbClr val="000000"/>
                        </a:solidFill>
                        <a:effectLst/>
                        <a:latin typeface="Calibri" panose="020F0502020204030204" pitchFamily="34" charset="0"/>
                      </a:endParaRPr>
                    </a:p>
                  </a:txBody>
                  <a:tcPr marL="14442" marR="14442" marT="14442" marB="0" anchor="b"/>
                </a:tc>
                <a:tc>
                  <a:txBody>
                    <a:bodyPr/>
                    <a:lstStyle/>
                    <a:p>
                      <a:pPr algn="l" fontAlgn="b"/>
                      <a:r>
                        <a:rPr lang="en-US" sz="1700" u="none" strike="noStrike" dirty="0">
                          <a:effectLst/>
                        </a:rPr>
                        <a:t>Wetland</a:t>
                      </a:r>
                      <a:r>
                        <a:rPr lang="en-DE" sz="1700" u="none" strike="noStrike" dirty="0">
                          <a:effectLst/>
                        </a:rPr>
                        <a:t> </a:t>
                      </a:r>
                      <a:r>
                        <a:rPr lang="en-US" sz="1700" u="none" strike="noStrike" dirty="0" err="1">
                          <a:effectLst/>
                        </a:rPr>
                        <a:t>Openwater</a:t>
                      </a:r>
                      <a:endParaRPr lang="en-US" sz="1700" b="0" i="0" u="none" strike="noStrike" dirty="0">
                        <a:solidFill>
                          <a:srgbClr val="000000"/>
                        </a:solidFill>
                        <a:effectLst/>
                        <a:latin typeface="Calibri" panose="020F0502020204030204" pitchFamily="34" charset="0"/>
                      </a:endParaRPr>
                    </a:p>
                  </a:txBody>
                  <a:tcPr marL="14442" marR="14442" marT="14442" marB="0" anchor="b"/>
                </a:tc>
                <a:extLst>
                  <a:ext uri="{0D108BD9-81ED-4DB2-BD59-A6C34878D82A}">
                    <a16:rowId xmlns:a16="http://schemas.microsoft.com/office/drawing/2014/main" val="718847245"/>
                  </a:ext>
                </a:extLst>
              </a:tr>
              <a:tr h="324088">
                <a:tc>
                  <a:txBody>
                    <a:bodyPr/>
                    <a:lstStyle/>
                    <a:p>
                      <a:pPr algn="ctr" fontAlgn="b"/>
                      <a:r>
                        <a:rPr lang="en-US" sz="1700" u="none" strike="noStrike" dirty="0">
                          <a:effectLst/>
                        </a:rPr>
                        <a:t>8.5</a:t>
                      </a:r>
                      <a:endParaRPr lang="en-US" sz="1700" b="0" i="0" u="none" strike="noStrike" dirty="0">
                        <a:solidFill>
                          <a:srgbClr val="000000"/>
                        </a:solidFill>
                        <a:effectLst/>
                        <a:latin typeface="Calibri" panose="020F0502020204030204" pitchFamily="34" charset="0"/>
                      </a:endParaRPr>
                    </a:p>
                  </a:txBody>
                  <a:tcPr marL="14442" marR="14442" marT="14442" marB="0" anchor="b"/>
                </a:tc>
                <a:tc>
                  <a:txBody>
                    <a:bodyPr/>
                    <a:lstStyle/>
                    <a:p>
                      <a:pPr algn="l" fontAlgn="b"/>
                      <a:r>
                        <a:rPr lang="en-US" sz="1700" u="none" strike="noStrike" dirty="0">
                          <a:effectLst/>
                        </a:rPr>
                        <a:t>Other</a:t>
                      </a:r>
                      <a:r>
                        <a:rPr lang="en-DE" sz="1700" u="none" strike="noStrike" dirty="0">
                          <a:effectLst/>
                        </a:rPr>
                        <a:t> </a:t>
                      </a:r>
                      <a:r>
                        <a:rPr lang="en-US" sz="1700" u="none" strike="noStrike" dirty="0" err="1">
                          <a:effectLst/>
                        </a:rPr>
                        <a:t>Landuse</a:t>
                      </a:r>
                      <a:endParaRPr lang="en-US" sz="1700" b="0" i="0" u="none" strike="noStrike" dirty="0">
                        <a:solidFill>
                          <a:srgbClr val="000000"/>
                        </a:solidFill>
                        <a:effectLst/>
                        <a:latin typeface="Calibri" panose="020F0502020204030204" pitchFamily="34" charset="0"/>
                      </a:endParaRPr>
                    </a:p>
                  </a:txBody>
                  <a:tcPr marL="14442" marR="14442" marT="14442" marB="0" anchor="b"/>
                </a:tc>
                <a:extLst>
                  <a:ext uri="{0D108BD9-81ED-4DB2-BD59-A6C34878D82A}">
                    <a16:rowId xmlns:a16="http://schemas.microsoft.com/office/drawing/2014/main" val="3294062188"/>
                  </a:ext>
                </a:extLst>
              </a:tr>
              <a:tr h="324088">
                <a:tc>
                  <a:txBody>
                    <a:bodyPr/>
                    <a:lstStyle/>
                    <a:p>
                      <a:pPr algn="ctr" fontAlgn="b"/>
                      <a:r>
                        <a:rPr lang="en-US" sz="1700" u="none" strike="noStrike" dirty="0">
                          <a:effectLst/>
                        </a:rPr>
                        <a:t>7.8</a:t>
                      </a:r>
                      <a:endParaRPr lang="en-US" sz="1700" b="0" i="0" u="none" strike="noStrike" dirty="0">
                        <a:solidFill>
                          <a:srgbClr val="000000"/>
                        </a:solidFill>
                        <a:effectLst/>
                        <a:latin typeface="Calibri" panose="020F0502020204030204" pitchFamily="34" charset="0"/>
                      </a:endParaRPr>
                    </a:p>
                  </a:txBody>
                  <a:tcPr marL="14442" marR="14442" marT="14442" marB="0" anchor="b"/>
                </a:tc>
                <a:tc>
                  <a:txBody>
                    <a:bodyPr/>
                    <a:lstStyle/>
                    <a:p>
                      <a:pPr algn="l" fontAlgn="b"/>
                      <a:r>
                        <a:rPr lang="en-US" sz="1700" u="none" strike="noStrike">
                          <a:effectLst/>
                        </a:rPr>
                        <a:t>PCP Oct</a:t>
                      </a:r>
                      <a:endParaRPr lang="en-US" sz="1700" b="0" i="0" u="none" strike="noStrike">
                        <a:solidFill>
                          <a:srgbClr val="000000"/>
                        </a:solidFill>
                        <a:effectLst/>
                        <a:latin typeface="Calibri" panose="020F0502020204030204" pitchFamily="34" charset="0"/>
                      </a:endParaRPr>
                    </a:p>
                  </a:txBody>
                  <a:tcPr marL="14442" marR="14442" marT="14442" marB="0" anchor="b"/>
                </a:tc>
                <a:extLst>
                  <a:ext uri="{0D108BD9-81ED-4DB2-BD59-A6C34878D82A}">
                    <a16:rowId xmlns:a16="http://schemas.microsoft.com/office/drawing/2014/main" val="3591810423"/>
                  </a:ext>
                </a:extLst>
              </a:tr>
              <a:tr h="324088">
                <a:tc>
                  <a:txBody>
                    <a:bodyPr/>
                    <a:lstStyle/>
                    <a:p>
                      <a:pPr algn="ctr" fontAlgn="b"/>
                      <a:r>
                        <a:rPr lang="en-US" sz="1700" u="none" strike="noStrike" dirty="0">
                          <a:effectLst/>
                        </a:rPr>
                        <a:t>7.4</a:t>
                      </a:r>
                      <a:endParaRPr lang="en-US" sz="1700" b="0" i="0" u="none" strike="noStrike" dirty="0">
                        <a:solidFill>
                          <a:srgbClr val="000000"/>
                        </a:solidFill>
                        <a:effectLst/>
                        <a:latin typeface="Calibri" panose="020F0502020204030204" pitchFamily="34" charset="0"/>
                      </a:endParaRPr>
                    </a:p>
                  </a:txBody>
                  <a:tcPr marL="14442" marR="14442" marT="14442" marB="0" anchor="b"/>
                </a:tc>
                <a:tc>
                  <a:txBody>
                    <a:bodyPr/>
                    <a:lstStyle/>
                    <a:p>
                      <a:pPr algn="l" fontAlgn="b"/>
                      <a:r>
                        <a:rPr lang="en-US" sz="1700" u="none" strike="noStrike" dirty="0">
                          <a:effectLst/>
                        </a:rPr>
                        <a:t>Grassland</a:t>
                      </a:r>
                      <a:r>
                        <a:rPr lang="en-DE" sz="1700" u="none" strike="noStrike" dirty="0">
                          <a:effectLst/>
                        </a:rPr>
                        <a:t> w</a:t>
                      </a:r>
                      <a:r>
                        <a:rPr lang="en-US" sz="1700" u="none" strike="noStrike" dirty="0" err="1">
                          <a:effectLst/>
                        </a:rPr>
                        <a:t>ith</a:t>
                      </a:r>
                      <a:r>
                        <a:rPr lang="en-DE" sz="1700" u="none" strike="noStrike" dirty="0">
                          <a:effectLst/>
                        </a:rPr>
                        <a:t> </a:t>
                      </a:r>
                      <a:r>
                        <a:rPr lang="en-US" sz="1700" u="none" strike="noStrike" dirty="0">
                          <a:effectLst/>
                        </a:rPr>
                        <a:t>woody</a:t>
                      </a:r>
                      <a:r>
                        <a:rPr lang="en-DE" sz="1700" u="none" strike="noStrike" dirty="0">
                          <a:effectLst/>
                        </a:rPr>
                        <a:t> </a:t>
                      </a:r>
                      <a:r>
                        <a:rPr lang="en-US" sz="1700" u="none" strike="noStrike" dirty="0">
                          <a:effectLst/>
                        </a:rPr>
                        <a:t>biomass</a:t>
                      </a:r>
                      <a:endParaRPr lang="en-US" sz="1700" b="0" i="0" u="none" strike="noStrike" dirty="0">
                        <a:solidFill>
                          <a:srgbClr val="000000"/>
                        </a:solidFill>
                        <a:effectLst/>
                        <a:latin typeface="Calibri" panose="020F0502020204030204" pitchFamily="34" charset="0"/>
                      </a:endParaRPr>
                    </a:p>
                  </a:txBody>
                  <a:tcPr marL="14442" marR="14442" marT="14442" marB="0" anchor="b"/>
                </a:tc>
                <a:extLst>
                  <a:ext uri="{0D108BD9-81ED-4DB2-BD59-A6C34878D82A}">
                    <a16:rowId xmlns:a16="http://schemas.microsoft.com/office/drawing/2014/main" val="2270074478"/>
                  </a:ext>
                </a:extLst>
              </a:tr>
              <a:tr h="324088">
                <a:tc>
                  <a:txBody>
                    <a:bodyPr/>
                    <a:lstStyle/>
                    <a:p>
                      <a:pPr algn="ctr" fontAlgn="b"/>
                      <a:r>
                        <a:rPr lang="en-US" sz="1700" u="none" strike="noStrike" dirty="0">
                          <a:effectLst/>
                        </a:rPr>
                        <a:t>5.9</a:t>
                      </a:r>
                      <a:endParaRPr lang="en-US" sz="1700" b="0" i="0" u="none" strike="noStrike" dirty="0">
                        <a:solidFill>
                          <a:srgbClr val="000000"/>
                        </a:solidFill>
                        <a:effectLst/>
                        <a:latin typeface="Calibri" panose="020F0502020204030204" pitchFamily="34" charset="0"/>
                      </a:endParaRPr>
                    </a:p>
                  </a:txBody>
                  <a:tcPr marL="14442" marR="14442" marT="14442" marB="0" anchor="b"/>
                </a:tc>
                <a:tc>
                  <a:txBody>
                    <a:bodyPr/>
                    <a:lstStyle/>
                    <a:p>
                      <a:pPr algn="l" fontAlgn="b"/>
                      <a:r>
                        <a:rPr lang="en-US" sz="1700" u="none" strike="noStrike">
                          <a:effectLst/>
                        </a:rPr>
                        <a:t>PCP June</a:t>
                      </a:r>
                      <a:endParaRPr lang="en-US" sz="1700" b="0" i="0" u="none" strike="noStrike">
                        <a:solidFill>
                          <a:srgbClr val="000000"/>
                        </a:solidFill>
                        <a:effectLst/>
                        <a:latin typeface="Calibri" panose="020F0502020204030204" pitchFamily="34" charset="0"/>
                      </a:endParaRPr>
                    </a:p>
                  </a:txBody>
                  <a:tcPr marL="14442" marR="14442" marT="14442" marB="0" anchor="b"/>
                </a:tc>
                <a:extLst>
                  <a:ext uri="{0D108BD9-81ED-4DB2-BD59-A6C34878D82A}">
                    <a16:rowId xmlns:a16="http://schemas.microsoft.com/office/drawing/2014/main" val="3990217078"/>
                  </a:ext>
                </a:extLst>
              </a:tr>
              <a:tr h="324088">
                <a:tc>
                  <a:txBody>
                    <a:bodyPr/>
                    <a:lstStyle/>
                    <a:p>
                      <a:pPr algn="ctr" fontAlgn="b"/>
                      <a:r>
                        <a:rPr lang="en-US" sz="1700" u="none" strike="noStrike" dirty="0">
                          <a:effectLst/>
                        </a:rPr>
                        <a:t>5.7</a:t>
                      </a:r>
                      <a:endParaRPr lang="en-US" sz="1700" b="0" i="0" u="none" strike="noStrike" dirty="0">
                        <a:solidFill>
                          <a:srgbClr val="000000"/>
                        </a:solidFill>
                        <a:effectLst/>
                        <a:latin typeface="Calibri" panose="020F0502020204030204" pitchFamily="34" charset="0"/>
                      </a:endParaRPr>
                    </a:p>
                  </a:txBody>
                  <a:tcPr marL="14442" marR="14442" marT="14442" marB="0" anchor="b"/>
                </a:tc>
                <a:tc>
                  <a:txBody>
                    <a:bodyPr/>
                    <a:lstStyle/>
                    <a:p>
                      <a:pPr algn="l" fontAlgn="b"/>
                      <a:r>
                        <a:rPr lang="en-US" sz="1700" u="none" strike="noStrike">
                          <a:effectLst/>
                        </a:rPr>
                        <a:t>PCP Aug</a:t>
                      </a:r>
                      <a:endParaRPr lang="en-US" sz="1700" b="0" i="0" u="none" strike="noStrike">
                        <a:solidFill>
                          <a:srgbClr val="000000"/>
                        </a:solidFill>
                        <a:effectLst/>
                        <a:latin typeface="Calibri" panose="020F0502020204030204" pitchFamily="34" charset="0"/>
                      </a:endParaRPr>
                    </a:p>
                  </a:txBody>
                  <a:tcPr marL="14442" marR="14442" marT="14442" marB="0" anchor="b"/>
                </a:tc>
                <a:extLst>
                  <a:ext uri="{0D108BD9-81ED-4DB2-BD59-A6C34878D82A}">
                    <a16:rowId xmlns:a16="http://schemas.microsoft.com/office/drawing/2014/main" val="3316562398"/>
                  </a:ext>
                </a:extLst>
              </a:tr>
              <a:tr h="324088">
                <a:tc>
                  <a:txBody>
                    <a:bodyPr/>
                    <a:lstStyle/>
                    <a:p>
                      <a:pPr algn="ctr" fontAlgn="b"/>
                      <a:r>
                        <a:rPr lang="en-US" sz="1700" u="none" strike="noStrike" dirty="0">
                          <a:effectLst/>
                        </a:rPr>
                        <a:t>5.7</a:t>
                      </a:r>
                      <a:endParaRPr lang="en-US" sz="1700" b="0" i="0" u="none" strike="noStrike" dirty="0">
                        <a:solidFill>
                          <a:srgbClr val="000000"/>
                        </a:solidFill>
                        <a:effectLst/>
                        <a:latin typeface="Calibri" panose="020F0502020204030204" pitchFamily="34" charset="0"/>
                      </a:endParaRPr>
                    </a:p>
                  </a:txBody>
                  <a:tcPr marL="14442" marR="14442" marT="14442" marB="0" anchor="b"/>
                </a:tc>
                <a:tc>
                  <a:txBody>
                    <a:bodyPr/>
                    <a:lstStyle/>
                    <a:p>
                      <a:pPr algn="l" fontAlgn="b"/>
                      <a:r>
                        <a:rPr lang="en-US" sz="1700" u="none" strike="noStrike">
                          <a:effectLst/>
                        </a:rPr>
                        <a:t>PCP Jan</a:t>
                      </a:r>
                      <a:endParaRPr lang="en-US" sz="1700" b="0" i="0" u="none" strike="noStrike">
                        <a:solidFill>
                          <a:srgbClr val="000000"/>
                        </a:solidFill>
                        <a:effectLst/>
                        <a:latin typeface="Calibri" panose="020F0502020204030204" pitchFamily="34" charset="0"/>
                      </a:endParaRPr>
                    </a:p>
                  </a:txBody>
                  <a:tcPr marL="14442" marR="14442" marT="14442" marB="0" anchor="b"/>
                </a:tc>
                <a:extLst>
                  <a:ext uri="{0D108BD9-81ED-4DB2-BD59-A6C34878D82A}">
                    <a16:rowId xmlns:a16="http://schemas.microsoft.com/office/drawing/2014/main" val="3612702573"/>
                  </a:ext>
                </a:extLst>
              </a:tr>
              <a:tr h="324088">
                <a:tc>
                  <a:txBody>
                    <a:bodyPr/>
                    <a:lstStyle/>
                    <a:p>
                      <a:pPr algn="ctr" fontAlgn="b"/>
                      <a:r>
                        <a:rPr lang="en-US" sz="1700" u="none" strike="noStrike" dirty="0">
                          <a:effectLst/>
                        </a:rPr>
                        <a:t>4.7</a:t>
                      </a:r>
                      <a:endParaRPr lang="en-US" sz="1700" b="0" i="0" u="none" strike="noStrike" dirty="0">
                        <a:solidFill>
                          <a:srgbClr val="000000"/>
                        </a:solidFill>
                        <a:effectLst/>
                        <a:latin typeface="Calibri" panose="020F0502020204030204" pitchFamily="34" charset="0"/>
                      </a:endParaRPr>
                    </a:p>
                  </a:txBody>
                  <a:tcPr marL="14442" marR="14442" marT="14442" marB="0" anchor="b"/>
                </a:tc>
                <a:tc>
                  <a:txBody>
                    <a:bodyPr/>
                    <a:lstStyle/>
                    <a:p>
                      <a:pPr algn="l" fontAlgn="b"/>
                      <a:r>
                        <a:rPr lang="en-US" sz="1700" u="none" strike="noStrike">
                          <a:effectLst/>
                        </a:rPr>
                        <a:t>PCP Sep</a:t>
                      </a:r>
                      <a:endParaRPr lang="en-US" sz="1700" b="0" i="0" u="none" strike="noStrike">
                        <a:solidFill>
                          <a:srgbClr val="000000"/>
                        </a:solidFill>
                        <a:effectLst/>
                        <a:latin typeface="Calibri" panose="020F0502020204030204" pitchFamily="34" charset="0"/>
                      </a:endParaRPr>
                    </a:p>
                  </a:txBody>
                  <a:tcPr marL="14442" marR="14442" marT="14442" marB="0" anchor="b"/>
                </a:tc>
                <a:extLst>
                  <a:ext uri="{0D108BD9-81ED-4DB2-BD59-A6C34878D82A}">
                    <a16:rowId xmlns:a16="http://schemas.microsoft.com/office/drawing/2014/main" val="332320696"/>
                  </a:ext>
                </a:extLst>
              </a:tr>
              <a:tr h="324088">
                <a:tc>
                  <a:txBody>
                    <a:bodyPr/>
                    <a:lstStyle/>
                    <a:p>
                      <a:pPr algn="ctr" fontAlgn="b"/>
                      <a:r>
                        <a:rPr lang="en-US" sz="1700" u="none" strike="noStrike">
                          <a:effectLst/>
                        </a:rPr>
                        <a:t>4.4</a:t>
                      </a:r>
                      <a:endParaRPr lang="en-US" sz="1700" b="0" i="0" u="none" strike="noStrike">
                        <a:solidFill>
                          <a:srgbClr val="000000"/>
                        </a:solidFill>
                        <a:effectLst/>
                        <a:latin typeface="Calibri" panose="020F0502020204030204" pitchFamily="34" charset="0"/>
                      </a:endParaRPr>
                    </a:p>
                  </a:txBody>
                  <a:tcPr marL="14442" marR="14442" marT="14442" marB="0" anchor="b"/>
                </a:tc>
                <a:tc>
                  <a:txBody>
                    <a:bodyPr/>
                    <a:lstStyle/>
                    <a:p>
                      <a:pPr algn="l" fontAlgn="b"/>
                      <a:r>
                        <a:rPr lang="en-US" sz="1700" u="none" strike="noStrike">
                          <a:effectLst/>
                        </a:rPr>
                        <a:t>PCP Nov</a:t>
                      </a:r>
                      <a:endParaRPr lang="en-US" sz="1700" b="0" i="0" u="none" strike="noStrike">
                        <a:solidFill>
                          <a:srgbClr val="000000"/>
                        </a:solidFill>
                        <a:effectLst/>
                        <a:latin typeface="Calibri" panose="020F0502020204030204" pitchFamily="34" charset="0"/>
                      </a:endParaRPr>
                    </a:p>
                  </a:txBody>
                  <a:tcPr marL="14442" marR="14442" marT="14442" marB="0" anchor="b"/>
                </a:tc>
                <a:extLst>
                  <a:ext uri="{0D108BD9-81ED-4DB2-BD59-A6C34878D82A}">
                    <a16:rowId xmlns:a16="http://schemas.microsoft.com/office/drawing/2014/main" val="1357116216"/>
                  </a:ext>
                </a:extLst>
              </a:tr>
              <a:tr h="324088">
                <a:tc>
                  <a:txBody>
                    <a:bodyPr/>
                    <a:lstStyle/>
                    <a:p>
                      <a:pPr algn="ctr" fontAlgn="b"/>
                      <a:r>
                        <a:rPr lang="en-US" sz="1700" u="none" strike="noStrike" dirty="0">
                          <a:effectLst/>
                        </a:rPr>
                        <a:t>3.7</a:t>
                      </a:r>
                      <a:endParaRPr lang="en-US" sz="1700" b="0" i="0" u="none" strike="noStrike" dirty="0">
                        <a:solidFill>
                          <a:srgbClr val="000000"/>
                        </a:solidFill>
                        <a:effectLst/>
                        <a:latin typeface="Calibri" panose="020F0502020204030204" pitchFamily="34" charset="0"/>
                      </a:endParaRPr>
                    </a:p>
                  </a:txBody>
                  <a:tcPr marL="14442" marR="14442" marT="14442" marB="0" anchor="b"/>
                </a:tc>
                <a:tc>
                  <a:txBody>
                    <a:bodyPr/>
                    <a:lstStyle/>
                    <a:p>
                      <a:pPr algn="l" fontAlgn="b"/>
                      <a:r>
                        <a:rPr lang="en-US" sz="1700" u="none" strike="noStrike" dirty="0">
                          <a:effectLst/>
                        </a:rPr>
                        <a:t>Organic</a:t>
                      </a:r>
                      <a:r>
                        <a:rPr lang="en-DE" sz="1700" u="none" strike="noStrike" dirty="0">
                          <a:effectLst/>
                        </a:rPr>
                        <a:t> </a:t>
                      </a:r>
                      <a:r>
                        <a:rPr lang="en-US" sz="1700" u="none" strike="noStrike" dirty="0">
                          <a:effectLst/>
                        </a:rPr>
                        <a:t>Carbon 15-30cm</a:t>
                      </a:r>
                      <a:endParaRPr lang="en-US" sz="1700" b="0" i="0" u="none" strike="noStrike" dirty="0">
                        <a:solidFill>
                          <a:srgbClr val="000000"/>
                        </a:solidFill>
                        <a:effectLst/>
                        <a:latin typeface="Calibri" panose="020F0502020204030204" pitchFamily="34" charset="0"/>
                      </a:endParaRPr>
                    </a:p>
                  </a:txBody>
                  <a:tcPr marL="14442" marR="14442" marT="14442" marB="0" anchor="b"/>
                </a:tc>
                <a:extLst>
                  <a:ext uri="{0D108BD9-81ED-4DB2-BD59-A6C34878D82A}">
                    <a16:rowId xmlns:a16="http://schemas.microsoft.com/office/drawing/2014/main" val="1295541978"/>
                  </a:ext>
                </a:extLst>
              </a:tr>
              <a:tr h="324088">
                <a:tc>
                  <a:txBody>
                    <a:bodyPr/>
                    <a:lstStyle/>
                    <a:p>
                      <a:pPr algn="ctr" fontAlgn="b"/>
                      <a:r>
                        <a:rPr lang="en-US" sz="1700" u="none" strike="noStrike" dirty="0">
                          <a:effectLst/>
                        </a:rPr>
                        <a:t>3.5</a:t>
                      </a:r>
                      <a:endParaRPr lang="en-US" sz="1700" b="0" i="0" u="none" strike="noStrike" dirty="0">
                        <a:solidFill>
                          <a:srgbClr val="000000"/>
                        </a:solidFill>
                        <a:effectLst/>
                        <a:latin typeface="Calibri" panose="020F0502020204030204" pitchFamily="34" charset="0"/>
                      </a:endParaRPr>
                    </a:p>
                  </a:txBody>
                  <a:tcPr marL="14442" marR="14442" marT="14442" marB="0" anchor="b"/>
                </a:tc>
                <a:tc>
                  <a:txBody>
                    <a:bodyPr/>
                    <a:lstStyle/>
                    <a:p>
                      <a:pPr algn="l" fontAlgn="b"/>
                      <a:r>
                        <a:rPr lang="en-US" sz="1700" u="none" strike="noStrike">
                          <a:effectLst/>
                        </a:rPr>
                        <a:t>SlopePercent</a:t>
                      </a:r>
                      <a:endParaRPr lang="en-US" sz="1700" b="0" i="0" u="none" strike="noStrike">
                        <a:solidFill>
                          <a:srgbClr val="000000"/>
                        </a:solidFill>
                        <a:effectLst/>
                        <a:latin typeface="Calibri" panose="020F0502020204030204" pitchFamily="34" charset="0"/>
                      </a:endParaRPr>
                    </a:p>
                  </a:txBody>
                  <a:tcPr marL="14442" marR="14442" marT="14442" marB="0" anchor="b"/>
                </a:tc>
                <a:extLst>
                  <a:ext uri="{0D108BD9-81ED-4DB2-BD59-A6C34878D82A}">
                    <a16:rowId xmlns:a16="http://schemas.microsoft.com/office/drawing/2014/main" val="103974613"/>
                  </a:ext>
                </a:extLst>
              </a:tr>
              <a:tr h="324088">
                <a:tc>
                  <a:txBody>
                    <a:bodyPr/>
                    <a:lstStyle/>
                    <a:p>
                      <a:pPr algn="ctr" fontAlgn="b"/>
                      <a:r>
                        <a:rPr lang="en-US" sz="1700" u="none" strike="noStrike" dirty="0">
                          <a:effectLst/>
                        </a:rPr>
                        <a:t>3.4</a:t>
                      </a:r>
                      <a:endParaRPr lang="en-US" sz="1700" b="0" i="0" u="none" strike="noStrike" dirty="0">
                        <a:solidFill>
                          <a:srgbClr val="000000"/>
                        </a:solidFill>
                        <a:effectLst/>
                        <a:latin typeface="Calibri" panose="020F0502020204030204" pitchFamily="34" charset="0"/>
                      </a:endParaRPr>
                    </a:p>
                  </a:txBody>
                  <a:tcPr marL="14442" marR="14442" marT="14442" marB="0" anchor="b"/>
                </a:tc>
                <a:tc>
                  <a:txBody>
                    <a:bodyPr/>
                    <a:lstStyle/>
                    <a:p>
                      <a:pPr algn="l" fontAlgn="b"/>
                      <a:r>
                        <a:rPr lang="en-US" sz="1700" u="none" strike="noStrike">
                          <a:effectLst/>
                        </a:rPr>
                        <a:t>PCP Jul</a:t>
                      </a:r>
                      <a:endParaRPr lang="en-US" sz="1700" b="0" i="0" u="none" strike="noStrike">
                        <a:solidFill>
                          <a:srgbClr val="000000"/>
                        </a:solidFill>
                        <a:effectLst/>
                        <a:latin typeface="Calibri" panose="020F0502020204030204" pitchFamily="34" charset="0"/>
                      </a:endParaRPr>
                    </a:p>
                  </a:txBody>
                  <a:tcPr marL="14442" marR="14442" marT="14442" marB="0" anchor="b"/>
                </a:tc>
                <a:extLst>
                  <a:ext uri="{0D108BD9-81ED-4DB2-BD59-A6C34878D82A}">
                    <a16:rowId xmlns:a16="http://schemas.microsoft.com/office/drawing/2014/main" val="3851971407"/>
                  </a:ext>
                </a:extLst>
              </a:tr>
              <a:tr h="324088">
                <a:tc>
                  <a:txBody>
                    <a:bodyPr/>
                    <a:lstStyle/>
                    <a:p>
                      <a:pPr algn="ctr" fontAlgn="b"/>
                      <a:r>
                        <a:rPr lang="en-US" sz="1700" u="none" strike="noStrike" dirty="0">
                          <a:effectLst/>
                        </a:rPr>
                        <a:t>3.2</a:t>
                      </a:r>
                      <a:endParaRPr lang="en-US" sz="1700" b="0" i="0" u="none" strike="noStrike" dirty="0">
                        <a:solidFill>
                          <a:srgbClr val="000000"/>
                        </a:solidFill>
                        <a:effectLst/>
                        <a:latin typeface="Calibri" panose="020F0502020204030204" pitchFamily="34" charset="0"/>
                      </a:endParaRPr>
                    </a:p>
                  </a:txBody>
                  <a:tcPr marL="14442" marR="14442" marT="14442" marB="0" anchor="b"/>
                </a:tc>
                <a:tc>
                  <a:txBody>
                    <a:bodyPr/>
                    <a:lstStyle/>
                    <a:p>
                      <a:pPr algn="l" fontAlgn="b"/>
                      <a:r>
                        <a:rPr lang="en-US" sz="1700" u="none" strike="noStrike">
                          <a:effectLst/>
                        </a:rPr>
                        <a:t>PCP Apr</a:t>
                      </a:r>
                      <a:endParaRPr lang="en-US" sz="1700" b="0" i="0" u="none" strike="noStrike">
                        <a:solidFill>
                          <a:srgbClr val="000000"/>
                        </a:solidFill>
                        <a:effectLst/>
                        <a:latin typeface="Calibri" panose="020F0502020204030204" pitchFamily="34" charset="0"/>
                      </a:endParaRPr>
                    </a:p>
                  </a:txBody>
                  <a:tcPr marL="14442" marR="14442" marT="14442" marB="0" anchor="b"/>
                </a:tc>
                <a:extLst>
                  <a:ext uri="{0D108BD9-81ED-4DB2-BD59-A6C34878D82A}">
                    <a16:rowId xmlns:a16="http://schemas.microsoft.com/office/drawing/2014/main" val="2446954523"/>
                  </a:ext>
                </a:extLst>
              </a:tr>
              <a:tr h="324088">
                <a:tc>
                  <a:txBody>
                    <a:bodyPr/>
                    <a:lstStyle/>
                    <a:p>
                      <a:pPr algn="ctr" fontAlgn="b"/>
                      <a:r>
                        <a:rPr lang="en-US" sz="1700" u="none" strike="noStrike" dirty="0">
                          <a:effectLst/>
                        </a:rPr>
                        <a:t>2.6</a:t>
                      </a:r>
                      <a:endParaRPr lang="en-US" sz="1700" b="0" i="0" u="none" strike="noStrike" dirty="0">
                        <a:solidFill>
                          <a:srgbClr val="000000"/>
                        </a:solidFill>
                        <a:effectLst/>
                        <a:latin typeface="Calibri" panose="020F0502020204030204" pitchFamily="34" charset="0"/>
                      </a:endParaRPr>
                    </a:p>
                  </a:txBody>
                  <a:tcPr marL="14442" marR="14442" marT="14442" marB="0" anchor="b"/>
                </a:tc>
                <a:tc>
                  <a:txBody>
                    <a:bodyPr/>
                    <a:lstStyle/>
                    <a:p>
                      <a:pPr algn="l" fontAlgn="b"/>
                      <a:r>
                        <a:rPr lang="en-US" sz="1700" u="none" strike="noStrike">
                          <a:effectLst/>
                        </a:rPr>
                        <a:t>Clay 0-5cm</a:t>
                      </a:r>
                      <a:endParaRPr lang="en-US" sz="1700" b="0" i="0" u="none" strike="noStrike">
                        <a:solidFill>
                          <a:srgbClr val="000000"/>
                        </a:solidFill>
                        <a:effectLst/>
                        <a:latin typeface="Calibri" panose="020F0502020204030204" pitchFamily="34" charset="0"/>
                      </a:endParaRPr>
                    </a:p>
                  </a:txBody>
                  <a:tcPr marL="14442" marR="14442" marT="14442" marB="0" anchor="b"/>
                </a:tc>
                <a:extLst>
                  <a:ext uri="{0D108BD9-81ED-4DB2-BD59-A6C34878D82A}">
                    <a16:rowId xmlns:a16="http://schemas.microsoft.com/office/drawing/2014/main" val="1626421281"/>
                  </a:ext>
                </a:extLst>
              </a:tr>
              <a:tr h="324088">
                <a:tc>
                  <a:txBody>
                    <a:bodyPr/>
                    <a:lstStyle/>
                    <a:p>
                      <a:pPr algn="ctr" fontAlgn="b"/>
                      <a:r>
                        <a:rPr lang="en-US" sz="1700" u="none" strike="noStrike" dirty="0">
                          <a:effectLst/>
                        </a:rPr>
                        <a:t>1.9</a:t>
                      </a:r>
                      <a:endParaRPr lang="en-US" sz="1700" b="0" i="0" u="none" strike="noStrike" dirty="0">
                        <a:solidFill>
                          <a:srgbClr val="000000"/>
                        </a:solidFill>
                        <a:effectLst/>
                        <a:latin typeface="Calibri" panose="020F0502020204030204" pitchFamily="34" charset="0"/>
                      </a:endParaRPr>
                    </a:p>
                  </a:txBody>
                  <a:tcPr marL="14442" marR="14442" marT="14442" marB="0" anchor="b"/>
                </a:tc>
                <a:tc>
                  <a:txBody>
                    <a:bodyPr/>
                    <a:lstStyle/>
                    <a:p>
                      <a:pPr algn="l" fontAlgn="b"/>
                      <a:r>
                        <a:rPr lang="en-US" sz="1700" u="none" strike="noStrike" dirty="0">
                          <a:effectLst/>
                        </a:rPr>
                        <a:t>Sand 30-60cm</a:t>
                      </a:r>
                      <a:endParaRPr lang="en-US" sz="1700" b="0" i="0" u="none" strike="noStrike" dirty="0">
                        <a:solidFill>
                          <a:srgbClr val="000000"/>
                        </a:solidFill>
                        <a:effectLst/>
                        <a:latin typeface="Calibri" panose="020F0502020204030204" pitchFamily="34" charset="0"/>
                      </a:endParaRPr>
                    </a:p>
                  </a:txBody>
                  <a:tcPr marL="14442" marR="14442" marT="14442" marB="0" anchor="b"/>
                </a:tc>
                <a:extLst>
                  <a:ext uri="{0D108BD9-81ED-4DB2-BD59-A6C34878D82A}">
                    <a16:rowId xmlns:a16="http://schemas.microsoft.com/office/drawing/2014/main" val="2213685256"/>
                  </a:ext>
                </a:extLst>
              </a:tr>
            </a:tbl>
          </a:graphicData>
        </a:graphic>
      </p:graphicFrame>
    </p:spTree>
    <p:extLst>
      <p:ext uri="{BB962C8B-B14F-4D97-AF65-F5344CB8AC3E}">
        <p14:creationId xmlns:p14="http://schemas.microsoft.com/office/powerpoint/2010/main" val="16260032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 Forest </a:t>
            </a:r>
            <a:r>
              <a:rPr lang="en-DE" dirty="0"/>
              <a:t>R</a:t>
            </a:r>
            <a:r>
              <a:rPr lang="en-US" dirty="0"/>
              <a:t>egression: </a:t>
            </a:r>
            <a:r>
              <a:rPr lang="en-DE" dirty="0"/>
              <a:t>Prediction Phase</a:t>
            </a:r>
            <a:endParaRPr lang="en-US" dirty="0"/>
          </a:p>
        </p:txBody>
      </p:sp>
      <p:sp>
        <p:nvSpPr>
          <p:cNvPr id="12" name="TextBox 11">
            <a:extLst>
              <a:ext uri="{FF2B5EF4-FFF2-40B4-BE49-F238E27FC236}">
                <a16:creationId xmlns:a16="http://schemas.microsoft.com/office/drawing/2014/main" id="{C9D3C38B-66C0-4007-A8D8-CFEF7D37FC9C}"/>
              </a:ext>
            </a:extLst>
          </p:cNvPr>
          <p:cNvSpPr txBox="1"/>
          <p:nvPr/>
        </p:nvSpPr>
        <p:spPr>
          <a:xfrm>
            <a:off x="135912" y="1121073"/>
            <a:ext cx="13681688" cy="4144724"/>
          </a:xfrm>
          <a:prstGeom prst="rect">
            <a:avLst/>
          </a:prstGeom>
          <a:noFill/>
        </p:spPr>
        <p:txBody>
          <a:bodyPr wrap="square" rtlCol="0">
            <a:spAutoFit/>
          </a:bodyPr>
          <a:lstStyle/>
          <a:p>
            <a:pPr marL="477585" lvl="1" indent="-314028" defTabSz="699779">
              <a:spcBef>
                <a:spcPts val="659"/>
              </a:spcBef>
              <a:buFont typeface="Arial" panose="020B0604020202020204" pitchFamily="34" charset="0"/>
              <a:buChar char="•"/>
              <a:tabLst>
                <a:tab pos="948626" algn="l"/>
              </a:tabLst>
            </a:pPr>
            <a:r>
              <a:rPr lang="en-DE" sz="2400" dirty="0">
                <a:solidFill>
                  <a:srgbClr val="777877"/>
                </a:solidFill>
              </a:rPr>
              <a:t>Read prediction dataset to </a:t>
            </a:r>
            <a:r>
              <a:rPr lang="en-US" sz="2400" dirty="0">
                <a:solidFill>
                  <a:srgbClr val="777877"/>
                </a:solidFill>
              </a:rPr>
              <a:t>table</a:t>
            </a:r>
            <a:endParaRPr lang="en-DE" sz="2400" dirty="0">
              <a:solidFill>
                <a:srgbClr val="777877"/>
              </a:solidFill>
            </a:endParaRPr>
          </a:p>
          <a:p>
            <a:pPr marL="477585" lvl="1" indent="-314028" defTabSz="699779">
              <a:spcBef>
                <a:spcPts val="659"/>
              </a:spcBef>
              <a:buFont typeface="Arial" panose="020B0604020202020204" pitchFamily="34" charset="0"/>
              <a:buChar char="•"/>
              <a:tabLst>
                <a:tab pos="948626" algn="l"/>
              </a:tabLst>
            </a:pPr>
            <a:r>
              <a:rPr lang="en-DE" sz="2400" dirty="0">
                <a:solidFill>
                  <a:srgbClr val="777877"/>
                </a:solidFill>
              </a:rPr>
              <a:t>Provide </a:t>
            </a:r>
            <a:r>
              <a:rPr lang="en-US" sz="2400" dirty="0">
                <a:solidFill>
                  <a:srgbClr val="777877"/>
                </a:solidFill>
              </a:rPr>
              <a:t>table</a:t>
            </a:r>
            <a:r>
              <a:rPr lang="en-DE" sz="2400" dirty="0">
                <a:solidFill>
                  <a:srgbClr val="777877"/>
                </a:solidFill>
              </a:rPr>
              <a:t> to trained model and run </a:t>
            </a:r>
            <a:br>
              <a:rPr lang="en-DE" sz="2400" dirty="0">
                <a:solidFill>
                  <a:srgbClr val="777877"/>
                </a:solidFill>
              </a:rPr>
            </a:br>
            <a:r>
              <a:rPr lang="en-DE" sz="2400" dirty="0">
                <a:solidFill>
                  <a:srgbClr val="777877"/>
                </a:solidFill>
              </a:rPr>
              <a:t>prediction</a:t>
            </a:r>
          </a:p>
          <a:p>
            <a:pPr marL="477585" lvl="1" indent="-314028" defTabSz="699779">
              <a:spcBef>
                <a:spcPts val="659"/>
              </a:spcBef>
              <a:buFont typeface="Arial" panose="020B0604020202020204" pitchFamily="34" charset="0"/>
              <a:buChar char="•"/>
              <a:tabLst>
                <a:tab pos="948626" algn="l"/>
              </a:tabLst>
            </a:pPr>
            <a:r>
              <a:rPr lang="en-DE" sz="2400" dirty="0">
                <a:solidFill>
                  <a:srgbClr val="777877"/>
                </a:solidFill>
              </a:rPr>
              <a:t>Map the predicted Q90 </a:t>
            </a:r>
            <a:r>
              <a:rPr lang="en-US" sz="2400" dirty="0">
                <a:solidFill>
                  <a:srgbClr val="777877"/>
                </a:solidFill>
              </a:rPr>
              <a:t>streamflow</a:t>
            </a:r>
            <a:br>
              <a:rPr lang="en-DE" sz="2400" dirty="0">
                <a:solidFill>
                  <a:srgbClr val="777877"/>
                </a:solidFill>
              </a:rPr>
            </a:br>
            <a:r>
              <a:rPr lang="en-US" sz="2400" dirty="0">
                <a:solidFill>
                  <a:srgbClr val="777877"/>
                </a:solidFill>
              </a:rPr>
              <a:t>value </a:t>
            </a:r>
            <a:r>
              <a:rPr lang="en-DE" sz="2400" dirty="0">
                <a:solidFill>
                  <a:srgbClr val="777877"/>
                </a:solidFill>
              </a:rPr>
              <a:t>to</a:t>
            </a:r>
            <a:r>
              <a:rPr lang="en-US" sz="2400" dirty="0">
                <a:solidFill>
                  <a:srgbClr val="777877"/>
                </a:solidFill>
              </a:rPr>
              <a:t> each</a:t>
            </a:r>
            <a:r>
              <a:rPr lang="en-DE" sz="2400" dirty="0">
                <a:solidFill>
                  <a:srgbClr val="777877"/>
                </a:solidFill>
              </a:rPr>
              <a:t> </a:t>
            </a:r>
            <a:r>
              <a:rPr lang="en-US" sz="2400" dirty="0">
                <a:solidFill>
                  <a:srgbClr val="777877"/>
                </a:solidFill>
              </a:rPr>
              <a:t>25m stream cell</a:t>
            </a:r>
          </a:p>
          <a:p>
            <a:pPr marL="477585" lvl="1" indent="-314028" defTabSz="699779">
              <a:spcBef>
                <a:spcPts val="659"/>
              </a:spcBef>
              <a:buFont typeface="Arial" panose="020B0604020202020204" pitchFamily="34" charset="0"/>
              <a:buChar char="•"/>
              <a:tabLst>
                <a:tab pos="948626" algn="l"/>
              </a:tabLst>
            </a:pPr>
            <a:r>
              <a:rPr lang="en-US" sz="2400" dirty="0">
                <a:solidFill>
                  <a:srgbClr val="777877"/>
                </a:solidFill>
              </a:rPr>
              <a:t>Spatially cut </a:t>
            </a:r>
            <a:r>
              <a:rPr lang="en-DE" sz="2400" dirty="0">
                <a:solidFill>
                  <a:srgbClr val="777877"/>
                </a:solidFill>
              </a:rPr>
              <a:t>the stream network</a:t>
            </a:r>
            <a:br>
              <a:rPr lang="en-DE" sz="2400" dirty="0">
                <a:solidFill>
                  <a:srgbClr val="777877"/>
                </a:solidFill>
              </a:rPr>
            </a:br>
            <a:r>
              <a:rPr lang="en-US" sz="2400" dirty="0">
                <a:solidFill>
                  <a:srgbClr val="777877"/>
                </a:solidFill>
              </a:rPr>
              <a:t>at 250m buffer</a:t>
            </a:r>
            <a:r>
              <a:rPr lang="en-DE" sz="2400" dirty="0">
                <a:solidFill>
                  <a:srgbClr val="777877"/>
                </a:solidFill>
              </a:rPr>
              <a:t> </a:t>
            </a:r>
            <a:r>
              <a:rPr lang="en-US" sz="2400" dirty="0">
                <a:solidFill>
                  <a:srgbClr val="777877"/>
                </a:solidFill>
              </a:rPr>
              <a:t>around </a:t>
            </a:r>
            <a:r>
              <a:rPr lang="en-DE" sz="2400" dirty="0">
                <a:solidFill>
                  <a:srgbClr val="777877"/>
                </a:solidFill>
              </a:rPr>
              <a:t>application </a:t>
            </a:r>
            <a:br>
              <a:rPr lang="en-DE" sz="2400" dirty="0">
                <a:solidFill>
                  <a:srgbClr val="777877"/>
                </a:solidFill>
              </a:rPr>
            </a:br>
            <a:r>
              <a:rPr lang="en-DE" sz="2400" dirty="0">
                <a:solidFill>
                  <a:srgbClr val="777877"/>
                </a:solidFill>
              </a:rPr>
              <a:t>area</a:t>
            </a:r>
            <a:r>
              <a:rPr lang="en-US" sz="2400" dirty="0">
                <a:solidFill>
                  <a:srgbClr val="777877"/>
                </a:solidFill>
              </a:rPr>
              <a:t>s</a:t>
            </a:r>
          </a:p>
          <a:p>
            <a:pPr marL="477585" lvl="1" indent="-314028" defTabSz="699779">
              <a:spcBef>
                <a:spcPts val="659"/>
              </a:spcBef>
              <a:buFont typeface="Arial" panose="020B0604020202020204" pitchFamily="34" charset="0"/>
              <a:buChar char="•"/>
              <a:tabLst>
                <a:tab pos="948626" algn="l"/>
              </a:tabLst>
            </a:pPr>
            <a:r>
              <a:rPr lang="en-US" sz="2400" dirty="0">
                <a:solidFill>
                  <a:srgbClr val="777877"/>
                </a:solidFill>
              </a:rPr>
              <a:t>In the example shown, a river</a:t>
            </a:r>
            <a:br>
              <a:rPr lang="en-US" sz="2400" dirty="0">
                <a:solidFill>
                  <a:srgbClr val="777877"/>
                </a:solidFill>
              </a:rPr>
            </a:br>
            <a:r>
              <a:rPr lang="en-US" sz="2400" dirty="0">
                <a:solidFill>
                  <a:srgbClr val="777877"/>
                </a:solidFill>
              </a:rPr>
              <a:t>passes the </a:t>
            </a:r>
            <a:r>
              <a:rPr lang="en-DE" sz="2400" dirty="0">
                <a:solidFill>
                  <a:srgbClr val="777877"/>
                </a:solidFill>
              </a:rPr>
              <a:t>application areas</a:t>
            </a:r>
            <a:endParaRPr lang="en-US" sz="2400" dirty="0">
              <a:solidFill>
                <a:srgbClr val="777877"/>
              </a:solidFill>
            </a:endParaRPr>
          </a:p>
        </p:txBody>
      </p:sp>
      <p:grpSp>
        <p:nvGrpSpPr>
          <p:cNvPr id="3" name="Group 2">
            <a:extLst>
              <a:ext uri="{FF2B5EF4-FFF2-40B4-BE49-F238E27FC236}">
                <a16:creationId xmlns:a16="http://schemas.microsoft.com/office/drawing/2014/main" id="{D27EFD40-AD3E-4B6A-F95A-C8DBB5FEBB88}"/>
              </a:ext>
            </a:extLst>
          </p:cNvPr>
          <p:cNvGrpSpPr/>
          <p:nvPr/>
        </p:nvGrpSpPr>
        <p:grpSpPr>
          <a:xfrm>
            <a:off x="12768494" y="206101"/>
            <a:ext cx="715582" cy="611924"/>
            <a:chOff x="9934575" y="2450022"/>
            <a:chExt cx="1675850" cy="1250670"/>
          </a:xfrm>
        </p:grpSpPr>
        <p:sp>
          <p:nvSpPr>
            <p:cNvPr id="4" name="Oval 3">
              <a:extLst>
                <a:ext uri="{FF2B5EF4-FFF2-40B4-BE49-F238E27FC236}">
                  <a16:creationId xmlns:a16="http://schemas.microsoft.com/office/drawing/2014/main" id="{B38E2CE8-A82D-F81E-6B9F-A02E5923D56E}"/>
                </a:ext>
              </a:extLst>
            </p:cNvPr>
            <p:cNvSpPr/>
            <p:nvPr/>
          </p:nvSpPr>
          <p:spPr>
            <a:xfrm>
              <a:off x="9934575" y="3493523"/>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Oval 4">
              <a:extLst>
                <a:ext uri="{FF2B5EF4-FFF2-40B4-BE49-F238E27FC236}">
                  <a16:creationId xmlns:a16="http://schemas.microsoft.com/office/drawing/2014/main" id="{84852187-365A-4538-8844-AB45447B3067}"/>
                </a:ext>
              </a:extLst>
            </p:cNvPr>
            <p:cNvSpPr/>
            <p:nvPr/>
          </p:nvSpPr>
          <p:spPr>
            <a:xfrm>
              <a:off x="10440988" y="3493522"/>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Oval 5">
              <a:extLst>
                <a:ext uri="{FF2B5EF4-FFF2-40B4-BE49-F238E27FC236}">
                  <a16:creationId xmlns:a16="http://schemas.microsoft.com/office/drawing/2014/main" id="{A89AA30D-46FE-1E2E-AA03-416579C38A52}"/>
                </a:ext>
              </a:extLst>
            </p:cNvPr>
            <p:cNvSpPr/>
            <p:nvPr/>
          </p:nvSpPr>
          <p:spPr>
            <a:xfrm>
              <a:off x="10875963" y="3493522"/>
              <a:ext cx="227012" cy="207169"/>
            </a:xfrm>
            <a:prstGeom prst="ellips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0F2C15F2-6B72-9FBF-33C6-F11BD541C6B0}"/>
                </a:ext>
              </a:extLst>
            </p:cNvPr>
            <p:cNvSpPr/>
            <p:nvPr/>
          </p:nvSpPr>
          <p:spPr>
            <a:xfrm>
              <a:off x="11383413" y="3490064"/>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280A6224-3F19-E725-6344-27D0DAE12BD0}"/>
                </a:ext>
              </a:extLst>
            </p:cNvPr>
            <p:cNvSpPr/>
            <p:nvPr/>
          </p:nvSpPr>
          <p:spPr>
            <a:xfrm>
              <a:off x="10214220" y="2904841"/>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DE019C09-20AC-2974-20AB-6DF92A4B4CED}"/>
                </a:ext>
              </a:extLst>
            </p:cNvPr>
            <p:cNvSpPr/>
            <p:nvPr/>
          </p:nvSpPr>
          <p:spPr>
            <a:xfrm>
              <a:off x="11141809" y="2904841"/>
              <a:ext cx="227012" cy="207169"/>
            </a:xfrm>
            <a:prstGeom prst="ellips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Oval 9">
              <a:extLst>
                <a:ext uri="{FF2B5EF4-FFF2-40B4-BE49-F238E27FC236}">
                  <a16:creationId xmlns:a16="http://schemas.microsoft.com/office/drawing/2014/main" id="{0BB57310-AD70-8D93-EF7A-192802A71AC1}"/>
                </a:ext>
              </a:extLst>
            </p:cNvPr>
            <p:cNvSpPr/>
            <p:nvPr/>
          </p:nvSpPr>
          <p:spPr>
            <a:xfrm>
              <a:off x="10715565" y="2450022"/>
              <a:ext cx="227012" cy="207169"/>
            </a:xfrm>
            <a:prstGeom prst="ellips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1" name="Straight Connector 10">
              <a:extLst>
                <a:ext uri="{FF2B5EF4-FFF2-40B4-BE49-F238E27FC236}">
                  <a16:creationId xmlns:a16="http://schemas.microsoft.com/office/drawing/2014/main" id="{567FC90E-8636-3DC9-37E0-FC0477A1905C}"/>
                </a:ext>
              </a:extLst>
            </p:cNvPr>
            <p:cNvCxnSpPr>
              <a:cxnSpLocks/>
              <a:stCxn id="10" idx="4"/>
              <a:endCxn id="8" idx="7"/>
            </p:cNvCxnSpPr>
            <p:nvPr/>
          </p:nvCxnSpPr>
          <p:spPr>
            <a:xfrm flipH="1">
              <a:off x="10407987" y="2657191"/>
              <a:ext cx="421084"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D60C3D8-B171-9BD1-C4CB-845DDC9D2958}"/>
                </a:ext>
              </a:extLst>
            </p:cNvPr>
            <p:cNvCxnSpPr>
              <a:cxnSpLocks/>
              <a:stCxn id="10" idx="4"/>
              <a:endCxn id="9" idx="1"/>
            </p:cNvCxnSpPr>
            <p:nvPr/>
          </p:nvCxnSpPr>
          <p:spPr>
            <a:xfrm>
              <a:off x="10829071" y="2657191"/>
              <a:ext cx="345983"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8D4ACFE-C265-59FD-2672-7E1E2C7F70CA}"/>
                </a:ext>
              </a:extLst>
            </p:cNvPr>
            <p:cNvCxnSpPr>
              <a:cxnSpLocks/>
              <a:stCxn id="9" idx="4"/>
              <a:endCxn id="7" idx="0"/>
            </p:cNvCxnSpPr>
            <p:nvPr/>
          </p:nvCxnSpPr>
          <p:spPr>
            <a:xfrm>
              <a:off x="11255315" y="3112010"/>
              <a:ext cx="241604" cy="37805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C107969-3401-3CCA-C098-0813A0FB36FB}"/>
                </a:ext>
              </a:extLst>
            </p:cNvPr>
            <p:cNvCxnSpPr>
              <a:cxnSpLocks/>
              <a:stCxn id="9" idx="4"/>
              <a:endCxn id="6" idx="0"/>
            </p:cNvCxnSpPr>
            <p:nvPr/>
          </p:nvCxnSpPr>
          <p:spPr>
            <a:xfrm flipH="1">
              <a:off x="10989469" y="3112010"/>
              <a:ext cx="265846"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B545FCF-232B-DDAC-C5F6-0840A0245866}"/>
                </a:ext>
              </a:extLst>
            </p:cNvPr>
            <p:cNvCxnSpPr>
              <a:cxnSpLocks/>
              <a:stCxn id="8" idx="4"/>
              <a:endCxn id="5" idx="0"/>
            </p:cNvCxnSpPr>
            <p:nvPr/>
          </p:nvCxnSpPr>
          <p:spPr>
            <a:xfrm>
              <a:off x="10327726" y="3112010"/>
              <a:ext cx="226768"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690E9D9-B2A2-611D-5C17-E4FD5CA2E13F}"/>
                </a:ext>
              </a:extLst>
            </p:cNvPr>
            <p:cNvCxnSpPr>
              <a:cxnSpLocks/>
              <a:stCxn id="8" idx="4"/>
              <a:endCxn id="4" idx="0"/>
            </p:cNvCxnSpPr>
            <p:nvPr/>
          </p:nvCxnSpPr>
          <p:spPr>
            <a:xfrm flipH="1">
              <a:off x="10048081" y="3112010"/>
              <a:ext cx="279645" cy="381513"/>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A3200FA5-E8DA-6534-F4A5-51E03499AC1C}"/>
              </a:ext>
            </a:extLst>
          </p:cNvPr>
          <p:cNvGrpSpPr/>
          <p:nvPr/>
        </p:nvGrpSpPr>
        <p:grpSpPr>
          <a:xfrm>
            <a:off x="11863189" y="200025"/>
            <a:ext cx="715582" cy="611924"/>
            <a:chOff x="9934575" y="2450022"/>
            <a:chExt cx="1675850" cy="1250670"/>
          </a:xfrm>
        </p:grpSpPr>
        <p:sp>
          <p:nvSpPr>
            <p:cNvPr id="24" name="Oval 23">
              <a:extLst>
                <a:ext uri="{FF2B5EF4-FFF2-40B4-BE49-F238E27FC236}">
                  <a16:creationId xmlns:a16="http://schemas.microsoft.com/office/drawing/2014/main" id="{F850A9AF-99AA-A62C-7B64-AD93545C7067}"/>
                </a:ext>
              </a:extLst>
            </p:cNvPr>
            <p:cNvSpPr/>
            <p:nvPr/>
          </p:nvSpPr>
          <p:spPr>
            <a:xfrm>
              <a:off x="9934575" y="3493523"/>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5" name="Oval 24">
              <a:extLst>
                <a:ext uri="{FF2B5EF4-FFF2-40B4-BE49-F238E27FC236}">
                  <a16:creationId xmlns:a16="http://schemas.microsoft.com/office/drawing/2014/main" id="{E00D3CF4-2EEE-9EE5-AF0D-72783DD03596}"/>
                </a:ext>
              </a:extLst>
            </p:cNvPr>
            <p:cNvSpPr/>
            <p:nvPr/>
          </p:nvSpPr>
          <p:spPr>
            <a:xfrm>
              <a:off x="10440988" y="3493522"/>
              <a:ext cx="227012" cy="207169"/>
            </a:xfrm>
            <a:prstGeom prst="ellips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6" name="Oval 25">
              <a:extLst>
                <a:ext uri="{FF2B5EF4-FFF2-40B4-BE49-F238E27FC236}">
                  <a16:creationId xmlns:a16="http://schemas.microsoft.com/office/drawing/2014/main" id="{EA3A1CB6-1E9D-9116-8ECB-D2967F7B28AB}"/>
                </a:ext>
              </a:extLst>
            </p:cNvPr>
            <p:cNvSpPr/>
            <p:nvPr/>
          </p:nvSpPr>
          <p:spPr>
            <a:xfrm>
              <a:off x="10875963" y="3493522"/>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7" name="Oval 26">
              <a:extLst>
                <a:ext uri="{FF2B5EF4-FFF2-40B4-BE49-F238E27FC236}">
                  <a16:creationId xmlns:a16="http://schemas.microsoft.com/office/drawing/2014/main" id="{6CCABB8B-6327-ECAA-9E7E-5C52E67CF454}"/>
                </a:ext>
              </a:extLst>
            </p:cNvPr>
            <p:cNvSpPr/>
            <p:nvPr/>
          </p:nvSpPr>
          <p:spPr>
            <a:xfrm>
              <a:off x="11383413" y="3490064"/>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8" name="Oval 27">
              <a:extLst>
                <a:ext uri="{FF2B5EF4-FFF2-40B4-BE49-F238E27FC236}">
                  <a16:creationId xmlns:a16="http://schemas.microsoft.com/office/drawing/2014/main" id="{4E5303C4-EB5E-3DC0-A42D-6A1F0985D9DD}"/>
                </a:ext>
              </a:extLst>
            </p:cNvPr>
            <p:cNvSpPr/>
            <p:nvPr/>
          </p:nvSpPr>
          <p:spPr>
            <a:xfrm>
              <a:off x="10214220" y="2904841"/>
              <a:ext cx="227012" cy="207169"/>
            </a:xfrm>
            <a:prstGeom prst="ellips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9" name="Oval 28">
              <a:extLst>
                <a:ext uri="{FF2B5EF4-FFF2-40B4-BE49-F238E27FC236}">
                  <a16:creationId xmlns:a16="http://schemas.microsoft.com/office/drawing/2014/main" id="{AE17775A-DD89-1A1F-D6F6-03E622F0CEF3}"/>
                </a:ext>
              </a:extLst>
            </p:cNvPr>
            <p:cNvSpPr/>
            <p:nvPr/>
          </p:nvSpPr>
          <p:spPr>
            <a:xfrm>
              <a:off x="11141809" y="2904841"/>
              <a:ext cx="227012" cy="207169"/>
            </a:xfrm>
            <a:prstGeom prst="ellipse">
              <a:avLst/>
            </a:prstGeom>
            <a:solidFill>
              <a:srgbClr val="571054"/>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0" name="Oval 29">
              <a:extLst>
                <a:ext uri="{FF2B5EF4-FFF2-40B4-BE49-F238E27FC236}">
                  <a16:creationId xmlns:a16="http://schemas.microsoft.com/office/drawing/2014/main" id="{9B9EEC6C-A88F-F560-7EBA-DD76847BD1BA}"/>
                </a:ext>
              </a:extLst>
            </p:cNvPr>
            <p:cNvSpPr/>
            <p:nvPr/>
          </p:nvSpPr>
          <p:spPr>
            <a:xfrm>
              <a:off x="10715565" y="2450022"/>
              <a:ext cx="227012" cy="207169"/>
            </a:xfrm>
            <a:prstGeom prst="ellips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31" name="Straight Connector 30">
              <a:extLst>
                <a:ext uri="{FF2B5EF4-FFF2-40B4-BE49-F238E27FC236}">
                  <a16:creationId xmlns:a16="http://schemas.microsoft.com/office/drawing/2014/main" id="{DB2C20F0-2012-5F6B-5598-DEB331EFD756}"/>
                </a:ext>
              </a:extLst>
            </p:cNvPr>
            <p:cNvCxnSpPr>
              <a:cxnSpLocks/>
              <a:stCxn id="30" idx="4"/>
              <a:endCxn id="28" idx="7"/>
            </p:cNvCxnSpPr>
            <p:nvPr/>
          </p:nvCxnSpPr>
          <p:spPr>
            <a:xfrm flipH="1">
              <a:off x="10407987" y="2657191"/>
              <a:ext cx="421084"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9B269BE4-C57A-0690-1976-637F9C81381A}"/>
                </a:ext>
              </a:extLst>
            </p:cNvPr>
            <p:cNvCxnSpPr>
              <a:cxnSpLocks/>
              <a:stCxn id="30" idx="4"/>
              <a:endCxn id="29" idx="1"/>
            </p:cNvCxnSpPr>
            <p:nvPr/>
          </p:nvCxnSpPr>
          <p:spPr>
            <a:xfrm>
              <a:off x="10829071" y="2657191"/>
              <a:ext cx="345983" cy="277989"/>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81E12AD9-02F3-8C94-3B4A-85DD46791B18}"/>
                </a:ext>
              </a:extLst>
            </p:cNvPr>
            <p:cNvCxnSpPr>
              <a:cxnSpLocks/>
              <a:stCxn id="29" idx="4"/>
              <a:endCxn id="27" idx="0"/>
            </p:cNvCxnSpPr>
            <p:nvPr/>
          </p:nvCxnSpPr>
          <p:spPr>
            <a:xfrm>
              <a:off x="11255315" y="3112010"/>
              <a:ext cx="241604" cy="378054"/>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AB953CD5-B2C6-1110-EEAF-FE5E27E40890}"/>
                </a:ext>
              </a:extLst>
            </p:cNvPr>
            <p:cNvCxnSpPr>
              <a:cxnSpLocks/>
              <a:stCxn id="29" idx="4"/>
              <a:endCxn id="26" idx="0"/>
            </p:cNvCxnSpPr>
            <p:nvPr/>
          </p:nvCxnSpPr>
          <p:spPr>
            <a:xfrm flipH="1">
              <a:off x="10989469" y="3112010"/>
              <a:ext cx="265846"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02EA646D-B8D2-4EFB-5E7A-04E04D5B6C36}"/>
                </a:ext>
              </a:extLst>
            </p:cNvPr>
            <p:cNvCxnSpPr>
              <a:cxnSpLocks/>
              <a:stCxn id="28" idx="4"/>
              <a:endCxn id="25" idx="0"/>
            </p:cNvCxnSpPr>
            <p:nvPr/>
          </p:nvCxnSpPr>
          <p:spPr>
            <a:xfrm>
              <a:off x="10327726" y="3112010"/>
              <a:ext cx="226768" cy="381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CADDEC88-2314-33F7-44A0-CD330B9F57C3}"/>
                </a:ext>
              </a:extLst>
            </p:cNvPr>
            <p:cNvCxnSpPr>
              <a:cxnSpLocks/>
              <a:stCxn id="28" idx="4"/>
              <a:endCxn id="24" idx="0"/>
            </p:cNvCxnSpPr>
            <p:nvPr/>
          </p:nvCxnSpPr>
          <p:spPr>
            <a:xfrm flipH="1">
              <a:off x="10048081" y="3112010"/>
              <a:ext cx="279645" cy="381513"/>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42" name="Picture 41">
            <a:extLst>
              <a:ext uri="{FF2B5EF4-FFF2-40B4-BE49-F238E27FC236}">
                <a16:creationId xmlns:a16="http://schemas.microsoft.com/office/drawing/2014/main" id="{6F41D8CF-8714-4CD7-1C11-7D2720733278}"/>
              </a:ext>
            </a:extLst>
          </p:cNvPr>
          <p:cNvPicPr>
            <a:picLocks noChangeAspect="1"/>
          </p:cNvPicPr>
          <p:nvPr/>
        </p:nvPicPr>
        <p:blipFill>
          <a:blip r:embed="rId2"/>
          <a:stretch>
            <a:fillRect/>
          </a:stretch>
        </p:blipFill>
        <p:spPr>
          <a:xfrm>
            <a:off x="7253470" y="1094186"/>
            <a:ext cx="6564130" cy="6322999"/>
          </a:xfrm>
          <a:prstGeom prst="rect">
            <a:avLst/>
          </a:prstGeom>
        </p:spPr>
      </p:pic>
      <p:pic>
        <p:nvPicPr>
          <p:cNvPr id="43" name="Picture 42">
            <a:extLst>
              <a:ext uri="{FF2B5EF4-FFF2-40B4-BE49-F238E27FC236}">
                <a16:creationId xmlns:a16="http://schemas.microsoft.com/office/drawing/2014/main" id="{48840F2C-8ED3-F538-846F-4702C5F78937}"/>
              </a:ext>
            </a:extLst>
          </p:cNvPr>
          <p:cNvPicPr>
            <a:picLocks noChangeAspect="1"/>
          </p:cNvPicPr>
          <p:nvPr/>
        </p:nvPicPr>
        <p:blipFill>
          <a:blip r:embed="rId3"/>
          <a:stretch>
            <a:fillRect/>
          </a:stretch>
        </p:blipFill>
        <p:spPr>
          <a:xfrm>
            <a:off x="5354668" y="6341078"/>
            <a:ext cx="1629002" cy="1019317"/>
          </a:xfrm>
          <a:prstGeom prst="rect">
            <a:avLst/>
          </a:prstGeom>
        </p:spPr>
      </p:pic>
      <p:pic>
        <p:nvPicPr>
          <p:cNvPr id="44" name="Picture 43">
            <a:extLst>
              <a:ext uri="{FF2B5EF4-FFF2-40B4-BE49-F238E27FC236}">
                <a16:creationId xmlns:a16="http://schemas.microsoft.com/office/drawing/2014/main" id="{41460296-3BC1-4F77-232A-0BB4CE3CC06A}"/>
              </a:ext>
            </a:extLst>
          </p:cNvPr>
          <p:cNvPicPr>
            <a:picLocks noChangeAspect="1"/>
          </p:cNvPicPr>
          <p:nvPr/>
        </p:nvPicPr>
        <p:blipFill>
          <a:blip r:embed="rId4"/>
          <a:stretch>
            <a:fillRect/>
          </a:stretch>
        </p:blipFill>
        <p:spPr>
          <a:xfrm>
            <a:off x="5354668" y="5844142"/>
            <a:ext cx="234925" cy="149498"/>
          </a:xfrm>
          <a:prstGeom prst="rect">
            <a:avLst/>
          </a:prstGeom>
        </p:spPr>
      </p:pic>
      <p:pic>
        <p:nvPicPr>
          <p:cNvPr id="45" name="Picture 44">
            <a:extLst>
              <a:ext uri="{FF2B5EF4-FFF2-40B4-BE49-F238E27FC236}">
                <a16:creationId xmlns:a16="http://schemas.microsoft.com/office/drawing/2014/main" id="{B416B95A-EF09-0D18-3D17-9987AD06B753}"/>
              </a:ext>
            </a:extLst>
          </p:cNvPr>
          <p:cNvPicPr>
            <a:picLocks noChangeAspect="1"/>
          </p:cNvPicPr>
          <p:nvPr/>
        </p:nvPicPr>
        <p:blipFill>
          <a:blip r:embed="rId5"/>
          <a:stretch>
            <a:fillRect/>
          </a:stretch>
        </p:blipFill>
        <p:spPr>
          <a:xfrm>
            <a:off x="5354668" y="5541655"/>
            <a:ext cx="232075" cy="149498"/>
          </a:xfrm>
          <a:prstGeom prst="rect">
            <a:avLst/>
          </a:prstGeom>
        </p:spPr>
      </p:pic>
      <p:sp>
        <p:nvSpPr>
          <p:cNvPr id="46" name="TextBox 45">
            <a:extLst>
              <a:ext uri="{FF2B5EF4-FFF2-40B4-BE49-F238E27FC236}">
                <a16:creationId xmlns:a16="http://schemas.microsoft.com/office/drawing/2014/main" id="{A76A2E0D-CB9C-0D2D-186E-35853CB2EABF}"/>
              </a:ext>
            </a:extLst>
          </p:cNvPr>
          <p:cNvSpPr txBox="1"/>
          <p:nvPr/>
        </p:nvSpPr>
        <p:spPr>
          <a:xfrm>
            <a:off x="5552247" y="5484956"/>
            <a:ext cx="1282723" cy="276999"/>
          </a:xfrm>
          <a:prstGeom prst="rect">
            <a:avLst/>
          </a:prstGeom>
          <a:noFill/>
        </p:spPr>
        <p:txBody>
          <a:bodyPr wrap="none" rtlCol="0">
            <a:spAutoFit/>
          </a:bodyPr>
          <a:lstStyle/>
          <a:p>
            <a:r>
              <a:rPr lang="en-DE" sz="1200" dirty="0"/>
              <a:t>Application area</a:t>
            </a:r>
            <a:endParaRPr lang="en-US" sz="1200" dirty="0"/>
          </a:p>
        </p:txBody>
      </p:sp>
      <p:sp>
        <p:nvSpPr>
          <p:cNvPr id="47" name="TextBox 46">
            <a:extLst>
              <a:ext uri="{FF2B5EF4-FFF2-40B4-BE49-F238E27FC236}">
                <a16:creationId xmlns:a16="http://schemas.microsoft.com/office/drawing/2014/main" id="{B7947960-E633-A032-1313-8991CD342E34}"/>
              </a:ext>
            </a:extLst>
          </p:cNvPr>
          <p:cNvSpPr txBox="1"/>
          <p:nvPr/>
        </p:nvSpPr>
        <p:spPr>
          <a:xfrm>
            <a:off x="5555837" y="5761955"/>
            <a:ext cx="1719189" cy="276999"/>
          </a:xfrm>
          <a:prstGeom prst="rect">
            <a:avLst/>
          </a:prstGeom>
          <a:noFill/>
        </p:spPr>
        <p:txBody>
          <a:bodyPr wrap="none" rtlCol="0">
            <a:spAutoFit/>
          </a:bodyPr>
          <a:lstStyle/>
          <a:p>
            <a:r>
              <a:rPr lang="en-US" sz="1200" dirty="0"/>
              <a:t>250m spray drift buffer</a:t>
            </a:r>
          </a:p>
        </p:txBody>
      </p:sp>
    </p:spTree>
    <p:extLst>
      <p:ext uri="{BB962C8B-B14F-4D97-AF65-F5344CB8AC3E}">
        <p14:creationId xmlns:p14="http://schemas.microsoft.com/office/powerpoint/2010/main" val="9037530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lühbirne, Licht, Idee, Energie, Lampe">
            <a:extLst>
              <a:ext uri="{FF2B5EF4-FFF2-40B4-BE49-F238E27FC236}">
                <a16:creationId xmlns:a16="http://schemas.microsoft.com/office/drawing/2014/main" id="{20A7CBD7-42D5-E300-51D5-4E13CE045B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89" r="18298"/>
          <a:stretch/>
        </p:blipFill>
        <p:spPr bwMode="auto">
          <a:xfrm>
            <a:off x="6374296" y="1497494"/>
            <a:ext cx="6617252" cy="51331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16625" y="311150"/>
            <a:ext cx="13200975" cy="876523"/>
          </a:xfrm>
        </p:spPr>
        <p:txBody>
          <a:bodyPr anchor="t">
            <a:normAutofit/>
          </a:bodyPr>
          <a:lstStyle/>
          <a:p>
            <a:r>
              <a:rPr lang="en-US" dirty="0"/>
              <a:t>Content</a:t>
            </a:r>
          </a:p>
        </p:txBody>
      </p:sp>
      <p:sp>
        <p:nvSpPr>
          <p:cNvPr id="23" name="Text Placeholder 3">
            <a:extLst>
              <a:ext uri="{FF2B5EF4-FFF2-40B4-BE49-F238E27FC236}">
                <a16:creationId xmlns:a16="http://schemas.microsoft.com/office/drawing/2014/main" id="{0635B3C5-E83C-42FF-A4E5-5DFFE56C687A}"/>
              </a:ext>
            </a:extLst>
          </p:cNvPr>
          <p:cNvSpPr>
            <a:spLocks noGrp="1"/>
          </p:cNvSpPr>
          <p:nvPr>
            <p:ph type="body" sz="quarter" idx="14"/>
          </p:nvPr>
        </p:nvSpPr>
        <p:spPr>
          <a:xfrm>
            <a:off x="655129" y="1255744"/>
            <a:ext cx="5440871" cy="5873926"/>
          </a:xfrm>
        </p:spPr>
        <p:txBody>
          <a:bodyPr/>
          <a:lstStyle/>
          <a:p>
            <a:pPr marL="0" marR="0" indent="0">
              <a:spcBef>
                <a:spcPts val="1200"/>
              </a:spcBef>
              <a:spcAft>
                <a:spcPts val="0"/>
              </a:spcAft>
              <a:buNone/>
            </a:pPr>
            <a:r>
              <a:rPr lang="en-DE" sz="1800" b="1" dirty="0">
                <a:latin typeface="+mn-lt"/>
                <a:ea typeface="Calibri" panose="020F0502020204030204" pitchFamily="34" charset="0"/>
              </a:rPr>
              <a:t>Introduction</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Quick overview of machine learning techniques</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Random Forest and its pro’s and con’s</a:t>
            </a:r>
          </a:p>
          <a:p>
            <a:pPr marL="0" marR="0" indent="0">
              <a:spcBef>
                <a:spcPts val="1200"/>
              </a:spcBef>
              <a:spcAft>
                <a:spcPts val="0"/>
              </a:spcAft>
              <a:buNone/>
            </a:pPr>
            <a:br>
              <a:rPr lang="en-DE" sz="1800" b="1" dirty="0">
                <a:latin typeface="+mn-lt"/>
                <a:ea typeface="Calibri" panose="020F0502020204030204" pitchFamily="34" charset="0"/>
              </a:rPr>
            </a:br>
            <a:r>
              <a:rPr lang="en-DE" sz="1800" b="1" dirty="0">
                <a:latin typeface="+mn-lt"/>
                <a:ea typeface="Calibri" panose="020F0502020204030204" pitchFamily="34" charset="0"/>
              </a:rPr>
              <a:t>Random Forest for streamflow prediction</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Data processing</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Application of the algorithm</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Performance assessment </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Input data importance and prediction</a:t>
            </a:r>
          </a:p>
          <a:p>
            <a:pPr marL="0" marR="0" indent="0">
              <a:spcBef>
                <a:spcPts val="1200"/>
              </a:spcBef>
              <a:spcAft>
                <a:spcPts val="0"/>
              </a:spcAft>
              <a:buNone/>
            </a:pPr>
            <a:br>
              <a:rPr lang="en-DE" sz="1800" b="1" dirty="0">
                <a:latin typeface="+mn-lt"/>
                <a:ea typeface="Calibri" panose="020F0502020204030204" pitchFamily="34" charset="0"/>
              </a:rPr>
            </a:br>
            <a:r>
              <a:rPr lang="en-DE" sz="1800" b="1" dirty="0">
                <a:latin typeface="+mn-lt"/>
                <a:ea typeface="Calibri" panose="020F0502020204030204" pitchFamily="34" charset="0"/>
              </a:rPr>
              <a:t>Wrapping up</a:t>
            </a:r>
          </a:p>
          <a:p>
            <a:pPr marL="0" marR="0" indent="0">
              <a:spcBef>
                <a:spcPts val="1200"/>
              </a:spcBef>
              <a:spcAft>
                <a:spcPts val="0"/>
              </a:spcAft>
              <a:buNone/>
            </a:pPr>
            <a:r>
              <a:rPr lang="en-DE" sz="2400" b="1" dirty="0">
                <a:solidFill>
                  <a:schemeClr val="bg1">
                    <a:lumMod val="50000"/>
                  </a:schemeClr>
                </a:solidFill>
                <a:latin typeface="+mn-lt"/>
                <a:ea typeface="Calibri" panose="020F0502020204030204" pitchFamily="34" charset="0"/>
              </a:rPr>
              <a:t>Lessons learned</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Code example</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Questions and Answers</a:t>
            </a:r>
            <a:endParaRPr lang="de-DE" sz="1800" dirty="0">
              <a:solidFill>
                <a:schemeClr val="bg1">
                  <a:lumMod val="50000"/>
                </a:schemeClr>
              </a:solidFill>
              <a:effectLst/>
              <a:latin typeface="+mn-lt"/>
              <a:ea typeface="Calibri" panose="020F0502020204030204" pitchFamily="34" charset="0"/>
            </a:endParaRPr>
          </a:p>
        </p:txBody>
      </p:sp>
      <p:sp>
        <p:nvSpPr>
          <p:cNvPr id="5" name="Text Placeholder 3">
            <a:extLst>
              <a:ext uri="{FF2B5EF4-FFF2-40B4-BE49-F238E27FC236}">
                <a16:creationId xmlns:a16="http://schemas.microsoft.com/office/drawing/2014/main" id="{D7011C1D-2F1A-9729-46E8-2F6136CBBE03}"/>
              </a:ext>
            </a:extLst>
          </p:cNvPr>
          <p:cNvSpPr txBox="1">
            <a:spLocks/>
          </p:cNvSpPr>
          <p:nvPr/>
        </p:nvSpPr>
        <p:spPr>
          <a:xfrm>
            <a:off x="10807150" y="6438248"/>
            <a:ext cx="2197650" cy="366193"/>
          </a:xfrm>
          <a:prstGeom prst="rect">
            <a:avLst/>
          </a:prstGeom>
        </p:spPr>
        <p:txBody>
          <a:bodyPr vert="horz" lIns="91440" tIns="45720" rIns="91440" bIns="45720" rtlCol="0">
            <a:noAutofit/>
          </a:bodyPr>
          <a:lstStyle>
            <a:lvl1pPr marL="82868" marR="0" indent="-82868" algn="l" defTabSz="699779" rtl="0" eaLnBrk="1" fontAlgn="auto" latinLnBrk="0" hangingPunct="1">
              <a:lnSpc>
                <a:spcPct val="100000"/>
              </a:lnSpc>
              <a:spcBef>
                <a:spcPts val="659"/>
              </a:spcBef>
              <a:spcAft>
                <a:spcPts val="0"/>
              </a:spcAft>
              <a:buClrTx/>
              <a:buSzTx/>
              <a:buFont typeface="Arial" panose="020B0604020202020204" pitchFamily="34" charset="0"/>
              <a:buChar char=" "/>
              <a:tabLst>
                <a:tab pos="82868" algn="l"/>
              </a:tabLst>
              <a:defRPr lang="en-US" sz="2747" b="0" kern="1200" baseline="0" dirty="0" smtClean="0">
                <a:solidFill>
                  <a:srgbClr val="4C0049"/>
                </a:solidFill>
                <a:latin typeface="+mj-lt"/>
                <a:ea typeface="+mn-ea"/>
                <a:cs typeface="+mn-cs"/>
              </a:defRPr>
            </a:lvl1pPr>
            <a:lvl2pPr marL="477585"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948626" algn="l"/>
              </a:tabLst>
              <a:defRPr lang="en-US" sz="2747" kern="1200" baseline="0" dirty="0" smtClean="0">
                <a:solidFill>
                  <a:srgbClr val="777877"/>
                </a:solidFill>
                <a:latin typeface="+mn-lt"/>
                <a:ea typeface="+mn-ea"/>
                <a:cs typeface="+mn-cs"/>
              </a:defRPr>
            </a:lvl2pPr>
            <a:lvl3pPr marL="942083"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1576682" algn="l"/>
              </a:tabLst>
              <a:defRPr lang="en-US" sz="2747" kern="1200" dirty="0" smtClean="0">
                <a:solidFill>
                  <a:srgbClr val="777877"/>
                </a:solidFill>
                <a:latin typeface="+mn-lt"/>
                <a:ea typeface="+mn-ea"/>
                <a:cs typeface="+mn-cs"/>
              </a:defRPr>
            </a:lvl3pPr>
            <a:lvl4pPr marL="1570139" indent="-314028" algn="l" defTabSz="628056" rtl="0" eaLnBrk="1" latinLnBrk="0" hangingPunct="1">
              <a:spcBef>
                <a:spcPts val="659"/>
              </a:spcBef>
              <a:buFont typeface="Arial" panose="020B0604020202020204" pitchFamily="34" charset="0"/>
              <a:buChar char="̶"/>
              <a:defRPr lang="en-US" sz="2747" kern="1200" dirty="0" smtClean="0">
                <a:solidFill>
                  <a:srgbClr val="777877"/>
                </a:solidFill>
                <a:latin typeface="+mn-lt"/>
                <a:ea typeface="+mn-ea"/>
                <a:cs typeface="+mn-cs"/>
              </a:defRPr>
            </a:lvl4pPr>
            <a:lvl5pPr marL="2281063" indent="-396896" algn="l" defTabSz="628056" rtl="0" eaLnBrk="1" latinLnBrk="0" hangingPunct="1">
              <a:spcBef>
                <a:spcPts val="659"/>
              </a:spcBef>
              <a:buFont typeface="Arial" panose="020B0604020202020204" pitchFamily="34" charset="0"/>
              <a:buChar char="̶"/>
              <a:defRPr sz="2747" kern="1200">
                <a:solidFill>
                  <a:srgbClr val="777877"/>
                </a:solidFill>
                <a:latin typeface="+mn-lt"/>
                <a:ea typeface="+mn-ea"/>
                <a:cs typeface="+mn-cs"/>
              </a:defRPr>
            </a:lvl5pPr>
            <a:lvl6pPr marL="3454306" indent="-314028" algn="l" defTabSz="628056" rtl="0" eaLnBrk="1" latinLnBrk="0" hangingPunct="1">
              <a:spcBef>
                <a:spcPct val="20000"/>
              </a:spcBef>
              <a:buFont typeface="Arial"/>
              <a:buChar char="•"/>
              <a:defRPr sz="2747" kern="1200">
                <a:solidFill>
                  <a:schemeClr val="tx1"/>
                </a:solidFill>
                <a:latin typeface="+mn-lt"/>
                <a:ea typeface="+mn-ea"/>
                <a:cs typeface="+mn-cs"/>
              </a:defRPr>
            </a:lvl6pPr>
            <a:lvl7pPr marL="4082362" indent="-314028" algn="l" defTabSz="628056" rtl="0" eaLnBrk="1" latinLnBrk="0" hangingPunct="1">
              <a:spcBef>
                <a:spcPct val="20000"/>
              </a:spcBef>
              <a:buFont typeface="Arial"/>
              <a:buChar char="•"/>
              <a:defRPr sz="2747" kern="1200">
                <a:solidFill>
                  <a:schemeClr val="tx1"/>
                </a:solidFill>
                <a:latin typeface="+mn-lt"/>
                <a:ea typeface="+mn-ea"/>
                <a:cs typeface="+mn-cs"/>
              </a:defRPr>
            </a:lvl7pPr>
            <a:lvl8pPr marL="4710417" indent="-314028" algn="l" defTabSz="628056" rtl="0" eaLnBrk="1" latinLnBrk="0" hangingPunct="1">
              <a:spcBef>
                <a:spcPct val="20000"/>
              </a:spcBef>
              <a:buFont typeface="Arial"/>
              <a:buChar char="•"/>
              <a:defRPr sz="2747" kern="1200">
                <a:solidFill>
                  <a:schemeClr val="tx1"/>
                </a:solidFill>
                <a:latin typeface="+mn-lt"/>
                <a:ea typeface="+mn-ea"/>
                <a:cs typeface="+mn-cs"/>
              </a:defRPr>
            </a:lvl8pPr>
            <a:lvl9pPr marL="5338473" indent="-314028" algn="l" defTabSz="628056" rtl="0" eaLnBrk="1" latinLnBrk="0" hangingPunct="1">
              <a:spcBef>
                <a:spcPct val="20000"/>
              </a:spcBef>
              <a:buFont typeface="Arial"/>
              <a:buChar char="•"/>
              <a:defRPr sz="2747" kern="1200">
                <a:solidFill>
                  <a:schemeClr val="tx1"/>
                </a:solidFill>
                <a:latin typeface="+mn-lt"/>
                <a:ea typeface="+mn-ea"/>
                <a:cs typeface="+mn-cs"/>
              </a:defRPr>
            </a:lvl9pPr>
          </a:lstStyle>
          <a:p>
            <a:pPr marL="0" indent="0" algn="r">
              <a:spcBef>
                <a:spcPts val="1200"/>
              </a:spcBef>
              <a:buFont typeface="Arial" panose="020B0604020202020204" pitchFamily="34" charset="0"/>
              <a:buNone/>
            </a:pPr>
            <a:r>
              <a:rPr lang="en-DE" sz="900" b="1" dirty="0" err="1">
                <a:solidFill>
                  <a:schemeClr val="bg1"/>
                </a:solidFill>
                <a:latin typeface="Calibri" panose="020F0502020204030204" pitchFamily="34" charset="0"/>
                <a:ea typeface="Calibri" panose="020F0502020204030204" pitchFamily="34" charset="0"/>
              </a:rPr>
              <a:t>Pixabay</a:t>
            </a:r>
            <a:r>
              <a:rPr lang="en-DE" sz="900" b="1" dirty="0">
                <a:solidFill>
                  <a:schemeClr val="bg1"/>
                </a:solidFill>
                <a:latin typeface="Calibri" panose="020F0502020204030204" pitchFamily="34" charset="0"/>
                <a:ea typeface="Calibri" panose="020F0502020204030204" pitchFamily="34" charset="0"/>
              </a:rPr>
              <a:t>  |  ColiN00B</a:t>
            </a:r>
            <a:endParaRPr lang="de-DE" sz="900" b="1" dirty="0">
              <a:solidFill>
                <a:schemeClr val="bg1"/>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42737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DE" dirty="0"/>
              <a:t>Take-Home-Messages</a:t>
            </a:r>
            <a:endParaRPr lang="en-US" dirty="0"/>
          </a:p>
        </p:txBody>
      </p:sp>
      <p:sp>
        <p:nvSpPr>
          <p:cNvPr id="10" name="TextBox 9">
            <a:extLst>
              <a:ext uri="{FF2B5EF4-FFF2-40B4-BE49-F238E27FC236}">
                <a16:creationId xmlns:a16="http://schemas.microsoft.com/office/drawing/2014/main" id="{7A2630DA-EAE0-4270-94A7-11DB8951018C}"/>
              </a:ext>
            </a:extLst>
          </p:cNvPr>
          <p:cNvSpPr txBox="1"/>
          <p:nvPr/>
        </p:nvSpPr>
        <p:spPr>
          <a:xfrm>
            <a:off x="468131" y="1201212"/>
            <a:ext cx="13300756" cy="4816703"/>
          </a:xfrm>
          <a:prstGeom prst="rect">
            <a:avLst/>
          </a:prstGeom>
          <a:noFill/>
        </p:spPr>
        <p:txBody>
          <a:bodyPr wrap="square" rtlCol="0">
            <a:spAutoFit/>
          </a:bodyPr>
          <a:lstStyle/>
          <a:p>
            <a:pPr marL="163557" lvl="1" defTabSz="699779">
              <a:spcBef>
                <a:spcPts val="659"/>
              </a:spcBef>
              <a:tabLst>
                <a:tab pos="948626" algn="l"/>
              </a:tabLst>
            </a:pPr>
            <a:r>
              <a:rPr lang="en-DE" sz="2800" dirty="0"/>
              <a:t>Summary</a:t>
            </a:r>
            <a:r>
              <a:rPr lang="en-DE" sz="2800" dirty="0">
                <a:solidFill>
                  <a:srgbClr val="777877"/>
                </a:solidFill>
              </a:rPr>
              <a:t> </a:t>
            </a:r>
          </a:p>
          <a:p>
            <a:pPr marL="477585" lvl="1" indent="-314028" defTabSz="699779">
              <a:spcBef>
                <a:spcPts val="659"/>
              </a:spcBef>
              <a:buFont typeface="Arial" panose="020B0604020202020204" pitchFamily="34" charset="0"/>
              <a:buChar char="•"/>
              <a:tabLst>
                <a:tab pos="948626" algn="l"/>
              </a:tabLst>
            </a:pPr>
            <a:r>
              <a:rPr lang="en-DE" sz="2800" dirty="0">
                <a:solidFill>
                  <a:srgbClr val="777877"/>
                </a:solidFill>
              </a:rPr>
              <a:t>We used the Random Forest regression algorithm for a supervised </a:t>
            </a:r>
            <a:br>
              <a:rPr lang="en-DE" sz="2800" dirty="0">
                <a:solidFill>
                  <a:srgbClr val="777877"/>
                </a:solidFill>
              </a:rPr>
            </a:br>
            <a:r>
              <a:rPr lang="en-DE" sz="2800" dirty="0">
                <a:solidFill>
                  <a:srgbClr val="777877"/>
                </a:solidFill>
              </a:rPr>
              <a:t>learning problem</a:t>
            </a:r>
          </a:p>
          <a:p>
            <a:pPr marL="477585" lvl="1" indent="-314028" defTabSz="699779">
              <a:spcBef>
                <a:spcPts val="659"/>
              </a:spcBef>
              <a:buFont typeface="Arial" panose="020B0604020202020204" pitchFamily="34" charset="0"/>
              <a:buChar char="•"/>
              <a:tabLst>
                <a:tab pos="948626" algn="l"/>
              </a:tabLst>
            </a:pPr>
            <a:r>
              <a:rPr lang="en-DE" sz="2800" dirty="0">
                <a:solidFill>
                  <a:srgbClr val="777877"/>
                </a:solidFill>
              </a:rPr>
              <a:t>Random Forest </a:t>
            </a:r>
          </a:p>
          <a:p>
            <a:pPr marL="1130169" lvl="2" indent="-457200" defTabSz="699779">
              <a:spcBef>
                <a:spcPts val="659"/>
              </a:spcBef>
              <a:buFont typeface="Symbol" panose="05050102010706020507" pitchFamily="18" charset="2"/>
              <a:buChar char="-"/>
              <a:tabLst>
                <a:tab pos="948626" algn="l"/>
              </a:tabLst>
            </a:pPr>
            <a:r>
              <a:rPr lang="en-DE" sz="2400" dirty="0">
                <a:solidFill>
                  <a:srgbClr val="777877"/>
                </a:solidFill>
              </a:rPr>
              <a:t>is computationally efficient, easy to learn and performs well </a:t>
            </a:r>
          </a:p>
          <a:p>
            <a:pPr marL="1130169" lvl="2" indent="-457200" defTabSz="699779">
              <a:spcBef>
                <a:spcPts val="659"/>
              </a:spcBef>
              <a:buFont typeface="Symbol" panose="05050102010706020507" pitchFamily="18" charset="2"/>
              <a:buChar char="-"/>
              <a:tabLst>
                <a:tab pos="948626" algn="l"/>
              </a:tabLst>
            </a:pPr>
            <a:r>
              <a:rPr lang="en-DE" sz="2400" dirty="0">
                <a:solidFill>
                  <a:srgbClr val="777877"/>
                </a:solidFill>
              </a:rPr>
              <a:t>can’t extrapolate, requires hyperparameter tuning and validation</a:t>
            </a:r>
            <a:endParaRPr lang="en-US" sz="2400" dirty="0">
              <a:solidFill>
                <a:srgbClr val="777877"/>
              </a:solidFill>
            </a:endParaRPr>
          </a:p>
          <a:p>
            <a:pPr marL="477585" lvl="1" indent="-314028" defTabSz="699779">
              <a:spcBef>
                <a:spcPts val="659"/>
              </a:spcBef>
              <a:buFont typeface="Arial" panose="020B0604020202020204" pitchFamily="34" charset="0"/>
              <a:buChar char="•"/>
              <a:tabLst>
                <a:tab pos="948626" algn="l"/>
              </a:tabLst>
            </a:pPr>
            <a:r>
              <a:rPr lang="en-DE" sz="2800" dirty="0">
                <a:solidFill>
                  <a:srgbClr val="777877"/>
                </a:solidFill>
              </a:rPr>
              <a:t>Explanatory </a:t>
            </a:r>
            <a:r>
              <a:rPr lang="en-US" sz="2800" dirty="0">
                <a:solidFill>
                  <a:srgbClr val="777877"/>
                </a:solidFill>
              </a:rPr>
              <a:t>(=predictor) variable importance</a:t>
            </a:r>
            <a:r>
              <a:rPr lang="en-DE" sz="2800" dirty="0">
                <a:solidFill>
                  <a:srgbClr val="777877"/>
                </a:solidFill>
              </a:rPr>
              <a:t> can be used to </a:t>
            </a:r>
            <a:br>
              <a:rPr lang="en-DE" sz="2800" dirty="0">
                <a:solidFill>
                  <a:srgbClr val="777877"/>
                </a:solidFill>
              </a:rPr>
            </a:br>
            <a:r>
              <a:rPr lang="en-DE" sz="2800" dirty="0">
                <a:solidFill>
                  <a:srgbClr val="777877"/>
                </a:solidFill>
              </a:rPr>
              <a:t>understand processes and dependencies</a:t>
            </a:r>
            <a:endParaRPr lang="en-US" sz="2800" dirty="0">
              <a:solidFill>
                <a:srgbClr val="777877"/>
              </a:solidFill>
            </a:endParaRPr>
          </a:p>
          <a:p>
            <a:pPr marL="477585" lvl="1" indent="-314028" defTabSz="699779">
              <a:spcBef>
                <a:spcPts val="659"/>
              </a:spcBef>
              <a:buFont typeface="Arial" panose="020B0604020202020204" pitchFamily="34" charset="0"/>
              <a:buChar char="•"/>
              <a:tabLst>
                <a:tab pos="948626" algn="l"/>
              </a:tabLst>
            </a:pPr>
            <a:r>
              <a:rPr lang="en-DE" sz="2800" dirty="0">
                <a:solidFill>
                  <a:srgbClr val="777877"/>
                </a:solidFill>
              </a:rPr>
              <a:t>Random Forest is </a:t>
            </a:r>
            <a:r>
              <a:rPr lang="en-US" sz="2800" dirty="0">
                <a:solidFill>
                  <a:srgbClr val="777877"/>
                </a:solidFill>
              </a:rPr>
              <a:t>implemented in </a:t>
            </a:r>
            <a:r>
              <a:rPr lang="en-DE" sz="2800" dirty="0">
                <a:solidFill>
                  <a:srgbClr val="777877"/>
                </a:solidFill>
              </a:rPr>
              <a:t>common</a:t>
            </a:r>
            <a:r>
              <a:rPr lang="en-US" sz="2800" dirty="0">
                <a:solidFill>
                  <a:srgbClr val="777877"/>
                </a:solidFill>
              </a:rPr>
              <a:t> programming languages </a:t>
            </a:r>
            <a:br>
              <a:rPr lang="en-DE" sz="2800" dirty="0">
                <a:solidFill>
                  <a:srgbClr val="777877"/>
                </a:solidFill>
              </a:rPr>
            </a:br>
            <a:r>
              <a:rPr lang="en-US" sz="2800" dirty="0">
                <a:solidFill>
                  <a:srgbClr val="777877"/>
                </a:solidFill>
              </a:rPr>
              <a:t>(Python or R packages)</a:t>
            </a:r>
          </a:p>
        </p:txBody>
      </p:sp>
    </p:spTree>
    <p:extLst>
      <p:ext uri="{BB962C8B-B14F-4D97-AF65-F5344CB8AC3E}">
        <p14:creationId xmlns:p14="http://schemas.microsoft.com/office/powerpoint/2010/main" val="928638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DE" dirty="0"/>
              <a:t>Take-Home-Messages</a:t>
            </a:r>
            <a:endParaRPr lang="en-US" dirty="0"/>
          </a:p>
        </p:txBody>
      </p:sp>
      <p:sp>
        <p:nvSpPr>
          <p:cNvPr id="6" name="TextBox 5">
            <a:extLst>
              <a:ext uri="{FF2B5EF4-FFF2-40B4-BE49-F238E27FC236}">
                <a16:creationId xmlns:a16="http://schemas.microsoft.com/office/drawing/2014/main" id="{356148EF-C864-4D8F-9625-8AC0918849D1}"/>
              </a:ext>
            </a:extLst>
          </p:cNvPr>
          <p:cNvSpPr txBox="1"/>
          <p:nvPr/>
        </p:nvSpPr>
        <p:spPr>
          <a:xfrm>
            <a:off x="344350" y="1232934"/>
            <a:ext cx="13473250" cy="5293757"/>
          </a:xfrm>
          <a:prstGeom prst="rect">
            <a:avLst/>
          </a:prstGeom>
          <a:noFill/>
        </p:spPr>
        <p:txBody>
          <a:bodyPr wrap="square" rtlCol="0">
            <a:spAutoFit/>
          </a:bodyPr>
          <a:lstStyle/>
          <a:p>
            <a:pPr marL="163557" lvl="1" defTabSz="699779">
              <a:spcBef>
                <a:spcPts val="659"/>
              </a:spcBef>
              <a:tabLst>
                <a:tab pos="948626" algn="l"/>
              </a:tabLst>
            </a:pPr>
            <a:r>
              <a:rPr lang="en-DE" sz="2800" dirty="0"/>
              <a:t>Application of the algorithm</a:t>
            </a:r>
            <a:r>
              <a:rPr lang="en-DE" sz="2800" dirty="0">
                <a:solidFill>
                  <a:srgbClr val="777877"/>
                </a:solidFill>
              </a:rPr>
              <a:t> </a:t>
            </a:r>
          </a:p>
          <a:p>
            <a:pPr marL="477585" marR="0" lvl="1" indent="-314028" defTabSz="699779">
              <a:spcBef>
                <a:spcPts val="1200"/>
              </a:spcBef>
              <a:buFont typeface="Arial" panose="020B0604020202020204" pitchFamily="34" charset="0"/>
              <a:buChar char="•"/>
              <a:tabLst>
                <a:tab pos="948626" algn="l"/>
              </a:tabLst>
            </a:pPr>
            <a:r>
              <a:rPr lang="en-US" sz="2800" dirty="0">
                <a:solidFill>
                  <a:srgbClr val="777877"/>
                </a:solidFill>
              </a:rPr>
              <a:t>Level of effort</a:t>
            </a:r>
            <a:r>
              <a:rPr lang="en-DE" sz="2800" dirty="0">
                <a:solidFill>
                  <a:srgbClr val="777877"/>
                </a:solidFill>
              </a:rPr>
              <a:t> for the streamflow example shown</a:t>
            </a:r>
            <a:r>
              <a:rPr lang="en-US" sz="2800" dirty="0">
                <a:solidFill>
                  <a:srgbClr val="777877"/>
                </a:solidFill>
              </a:rPr>
              <a:t>: around 40 hours</a:t>
            </a:r>
            <a:br>
              <a:rPr lang="en-US" sz="2800" dirty="0">
                <a:solidFill>
                  <a:srgbClr val="777877"/>
                </a:solidFill>
              </a:rPr>
            </a:br>
            <a:r>
              <a:rPr lang="en-US" sz="2800" dirty="0">
                <a:solidFill>
                  <a:srgbClr val="777877"/>
                </a:solidFill>
              </a:rPr>
              <a:t>- data preparation: </a:t>
            </a:r>
            <a:r>
              <a:rPr lang="en-DE" sz="2800" dirty="0">
                <a:solidFill>
                  <a:srgbClr val="777877"/>
                </a:solidFill>
              </a:rPr>
              <a:t>~</a:t>
            </a:r>
            <a:r>
              <a:rPr lang="en-US" sz="2800" dirty="0">
                <a:solidFill>
                  <a:srgbClr val="777877"/>
                </a:solidFill>
              </a:rPr>
              <a:t>50%</a:t>
            </a:r>
            <a:br>
              <a:rPr lang="en-US" sz="2800" dirty="0">
                <a:solidFill>
                  <a:srgbClr val="777877"/>
                </a:solidFill>
              </a:rPr>
            </a:br>
            <a:r>
              <a:rPr lang="en-US" sz="2800" dirty="0">
                <a:solidFill>
                  <a:srgbClr val="777877"/>
                </a:solidFill>
              </a:rPr>
              <a:t>- wrapping the R</a:t>
            </a:r>
            <a:r>
              <a:rPr lang="en-DE" sz="2800" dirty="0" err="1">
                <a:solidFill>
                  <a:srgbClr val="777877"/>
                </a:solidFill>
              </a:rPr>
              <a:t>adnom</a:t>
            </a:r>
            <a:r>
              <a:rPr lang="en-DE" sz="2800" dirty="0">
                <a:solidFill>
                  <a:srgbClr val="777877"/>
                </a:solidFill>
              </a:rPr>
              <a:t> </a:t>
            </a:r>
            <a:r>
              <a:rPr lang="en-US" sz="2800" dirty="0">
                <a:solidFill>
                  <a:srgbClr val="777877"/>
                </a:solidFill>
              </a:rPr>
              <a:t>F</a:t>
            </a:r>
            <a:r>
              <a:rPr lang="en-DE" sz="2800" dirty="0" err="1">
                <a:solidFill>
                  <a:srgbClr val="777877"/>
                </a:solidFill>
              </a:rPr>
              <a:t>orest</a:t>
            </a:r>
            <a:r>
              <a:rPr lang="en-US" sz="2800" dirty="0">
                <a:solidFill>
                  <a:srgbClr val="777877"/>
                </a:solidFill>
              </a:rPr>
              <a:t> model into </a:t>
            </a:r>
            <a:r>
              <a:rPr lang="en-DE" sz="2800" dirty="0">
                <a:solidFill>
                  <a:srgbClr val="777877"/>
                </a:solidFill>
              </a:rPr>
              <a:t>the</a:t>
            </a:r>
            <a:r>
              <a:rPr lang="en-US" sz="2800" dirty="0">
                <a:solidFill>
                  <a:srgbClr val="777877"/>
                </a:solidFill>
              </a:rPr>
              <a:t> workflow: </a:t>
            </a:r>
            <a:r>
              <a:rPr lang="en-DE" sz="2800" dirty="0">
                <a:solidFill>
                  <a:srgbClr val="777877"/>
                </a:solidFill>
              </a:rPr>
              <a:t>~</a:t>
            </a:r>
            <a:r>
              <a:rPr lang="en-US" sz="2800" dirty="0">
                <a:solidFill>
                  <a:srgbClr val="777877"/>
                </a:solidFill>
              </a:rPr>
              <a:t>20%</a:t>
            </a:r>
            <a:br>
              <a:rPr lang="en-DE" sz="2800" dirty="0">
                <a:solidFill>
                  <a:srgbClr val="777877"/>
                </a:solidFill>
              </a:rPr>
            </a:br>
            <a:r>
              <a:rPr lang="en-DE" sz="2800" dirty="0">
                <a:solidFill>
                  <a:srgbClr val="777877"/>
                </a:solidFill>
              </a:rPr>
              <a:t>- sensitivity analysis: ~</a:t>
            </a:r>
            <a:r>
              <a:rPr lang="en-US" sz="2800" dirty="0">
                <a:solidFill>
                  <a:srgbClr val="777877"/>
                </a:solidFill>
              </a:rPr>
              <a:t>15</a:t>
            </a:r>
            <a:r>
              <a:rPr lang="en-DE" sz="2800" dirty="0">
                <a:solidFill>
                  <a:srgbClr val="777877"/>
                </a:solidFill>
              </a:rPr>
              <a:t>%</a:t>
            </a:r>
            <a:br>
              <a:rPr lang="en-US" sz="2800" dirty="0">
                <a:solidFill>
                  <a:srgbClr val="777877"/>
                </a:solidFill>
              </a:rPr>
            </a:br>
            <a:r>
              <a:rPr lang="en-US" sz="2800" dirty="0">
                <a:solidFill>
                  <a:srgbClr val="777877"/>
                </a:solidFill>
              </a:rPr>
              <a:t>- results analysis: </a:t>
            </a:r>
            <a:r>
              <a:rPr lang="en-DE" sz="2800" dirty="0">
                <a:solidFill>
                  <a:srgbClr val="777877"/>
                </a:solidFill>
              </a:rPr>
              <a:t>~1</a:t>
            </a:r>
            <a:r>
              <a:rPr lang="en-US" sz="2800" dirty="0">
                <a:solidFill>
                  <a:srgbClr val="777877"/>
                </a:solidFill>
              </a:rPr>
              <a:t>5%</a:t>
            </a:r>
            <a:endParaRPr lang="en-DE" sz="2800" dirty="0">
              <a:solidFill>
                <a:srgbClr val="777877"/>
              </a:solidFill>
            </a:endParaRPr>
          </a:p>
          <a:p>
            <a:pPr marL="477585" marR="0" lvl="1" indent="-314028" defTabSz="699779">
              <a:spcBef>
                <a:spcPts val="1200"/>
              </a:spcBef>
              <a:buFont typeface="Arial" panose="020B0604020202020204" pitchFamily="34" charset="0"/>
              <a:buChar char="•"/>
              <a:tabLst>
                <a:tab pos="948626" algn="l"/>
              </a:tabLst>
            </a:pPr>
            <a:r>
              <a:rPr lang="en-DE" sz="2800" dirty="0">
                <a:solidFill>
                  <a:srgbClr val="777877"/>
                </a:solidFill>
              </a:rPr>
              <a:t>Computational requirements (8-core desktop PC):</a:t>
            </a:r>
            <a:br>
              <a:rPr lang="en-DE" sz="2800" dirty="0">
                <a:solidFill>
                  <a:srgbClr val="777877"/>
                </a:solidFill>
              </a:rPr>
            </a:br>
            <a:r>
              <a:rPr lang="en-DE" sz="2800" dirty="0">
                <a:solidFill>
                  <a:srgbClr val="777877"/>
                </a:solidFill>
              </a:rPr>
              <a:t>- Sensitivity analysis ~400 gauges with 17 predictors: </a:t>
            </a:r>
            <a:r>
              <a:rPr lang="en-US" sz="2800" dirty="0">
                <a:solidFill>
                  <a:srgbClr val="777877"/>
                </a:solidFill>
              </a:rPr>
              <a:t>up to </a:t>
            </a:r>
            <a:r>
              <a:rPr lang="en-DE" sz="2800" dirty="0">
                <a:solidFill>
                  <a:srgbClr val="777877"/>
                </a:solidFill>
              </a:rPr>
              <a:t>multiple </a:t>
            </a:r>
            <a:r>
              <a:rPr lang="en-US" sz="2800" dirty="0">
                <a:solidFill>
                  <a:srgbClr val="777877"/>
                </a:solidFill>
              </a:rPr>
              <a:t>days</a:t>
            </a:r>
            <a:br>
              <a:rPr lang="en-DE" sz="2800" dirty="0">
                <a:solidFill>
                  <a:srgbClr val="777877"/>
                </a:solidFill>
              </a:rPr>
            </a:br>
            <a:r>
              <a:rPr lang="en-DE" sz="2800" dirty="0">
                <a:solidFill>
                  <a:srgbClr val="777877"/>
                </a:solidFill>
              </a:rPr>
              <a:t>- </a:t>
            </a:r>
            <a:r>
              <a:rPr lang="de-DE" sz="2800" dirty="0">
                <a:solidFill>
                  <a:srgbClr val="777877"/>
                </a:solidFill>
              </a:rPr>
              <a:t>L</a:t>
            </a:r>
            <a:r>
              <a:rPr lang="en-DE" sz="2800" dirty="0">
                <a:solidFill>
                  <a:srgbClr val="777877"/>
                </a:solidFill>
              </a:rPr>
              <a:t>earning ~400 gauges with 17 predictors: few minutes</a:t>
            </a:r>
            <a:br>
              <a:rPr lang="en-DE" sz="2800" dirty="0">
                <a:solidFill>
                  <a:srgbClr val="777877"/>
                </a:solidFill>
              </a:rPr>
            </a:br>
            <a:r>
              <a:rPr lang="en-DE" sz="2800" dirty="0">
                <a:solidFill>
                  <a:srgbClr val="777877"/>
                </a:solidFill>
              </a:rPr>
              <a:t>- Extrapolation (prediction) to 25m-raster (50% of NZ’s land area): ~1 hour</a:t>
            </a:r>
          </a:p>
          <a:p>
            <a:pPr marL="477585" marR="0" lvl="1" indent="-314028" defTabSz="699779">
              <a:spcBef>
                <a:spcPts val="1200"/>
              </a:spcBef>
              <a:buFont typeface="Arial" panose="020B0604020202020204" pitchFamily="34" charset="0"/>
              <a:buChar char="•"/>
              <a:tabLst>
                <a:tab pos="948626" algn="l"/>
              </a:tabLst>
            </a:pPr>
            <a:r>
              <a:rPr lang="en-DE" sz="2800" dirty="0">
                <a:solidFill>
                  <a:srgbClr val="777877"/>
                </a:solidFill>
              </a:rPr>
              <a:t> Just try it </a:t>
            </a:r>
            <a:r>
              <a:rPr lang="en-DE" sz="2800" dirty="0">
                <a:solidFill>
                  <a:srgbClr val="777877"/>
                </a:solidFill>
                <a:sym typeface="Wingdings" panose="05000000000000000000" pitchFamily="2" charset="2"/>
              </a:rPr>
              <a:t></a:t>
            </a:r>
            <a:endParaRPr lang="en-US" sz="2800" dirty="0">
              <a:solidFill>
                <a:srgbClr val="777877"/>
              </a:solidFill>
            </a:endParaRPr>
          </a:p>
        </p:txBody>
      </p:sp>
    </p:spTree>
    <p:extLst>
      <p:ext uri="{BB962C8B-B14F-4D97-AF65-F5344CB8AC3E}">
        <p14:creationId xmlns:p14="http://schemas.microsoft.com/office/powerpoint/2010/main" val="18730398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mputer, Computercode, Programmierung">
            <a:extLst>
              <a:ext uri="{FF2B5EF4-FFF2-40B4-BE49-F238E27FC236}">
                <a16:creationId xmlns:a16="http://schemas.microsoft.com/office/drawing/2014/main" id="{2A0A1C7D-BF68-1ED4-22D3-60CB45233E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533"/>
          <a:stretch/>
        </p:blipFill>
        <p:spPr bwMode="auto">
          <a:xfrm>
            <a:off x="6374296" y="1497495"/>
            <a:ext cx="6630503" cy="51337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16625" y="311150"/>
            <a:ext cx="13200975" cy="876523"/>
          </a:xfrm>
        </p:spPr>
        <p:txBody>
          <a:bodyPr anchor="t">
            <a:normAutofit/>
          </a:bodyPr>
          <a:lstStyle/>
          <a:p>
            <a:r>
              <a:rPr lang="en-US" dirty="0"/>
              <a:t>Content</a:t>
            </a:r>
          </a:p>
        </p:txBody>
      </p:sp>
      <p:sp>
        <p:nvSpPr>
          <p:cNvPr id="23" name="Text Placeholder 3">
            <a:extLst>
              <a:ext uri="{FF2B5EF4-FFF2-40B4-BE49-F238E27FC236}">
                <a16:creationId xmlns:a16="http://schemas.microsoft.com/office/drawing/2014/main" id="{0635B3C5-E83C-42FF-A4E5-5DFFE56C687A}"/>
              </a:ext>
            </a:extLst>
          </p:cNvPr>
          <p:cNvSpPr>
            <a:spLocks noGrp="1"/>
          </p:cNvSpPr>
          <p:nvPr>
            <p:ph type="body" sz="quarter" idx="14"/>
          </p:nvPr>
        </p:nvSpPr>
        <p:spPr>
          <a:xfrm>
            <a:off x="655129" y="1255744"/>
            <a:ext cx="5440871" cy="5873926"/>
          </a:xfrm>
        </p:spPr>
        <p:txBody>
          <a:bodyPr/>
          <a:lstStyle/>
          <a:p>
            <a:pPr marL="0" marR="0" indent="0">
              <a:spcBef>
                <a:spcPts val="1200"/>
              </a:spcBef>
              <a:spcAft>
                <a:spcPts val="0"/>
              </a:spcAft>
              <a:buNone/>
            </a:pPr>
            <a:r>
              <a:rPr lang="en-DE" sz="1800" b="1" dirty="0">
                <a:latin typeface="+mn-lt"/>
                <a:ea typeface="Calibri" panose="020F0502020204030204" pitchFamily="34" charset="0"/>
              </a:rPr>
              <a:t>Introduction</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Quick overview of machine learning techniques</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Random Forest and its pro’s and con’s</a:t>
            </a:r>
          </a:p>
          <a:p>
            <a:pPr marL="0" marR="0" indent="0">
              <a:spcBef>
                <a:spcPts val="1200"/>
              </a:spcBef>
              <a:spcAft>
                <a:spcPts val="0"/>
              </a:spcAft>
              <a:buNone/>
            </a:pPr>
            <a:br>
              <a:rPr lang="en-DE" sz="1800" b="1" dirty="0">
                <a:latin typeface="+mn-lt"/>
                <a:ea typeface="Calibri" panose="020F0502020204030204" pitchFamily="34" charset="0"/>
              </a:rPr>
            </a:br>
            <a:r>
              <a:rPr lang="en-DE" sz="1800" b="1" dirty="0">
                <a:latin typeface="+mn-lt"/>
                <a:ea typeface="Calibri" panose="020F0502020204030204" pitchFamily="34" charset="0"/>
              </a:rPr>
              <a:t>Random Forest for streamflow prediction</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Data processing</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Application of the algorithm</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Performance assessment </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Input data importance and prediction</a:t>
            </a:r>
          </a:p>
          <a:p>
            <a:pPr marL="0" marR="0" indent="0">
              <a:spcBef>
                <a:spcPts val="1200"/>
              </a:spcBef>
              <a:spcAft>
                <a:spcPts val="0"/>
              </a:spcAft>
              <a:buNone/>
            </a:pPr>
            <a:br>
              <a:rPr lang="en-DE" sz="1800" b="1" dirty="0">
                <a:latin typeface="+mn-lt"/>
                <a:ea typeface="Calibri" panose="020F0502020204030204" pitchFamily="34" charset="0"/>
              </a:rPr>
            </a:br>
            <a:r>
              <a:rPr lang="en-DE" sz="1800" b="1" dirty="0">
                <a:latin typeface="+mn-lt"/>
                <a:ea typeface="Calibri" panose="020F0502020204030204" pitchFamily="34" charset="0"/>
              </a:rPr>
              <a:t>Wrapping up</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Lessons learned</a:t>
            </a:r>
          </a:p>
          <a:p>
            <a:pPr marL="0" marR="0" indent="0">
              <a:spcBef>
                <a:spcPts val="1200"/>
              </a:spcBef>
              <a:spcAft>
                <a:spcPts val="0"/>
              </a:spcAft>
              <a:buNone/>
            </a:pPr>
            <a:r>
              <a:rPr lang="en-DE" sz="2400" b="1" dirty="0">
                <a:solidFill>
                  <a:schemeClr val="bg1">
                    <a:lumMod val="50000"/>
                  </a:schemeClr>
                </a:solidFill>
                <a:latin typeface="+mn-lt"/>
                <a:ea typeface="Calibri" panose="020F0502020204030204" pitchFamily="34" charset="0"/>
              </a:rPr>
              <a:t>Code example</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Questions and Answers</a:t>
            </a:r>
            <a:endParaRPr lang="de-DE" sz="1800" dirty="0">
              <a:solidFill>
                <a:schemeClr val="bg1">
                  <a:lumMod val="50000"/>
                </a:schemeClr>
              </a:solidFill>
              <a:effectLst/>
              <a:latin typeface="+mn-lt"/>
              <a:ea typeface="Calibri" panose="020F0502020204030204" pitchFamily="34" charset="0"/>
            </a:endParaRPr>
          </a:p>
        </p:txBody>
      </p:sp>
      <p:sp>
        <p:nvSpPr>
          <p:cNvPr id="5" name="Text Placeholder 3">
            <a:extLst>
              <a:ext uri="{FF2B5EF4-FFF2-40B4-BE49-F238E27FC236}">
                <a16:creationId xmlns:a16="http://schemas.microsoft.com/office/drawing/2014/main" id="{D7011C1D-2F1A-9729-46E8-2F6136CBBE03}"/>
              </a:ext>
            </a:extLst>
          </p:cNvPr>
          <p:cNvSpPr txBox="1">
            <a:spLocks/>
          </p:cNvSpPr>
          <p:nvPr/>
        </p:nvSpPr>
        <p:spPr>
          <a:xfrm>
            <a:off x="10807150" y="6438248"/>
            <a:ext cx="2197650" cy="366193"/>
          </a:xfrm>
          <a:prstGeom prst="rect">
            <a:avLst/>
          </a:prstGeom>
        </p:spPr>
        <p:txBody>
          <a:bodyPr vert="horz" lIns="91440" tIns="45720" rIns="91440" bIns="45720" rtlCol="0">
            <a:noAutofit/>
          </a:bodyPr>
          <a:lstStyle>
            <a:lvl1pPr marL="82868" marR="0" indent="-82868" algn="l" defTabSz="699779" rtl="0" eaLnBrk="1" fontAlgn="auto" latinLnBrk="0" hangingPunct="1">
              <a:lnSpc>
                <a:spcPct val="100000"/>
              </a:lnSpc>
              <a:spcBef>
                <a:spcPts val="659"/>
              </a:spcBef>
              <a:spcAft>
                <a:spcPts val="0"/>
              </a:spcAft>
              <a:buClrTx/>
              <a:buSzTx/>
              <a:buFont typeface="Arial" panose="020B0604020202020204" pitchFamily="34" charset="0"/>
              <a:buChar char=" "/>
              <a:tabLst>
                <a:tab pos="82868" algn="l"/>
              </a:tabLst>
              <a:defRPr lang="en-US" sz="2747" b="0" kern="1200" baseline="0" dirty="0" smtClean="0">
                <a:solidFill>
                  <a:srgbClr val="4C0049"/>
                </a:solidFill>
                <a:latin typeface="+mj-lt"/>
                <a:ea typeface="+mn-ea"/>
                <a:cs typeface="+mn-cs"/>
              </a:defRPr>
            </a:lvl1pPr>
            <a:lvl2pPr marL="477585"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948626" algn="l"/>
              </a:tabLst>
              <a:defRPr lang="en-US" sz="2747" kern="1200" baseline="0" dirty="0" smtClean="0">
                <a:solidFill>
                  <a:srgbClr val="777877"/>
                </a:solidFill>
                <a:latin typeface="+mn-lt"/>
                <a:ea typeface="+mn-ea"/>
                <a:cs typeface="+mn-cs"/>
              </a:defRPr>
            </a:lvl2pPr>
            <a:lvl3pPr marL="942083"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1576682" algn="l"/>
              </a:tabLst>
              <a:defRPr lang="en-US" sz="2747" kern="1200" dirty="0" smtClean="0">
                <a:solidFill>
                  <a:srgbClr val="777877"/>
                </a:solidFill>
                <a:latin typeface="+mn-lt"/>
                <a:ea typeface="+mn-ea"/>
                <a:cs typeface="+mn-cs"/>
              </a:defRPr>
            </a:lvl3pPr>
            <a:lvl4pPr marL="1570139" indent="-314028" algn="l" defTabSz="628056" rtl="0" eaLnBrk="1" latinLnBrk="0" hangingPunct="1">
              <a:spcBef>
                <a:spcPts val="659"/>
              </a:spcBef>
              <a:buFont typeface="Arial" panose="020B0604020202020204" pitchFamily="34" charset="0"/>
              <a:buChar char="̶"/>
              <a:defRPr lang="en-US" sz="2747" kern="1200" dirty="0" smtClean="0">
                <a:solidFill>
                  <a:srgbClr val="777877"/>
                </a:solidFill>
                <a:latin typeface="+mn-lt"/>
                <a:ea typeface="+mn-ea"/>
                <a:cs typeface="+mn-cs"/>
              </a:defRPr>
            </a:lvl4pPr>
            <a:lvl5pPr marL="2281063" indent="-396896" algn="l" defTabSz="628056" rtl="0" eaLnBrk="1" latinLnBrk="0" hangingPunct="1">
              <a:spcBef>
                <a:spcPts val="659"/>
              </a:spcBef>
              <a:buFont typeface="Arial" panose="020B0604020202020204" pitchFamily="34" charset="0"/>
              <a:buChar char="̶"/>
              <a:defRPr sz="2747" kern="1200">
                <a:solidFill>
                  <a:srgbClr val="777877"/>
                </a:solidFill>
                <a:latin typeface="+mn-lt"/>
                <a:ea typeface="+mn-ea"/>
                <a:cs typeface="+mn-cs"/>
              </a:defRPr>
            </a:lvl5pPr>
            <a:lvl6pPr marL="3454306" indent="-314028" algn="l" defTabSz="628056" rtl="0" eaLnBrk="1" latinLnBrk="0" hangingPunct="1">
              <a:spcBef>
                <a:spcPct val="20000"/>
              </a:spcBef>
              <a:buFont typeface="Arial"/>
              <a:buChar char="•"/>
              <a:defRPr sz="2747" kern="1200">
                <a:solidFill>
                  <a:schemeClr val="tx1"/>
                </a:solidFill>
                <a:latin typeface="+mn-lt"/>
                <a:ea typeface="+mn-ea"/>
                <a:cs typeface="+mn-cs"/>
              </a:defRPr>
            </a:lvl6pPr>
            <a:lvl7pPr marL="4082362" indent="-314028" algn="l" defTabSz="628056" rtl="0" eaLnBrk="1" latinLnBrk="0" hangingPunct="1">
              <a:spcBef>
                <a:spcPct val="20000"/>
              </a:spcBef>
              <a:buFont typeface="Arial"/>
              <a:buChar char="•"/>
              <a:defRPr sz="2747" kern="1200">
                <a:solidFill>
                  <a:schemeClr val="tx1"/>
                </a:solidFill>
                <a:latin typeface="+mn-lt"/>
                <a:ea typeface="+mn-ea"/>
                <a:cs typeface="+mn-cs"/>
              </a:defRPr>
            </a:lvl7pPr>
            <a:lvl8pPr marL="4710417" indent="-314028" algn="l" defTabSz="628056" rtl="0" eaLnBrk="1" latinLnBrk="0" hangingPunct="1">
              <a:spcBef>
                <a:spcPct val="20000"/>
              </a:spcBef>
              <a:buFont typeface="Arial"/>
              <a:buChar char="•"/>
              <a:defRPr sz="2747" kern="1200">
                <a:solidFill>
                  <a:schemeClr val="tx1"/>
                </a:solidFill>
                <a:latin typeface="+mn-lt"/>
                <a:ea typeface="+mn-ea"/>
                <a:cs typeface="+mn-cs"/>
              </a:defRPr>
            </a:lvl8pPr>
            <a:lvl9pPr marL="5338473" indent="-314028" algn="l" defTabSz="628056" rtl="0" eaLnBrk="1" latinLnBrk="0" hangingPunct="1">
              <a:spcBef>
                <a:spcPct val="20000"/>
              </a:spcBef>
              <a:buFont typeface="Arial"/>
              <a:buChar char="•"/>
              <a:defRPr sz="2747" kern="1200">
                <a:solidFill>
                  <a:schemeClr val="tx1"/>
                </a:solidFill>
                <a:latin typeface="+mn-lt"/>
                <a:ea typeface="+mn-ea"/>
                <a:cs typeface="+mn-cs"/>
              </a:defRPr>
            </a:lvl9pPr>
          </a:lstStyle>
          <a:p>
            <a:pPr marL="0" indent="0" algn="r">
              <a:spcBef>
                <a:spcPts val="1200"/>
              </a:spcBef>
              <a:buFont typeface="Arial" panose="020B0604020202020204" pitchFamily="34" charset="0"/>
              <a:buNone/>
            </a:pPr>
            <a:r>
              <a:rPr lang="en-DE" sz="900" b="1" dirty="0" err="1">
                <a:solidFill>
                  <a:schemeClr val="bg1"/>
                </a:solidFill>
                <a:latin typeface="Calibri" panose="020F0502020204030204" pitchFamily="34" charset="0"/>
                <a:ea typeface="Calibri" panose="020F0502020204030204" pitchFamily="34" charset="0"/>
              </a:rPr>
              <a:t>Pixabay</a:t>
            </a:r>
            <a:r>
              <a:rPr lang="en-DE" sz="900" b="1" dirty="0">
                <a:solidFill>
                  <a:schemeClr val="bg1"/>
                </a:solidFill>
                <a:latin typeface="Calibri" panose="020F0502020204030204" pitchFamily="34" charset="0"/>
                <a:ea typeface="Calibri" panose="020F0502020204030204" pitchFamily="34" charset="0"/>
              </a:rPr>
              <a:t>  |  </a:t>
            </a:r>
            <a:r>
              <a:rPr lang="en-DE" sz="900" b="1" dirty="0" err="1">
                <a:solidFill>
                  <a:schemeClr val="bg1"/>
                </a:solidFill>
                <a:latin typeface="Calibri" panose="020F0502020204030204" pitchFamily="34" charset="0"/>
                <a:ea typeface="Calibri" panose="020F0502020204030204" pitchFamily="34" charset="0"/>
              </a:rPr>
              <a:t>Boskampi</a:t>
            </a:r>
            <a:endParaRPr lang="de-DE" sz="900" b="1" dirty="0">
              <a:solidFill>
                <a:schemeClr val="bg1"/>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1586939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DE" dirty="0"/>
              <a:t>Code Example Available for Download</a:t>
            </a:r>
            <a:endParaRPr lang="en-US" dirty="0"/>
          </a:p>
        </p:txBody>
      </p:sp>
      <p:pic>
        <p:nvPicPr>
          <p:cNvPr id="4" name="Picture 2">
            <a:extLst>
              <a:ext uri="{FF2B5EF4-FFF2-40B4-BE49-F238E27FC236}">
                <a16:creationId xmlns:a16="http://schemas.microsoft.com/office/drawing/2014/main" id="{A3122CE0-0A38-0975-9454-7C39E48D56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91" t="6842" r="9356" b="12182"/>
          <a:stretch/>
        </p:blipFill>
        <p:spPr bwMode="auto">
          <a:xfrm>
            <a:off x="6564262" y="1940560"/>
            <a:ext cx="7126338"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77DEB77-E804-6D76-E700-615D492F5138}"/>
              </a:ext>
            </a:extLst>
          </p:cNvPr>
          <p:cNvSpPr txBox="1"/>
          <p:nvPr/>
        </p:nvSpPr>
        <p:spPr>
          <a:xfrm>
            <a:off x="344350" y="1408493"/>
            <a:ext cx="7184210" cy="4855175"/>
          </a:xfrm>
          <a:prstGeom prst="rect">
            <a:avLst/>
          </a:prstGeom>
          <a:noFill/>
        </p:spPr>
        <p:txBody>
          <a:bodyPr wrap="square" rtlCol="0">
            <a:spAutoFit/>
          </a:bodyPr>
          <a:lstStyle/>
          <a:p>
            <a:pPr marL="163557" lvl="1" defTabSz="699779">
              <a:spcBef>
                <a:spcPts val="659"/>
              </a:spcBef>
              <a:tabLst>
                <a:tab pos="948626" algn="l"/>
              </a:tabLst>
            </a:pPr>
            <a:r>
              <a:rPr lang="en-US" sz="2800" dirty="0"/>
              <a:t>Provision of toy example and Python code</a:t>
            </a:r>
          </a:p>
          <a:p>
            <a:pPr marL="477585" lvl="1" indent="-314028" defTabSz="699779">
              <a:spcBef>
                <a:spcPts val="659"/>
              </a:spcBef>
              <a:buFont typeface="Arial" panose="020B0604020202020204" pitchFamily="34" charset="0"/>
              <a:buChar char="•"/>
              <a:tabLst>
                <a:tab pos="948626" algn="l"/>
              </a:tabLst>
            </a:pPr>
            <a:r>
              <a:rPr lang="en-US" sz="2800" dirty="0">
                <a:solidFill>
                  <a:srgbClr val="777877"/>
                </a:solidFill>
              </a:rPr>
              <a:t>We could not share our data and therefore generated a dataset</a:t>
            </a:r>
          </a:p>
          <a:p>
            <a:pPr marL="477585" marR="0" lvl="1" indent="-314028" defTabSz="699779">
              <a:spcBef>
                <a:spcPts val="659"/>
              </a:spcBef>
              <a:buFont typeface="Arial" panose="020B0604020202020204" pitchFamily="34" charset="0"/>
              <a:buChar char="•"/>
              <a:tabLst>
                <a:tab pos="948626" algn="l"/>
              </a:tabLst>
            </a:pPr>
            <a:r>
              <a:rPr lang="en-US" sz="2800" dirty="0">
                <a:solidFill>
                  <a:srgbClr val="777877"/>
                </a:solidFill>
              </a:rPr>
              <a:t>Access the code and dataset: Link provided in the chat and on our webinar page on our website</a:t>
            </a:r>
          </a:p>
          <a:p>
            <a:pPr marL="477585" marR="0" lvl="1" indent="-314028" defTabSz="699779">
              <a:spcBef>
                <a:spcPts val="659"/>
              </a:spcBef>
              <a:buFont typeface="Arial" panose="020B0604020202020204" pitchFamily="34" charset="0"/>
              <a:buChar char="•"/>
              <a:tabLst>
                <a:tab pos="948626" algn="l"/>
              </a:tabLst>
            </a:pPr>
            <a:r>
              <a:rPr lang="en-US" sz="2800" dirty="0">
                <a:solidFill>
                  <a:srgbClr val="777877"/>
                </a:solidFill>
              </a:rPr>
              <a:t>Focus of the provided code lies on </a:t>
            </a:r>
            <a:br>
              <a:rPr lang="en-US" sz="2800" dirty="0">
                <a:solidFill>
                  <a:srgbClr val="777877"/>
                </a:solidFill>
              </a:rPr>
            </a:br>
            <a:r>
              <a:rPr lang="en-US" sz="2400" dirty="0">
                <a:solidFill>
                  <a:srgbClr val="777877"/>
                </a:solidFill>
              </a:rPr>
              <a:t>- sensitivity analyses of hyperparameters</a:t>
            </a:r>
            <a:br>
              <a:rPr lang="en-US" sz="2400" dirty="0">
                <a:solidFill>
                  <a:srgbClr val="777877"/>
                </a:solidFill>
              </a:rPr>
            </a:br>
            <a:r>
              <a:rPr lang="en-US" sz="2400" dirty="0">
                <a:solidFill>
                  <a:srgbClr val="777877"/>
                </a:solidFill>
              </a:rPr>
              <a:t>- model testing through k-fold validation</a:t>
            </a:r>
            <a:br>
              <a:rPr lang="en-US" sz="2400" dirty="0">
                <a:solidFill>
                  <a:srgbClr val="777877"/>
                </a:solidFill>
              </a:rPr>
            </a:br>
            <a:r>
              <a:rPr lang="en-US" sz="2400" dirty="0">
                <a:solidFill>
                  <a:srgbClr val="777877"/>
                </a:solidFill>
              </a:rPr>
              <a:t>- categorical variable encoding </a:t>
            </a:r>
            <a:br>
              <a:rPr lang="en-US" sz="2400" dirty="0">
                <a:solidFill>
                  <a:srgbClr val="777877"/>
                </a:solidFill>
              </a:rPr>
            </a:br>
            <a:r>
              <a:rPr lang="en-US" sz="2400" dirty="0">
                <a:solidFill>
                  <a:srgbClr val="777877"/>
                </a:solidFill>
              </a:rPr>
              <a:t>- investigating variable importance</a:t>
            </a:r>
          </a:p>
        </p:txBody>
      </p:sp>
      <p:sp>
        <p:nvSpPr>
          <p:cNvPr id="5" name="Text Placeholder 3">
            <a:extLst>
              <a:ext uri="{FF2B5EF4-FFF2-40B4-BE49-F238E27FC236}">
                <a16:creationId xmlns:a16="http://schemas.microsoft.com/office/drawing/2014/main" id="{FDDA1DA4-A271-CFDB-1B44-64DCF5716FC2}"/>
              </a:ext>
            </a:extLst>
          </p:cNvPr>
          <p:cNvSpPr txBox="1">
            <a:spLocks/>
          </p:cNvSpPr>
          <p:nvPr/>
        </p:nvSpPr>
        <p:spPr>
          <a:xfrm>
            <a:off x="8610600" y="7146227"/>
            <a:ext cx="5207000" cy="264286"/>
          </a:xfrm>
          <a:prstGeom prst="rect">
            <a:avLst/>
          </a:prstGeom>
        </p:spPr>
        <p:txBody>
          <a:bodyPr vert="horz" lIns="91440" tIns="45720" rIns="91440" bIns="45720" rtlCol="0">
            <a:noAutofit/>
          </a:bodyPr>
          <a:lstStyle>
            <a:lvl1pPr marL="82868" marR="0" indent="-82868" algn="l" defTabSz="699779" rtl="0" eaLnBrk="1" fontAlgn="auto" latinLnBrk="0" hangingPunct="1">
              <a:lnSpc>
                <a:spcPct val="100000"/>
              </a:lnSpc>
              <a:spcBef>
                <a:spcPts val="659"/>
              </a:spcBef>
              <a:spcAft>
                <a:spcPts val="0"/>
              </a:spcAft>
              <a:buClrTx/>
              <a:buSzTx/>
              <a:buFont typeface="Arial" panose="020B0604020202020204" pitchFamily="34" charset="0"/>
              <a:buChar char=" "/>
              <a:tabLst>
                <a:tab pos="82868" algn="l"/>
              </a:tabLst>
              <a:defRPr lang="en-US" sz="2747" b="0" kern="1200" baseline="0" dirty="0" smtClean="0">
                <a:solidFill>
                  <a:srgbClr val="4C0049"/>
                </a:solidFill>
                <a:latin typeface="+mj-lt"/>
                <a:ea typeface="+mn-ea"/>
                <a:cs typeface="+mn-cs"/>
              </a:defRPr>
            </a:lvl1pPr>
            <a:lvl2pPr marL="477585"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948626" algn="l"/>
              </a:tabLst>
              <a:defRPr lang="en-US" sz="2747" kern="1200" baseline="0" dirty="0" smtClean="0">
                <a:solidFill>
                  <a:srgbClr val="777877"/>
                </a:solidFill>
                <a:latin typeface="+mn-lt"/>
                <a:ea typeface="+mn-ea"/>
                <a:cs typeface="+mn-cs"/>
              </a:defRPr>
            </a:lvl2pPr>
            <a:lvl3pPr marL="942083"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1576682" algn="l"/>
              </a:tabLst>
              <a:defRPr lang="en-US" sz="2747" kern="1200" dirty="0" smtClean="0">
                <a:solidFill>
                  <a:srgbClr val="777877"/>
                </a:solidFill>
                <a:latin typeface="+mn-lt"/>
                <a:ea typeface="+mn-ea"/>
                <a:cs typeface="+mn-cs"/>
              </a:defRPr>
            </a:lvl3pPr>
            <a:lvl4pPr marL="1570139" indent="-314028" algn="l" defTabSz="628056" rtl="0" eaLnBrk="1" latinLnBrk="0" hangingPunct="1">
              <a:spcBef>
                <a:spcPts val="659"/>
              </a:spcBef>
              <a:buFont typeface="Arial" panose="020B0604020202020204" pitchFamily="34" charset="0"/>
              <a:buChar char="̶"/>
              <a:defRPr lang="en-US" sz="2747" kern="1200" dirty="0" smtClean="0">
                <a:solidFill>
                  <a:srgbClr val="777877"/>
                </a:solidFill>
                <a:latin typeface="+mn-lt"/>
                <a:ea typeface="+mn-ea"/>
                <a:cs typeface="+mn-cs"/>
              </a:defRPr>
            </a:lvl4pPr>
            <a:lvl5pPr marL="2281063" indent="-396896" algn="l" defTabSz="628056" rtl="0" eaLnBrk="1" latinLnBrk="0" hangingPunct="1">
              <a:spcBef>
                <a:spcPts val="659"/>
              </a:spcBef>
              <a:buFont typeface="Arial" panose="020B0604020202020204" pitchFamily="34" charset="0"/>
              <a:buChar char="̶"/>
              <a:defRPr sz="2747" kern="1200">
                <a:solidFill>
                  <a:srgbClr val="777877"/>
                </a:solidFill>
                <a:latin typeface="+mn-lt"/>
                <a:ea typeface="+mn-ea"/>
                <a:cs typeface="+mn-cs"/>
              </a:defRPr>
            </a:lvl5pPr>
            <a:lvl6pPr marL="3454306" indent="-314028" algn="l" defTabSz="628056" rtl="0" eaLnBrk="1" latinLnBrk="0" hangingPunct="1">
              <a:spcBef>
                <a:spcPct val="20000"/>
              </a:spcBef>
              <a:buFont typeface="Arial"/>
              <a:buChar char="•"/>
              <a:defRPr sz="2747" kern="1200">
                <a:solidFill>
                  <a:schemeClr val="tx1"/>
                </a:solidFill>
                <a:latin typeface="+mn-lt"/>
                <a:ea typeface="+mn-ea"/>
                <a:cs typeface="+mn-cs"/>
              </a:defRPr>
            </a:lvl6pPr>
            <a:lvl7pPr marL="4082362" indent="-314028" algn="l" defTabSz="628056" rtl="0" eaLnBrk="1" latinLnBrk="0" hangingPunct="1">
              <a:spcBef>
                <a:spcPct val="20000"/>
              </a:spcBef>
              <a:buFont typeface="Arial"/>
              <a:buChar char="•"/>
              <a:defRPr sz="2747" kern="1200">
                <a:solidFill>
                  <a:schemeClr val="tx1"/>
                </a:solidFill>
                <a:latin typeface="+mn-lt"/>
                <a:ea typeface="+mn-ea"/>
                <a:cs typeface="+mn-cs"/>
              </a:defRPr>
            </a:lvl7pPr>
            <a:lvl8pPr marL="4710417" indent="-314028" algn="l" defTabSz="628056" rtl="0" eaLnBrk="1" latinLnBrk="0" hangingPunct="1">
              <a:spcBef>
                <a:spcPct val="20000"/>
              </a:spcBef>
              <a:buFont typeface="Arial"/>
              <a:buChar char="•"/>
              <a:defRPr sz="2747" kern="1200">
                <a:solidFill>
                  <a:schemeClr val="tx1"/>
                </a:solidFill>
                <a:latin typeface="+mn-lt"/>
                <a:ea typeface="+mn-ea"/>
                <a:cs typeface="+mn-cs"/>
              </a:defRPr>
            </a:lvl8pPr>
            <a:lvl9pPr marL="5338473" indent="-314028" algn="l" defTabSz="628056" rtl="0" eaLnBrk="1" latinLnBrk="0" hangingPunct="1">
              <a:spcBef>
                <a:spcPct val="20000"/>
              </a:spcBef>
              <a:buFont typeface="Arial"/>
              <a:buChar char="•"/>
              <a:defRPr sz="2747" kern="1200">
                <a:solidFill>
                  <a:schemeClr val="tx1"/>
                </a:solidFill>
                <a:latin typeface="+mn-lt"/>
                <a:ea typeface="+mn-ea"/>
                <a:cs typeface="+mn-cs"/>
              </a:defRPr>
            </a:lvl9pPr>
          </a:lstStyle>
          <a:p>
            <a:pPr marL="0" indent="0" algn="r">
              <a:spcBef>
                <a:spcPts val="0"/>
              </a:spcBef>
              <a:buFont typeface="Arial" panose="020B0604020202020204" pitchFamily="34" charset="0"/>
              <a:buNone/>
            </a:pPr>
            <a:r>
              <a:rPr lang="en-DE" sz="900" b="1" dirty="0">
                <a:solidFill>
                  <a:schemeClr val="tx1"/>
                </a:solidFill>
                <a:latin typeface="Calibri" panose="020F0502020204030204" pitchFamily="34" charset="0"/>
                <a:ea typeface="Calibri" panose="020F0502020204030204" pitchFamily="34" charset="0"/>
              </a:rPr>
              <a:t> </a:t>
            </a:r>
            <a:r>
              <a:rPr lang="de-DE" sz="900" b="1" dirty="0">
                <a:solidFill>
                  <a:schemeClr val="tx1"/>
                </a:solidFill>
                <a:latin typeface="Calibri" panose="020F0502020204030204" pitchFamily="34" charset="0"/>
                <a:ea typeface="Calibri" panose="020F0502020204030204" pitchFamily="34" charset="0"/>
              </a:rPr>
              <a:t>https://chatgpt.com</a:t>
            </a:r>
            <a:r>
              <a:rPr lang="en-DE" sz="900" b="1" dirty="0">
                <a:solidFill>
                  <a:schemeClr val="tx1"/>
                </a:solidFill>
                <a:latin typeface="Calibri" panose="020F0502020204030204" pitchFamily="34" charset="0"/>
                <a:ea typeface="Calibri" panose="020F0502020204030204" pitchFamily="34" charset="0"/>
              </a:rPr>
              <a:t> (GPT-4o)</a:t>
            </a:r>
          </a:p>
        </p:txBody>
      </p:sp>
      <p:sp>
        <p:nvSpPr>
          <p:cNvPr id="8" name="TextBox 7">
            <a:extLst>
              <a:ext uri="{FF2B5EF4-FFF2-40B4-BE49-F238E27FC236}">
                <a16:creationId xmlns:a16="http://schemas.microsoft.com/office/drawing/2014/main" id="{CD6B286F-EE89-2B04-F35D-7F3C4BE9DCB5}"/>
              </a:ext>
            </a:extLst>
          </p:cNvPr>
          <p:cNvSpPr txBox="1"/>
          <p:nvPr/>
        </p:nvSpPr>
        <p:spPr>
          <a:xfrm>
            <a:off x="9145905" y="1495189"/>
            <a:ext cx="4434025" cy="400110"/>
          </a:xfrm>
          <a:prstGeom prst="rect">
            <a:avLst/>
          </a:prstGeom>
          <a:noFill/>
        </p:spPr>
        <p:txBody>
          <a:bodyPr wrap="square">
            <a:spAutoFit/>
          </a:bodyPr>
          <a:lstStyle/>
          <a:p>
            <a:pPr algn="r"/>
            <a:r>
              <a:rPr lang="en-US" dirty="0"/>
              <a:t>GPT-4o generated dataset</a:t>
            </a:r>
          </a:p>
        </p:txBody>
      </p:sp>
    </p:spTree>
    <p:extLst>
      <p:ext uri="{BB962C8B-B14F-4D97-AF65-F5344CB8AC3E}">
        <p14:creationId xmlns:p14="http://schemas.microsoft.com/office/powerpoint/2010/main" val="38569258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Sensitivity Test Results</a:t>
            </a:r>
          </a:p>
        </p:txBody>
      </p:sp>
      <p:sp>
        <p:nvSpPr>
          <p:cNvPr id="7" name="TextBox 6">
            <a:extLst>
              <a:ext uri="{FF2B5EF4-FFF2-40B4-BE49-F238E27FC236}">
                <a16:creationId xmlns:a16="http://schemas.microsoft.com/office/drawing/2014/main" id="{4B1D4DD4-92A0-B60A-CF12-54C6E6EE92AD}"/>
              </a:ext>
            </a:extLst>
          </p:cNvPr>
          <p:cNvSpPr txBox="1"/>
          <p:nvPr/>
        </p:nvSpPr>
        <p:spPr>
          <a:xfrm>
            <a:off x="344350" y="1232934"/>
            <a:ext cx="7184210" cy="6142707"/>
          </a:xfrm>
          <a:prstGeom prst="rect">
            <a:avLst/>
          </a:prstGeom>
          <a:noFill/>
        </p:spPr>
        <p:txBody>
          <a:bodyPr wrap="square" rtlCol="0">
            <a:spAutoFit/>
          </a:bodyPr>
          <a:lstStyle/>
          <a:p>
            <a:pPr marL="477585" lvl="1" indent="-314028" defTabSz="699779">
              <a:spcBef>
                <a:spcPts val="659"/>
              </a:spcBef>
              <a:buFont typeface="Arial" panose="020B0604020202020204" pitchFamily="34" charset="0"/>
              <a:buChar char="•"/>
              <a:tabLst>
                <a:tab pos="948626" algn="l"/>
              </a:tabLst>
            </a:pPr>
            <a:r>
              <a:rPr lang="en-US" sz="2800" dirty="0">
                <a:solidFill>
                  <a:srgbClr val="777877"/>
                </a:solidFill>
              </a:rPr>
              <a:t>Results from different seeds stable </a:t>
            </a:r>
            <a:r>
              <a:rPr lang="en-DE" sz="2800" dirty="0">
                <a:solidFill>
                  <a:srgbClr val="777877"/>
                </a:solidFill>
              </a:rPr>
              <a:t>(variability </a:t>
            </a:r>
            <a:r>
              <a:rPr lang="en-US" sz="2800" dirty="0">
                <a:solidFill>
                  <a:srgbClr val="777877"/>
                </a:solidFill>
              </a:rPr>
              <a:t>due to low sample</a:t>
            </a:r>
            <a:r>
              <a:rPr lang="en-DE" sz="2800" dirty="0">
                <a:solidFill>
                  <a:srgbClr val="777877"/>
                </a:solidFill>
              </a:rPr>
              <a:t>s</a:t>
            </a:r>
            <a:r>
              <a:rPr lang="en-US" sz="2800" dirty="0">
                <a:solidFill>
                  <a:srgbClr val="777877"/>
                </a:solidFill>
              </a:rPr>
              <a:t> and tree</a:t>
            </a:r>
            <a:r>
              <a:rPr lang="en-DE" sz="2800" dirty="0">
                <a:solidFill>
                  <a:srgbClr val="777877"/>
                </a:solidFill>
              </a:rPr>
              <a:t>s)</a:t>
            </a:r>
            <a:endParaRPr lang="en-US" sz="2800" dirty="0">
              <a:solidFill>
                <a:srgbClr val="777877"/>
              </a:solidFill>
            </a:endParaRPr>
          </a:p>
          <a:p>
            <a:pPr marL="477585" marR="0" lvl="1" indent="-314028" defTabSz="699779">
              <a:spcBef>
                <a:spcPts val="659"/>
              </a:spcBef>
              <a:buFont typeface="Arial" panose="020B0604020202020204" pitchFamily="34" charset="0"/>
              <a:buChar char="•"/>
              <a:tabLst>
                <a:tab pos="948626" algn="l"/>
              </a:tabLst>
            </a:pPr>
            <a:r>
              <a:rPr lang="en-US" sz="2800" dirty="0">
                <a:solidFill>
                  <a:srgbClr val="777877"/>
                </a:solidFill>
              </a:rPr>
              <a:t>Categorical variable encoding no impact: </a:t>
            </a:r>
            <a:r>
              <a:rPr lang="en-US" sz="2800" dirty="0" err="1">
                <a:solidFill>
                  <a:srgbClr val="777877"/>
                </a:solidFill>
              </a:rPr>
              <a:t>Landuse</a:t>
            </a:r>
            <a:r>
              <a:rPr lang="en-US" sz="2800" dirty="0">
                <a:solidFill>
                  <a:srgbClr val="777877"/>
                </a:solidFill>
              </a:rPr>
              <a:t> in the generated dataset seems to have too low importance</a:t>
            </a:r>
          </a:p>
          <a:p>
            <a:pPr marL="477585" marR="0" lvl="1" indent="-314028" defTabSz="699779">
              <a:spcBef>
                <a:spcPts val="659"/>
              </a:spcBef>
              <a:buFont typeface="Arial" panose="020B0604020202020204" pitchFamily="34" charset="0"/>
              <a:buChar char="•"/>
              <a:tabLst>
                <a:tab pos="948626" algn="l"/>
              </a:tabLst>
            </a:pPr>
            <a:r>
              <a:rPr lang="en-US" sz="2800" dirty="0">
                <a:solidFill>
                  <a:srgbClr val="777877"/>
                </a:solidFill>
              </a:rPr>
              <a:t>Tree depth of 1 is not sufficient</a:t>
            </a:r>
            <a:r>
              <a:rPr lang="en-DE" sz="2800" dirty="0">
                <a:solidFill>
                  <a:srgbClr val="777877"/>
                </a:solidFill>
              </a:rPr>
              <a:t>, but with 3 decisions, the complexity of the dataset can be captured already</a:t>
            </a:r>
            <a:endParaRPr lang="en-US" sz="2800" dirty="0">
              <a:solidFill>
                <a:srgbClr val="777877"/>
              </a:solidFill>
            </a:endParaRPr>
          </a:p>
          <a:p>
            <a:pPr marL="477585" marR="0" lvl="1" indent="-314028" defTabSz="699779">
              <a:spcBef>
                <a:spcPts val="659"/>
              </a:spcBef>
              <a:buFont typeface="Arial" panose="020B0604020202020204" pitchFamily="34" charset="0"/>
              <a:buChar char="•"/>
              <a:tabLst>
                <a:tab pos="948626" algn="l"/>
              </a:tabLst>
            </a:pPr>
            <a:r>
              <a:rPr lang="en-US" sz="2800" dirty="0">
                <a:solidFill>
                  <a:srgbClr val="777877"/>
                </a:solidFill>
              </a:rPr>
              <a:t>More trees improve the result</a:t>
            </a:r>
            <a:r>
              <a:rPr lang="en-DE" sz="2800" dirty="0">
                <a:solidFill>
                  <a:srgbClr val="777877"/>
                </a:solidFill>
              </a:rPr>
              <a:t>, but level off at 100</a:t>
            </a:r>
            <a:endParaRPr lang="en-US" sz="2800" dirty="0">
              <a:solidFill>
                <a:srgbClr val="777877"/>
              </a:solidFill>
            </a:endParaRPr>
          </a:p>
          <a:p>
            <a:pPr marL="477585" marR="0" lvl="1" indent="-314028" defTabSz="699779">
              <a:spcBef>
                <a:spcPts val="659"/>
              </a:spcBef>
              <a:buFont typeface="Arial" panose="020B0604020202020204" pitchFamily="34" charset="0"/>
              <a:buChar char="•"/>
              <a:tabLst>
                <a:tab pos="948626" algn="l"/>
              </a:tabLst>
            </a:pPr>
            <a:r>
              <a:rPr lang="en-DE" sz="2800" dirty="0">
                <a:solidFill>
                  <a:srgbClr val="777877"/>
                </a:solidFill>
              </a:rPr>
              <a:t>Bootstrapping 50% of the samples seems sufficient</a:t>
            </a:r>
          </a:p>
          <a:p>
            <a:pPr marL="477585" marR="0" lvl="1" indent="-314028" defTabSz="699779">
              <a:spcBef>
                <a:spcPts val="659"/>
              </a:spcBef>
              <a:buFont typeface="Arial" panose="020B0604020202020204" pitchFamily="34" charset="0"/>
              <a:buChar char="•"/>
              <a:tabLst>
                <a:tab pos="948626" algn="l"/>
              </a:tabLst>
            </a:pPr>
            <a:r>
              <a:rPr lang="en-DE" sz="2800" dirty="0">
                <a:solidFill>
                  <a:srgbClr val="777877"/>
                </a:solidFill>
              </a:rPr>
              <a:t>At least </a:t>
            </a:r>
            <a:r>
              <a:rPr lang="en-US" sz="2800" dirty="0">
                <a:solidFill>
                  <a:srgbClr val="777877"/>
                </a:solidFill>
              </a:rPr>
              <a:t>10-fold validation is suggested</a:t>
            </a:r>
          </a:p>
        </p:txBody>
      </p:sp>
      <p:pic>
        <p:nvPicPr>
          <p:cNvPr id="12" name="Picture 11">
            <a:extLst>
              <a:ext uri="{FF2B5EF4-FFF2-40B4-BE49-F238E27FC236}">
                <a16:creationId xmlns:a16="http://schemas.microsoft.com/office/drawing/2014/main" id="{9B0094A7-E04F-FFB4-3521-D169FD1947D0}"/>
              </a:ext>
            </a:extLst>
          </p:cNvPr>
          <p:cNvPicPr>
            <a:picLocks noChangeAspect="1"/>
          </p:cNvPicPr>
          <p:nvPr/>
        </p:nvPicPr>
        <p:blipFill rotWithShape="1">
          <a:blip r:embed="rId2"/>
          <a:srcRect b="50000"/>
          <a:stretch/>
        </p:blipFill>
        <p:spPr>
          <a:xfrm>
            <a:off x="7790606" y="0"/>
            <a:ext cx="2787808" cy="7244862"/>
          </a:xfrm>
          <a:prstGeom prst="rect">
            <a:avLst/>
          </a:prstGeom>
        </p:spPr>
      </p:pic>
      <p:pic>
        <p:nvPicPr>
          <p:cNvPr id="13" name="Picture 12">
            <a:extLst>
              <a:ext uri="{FF2B5EF4-FFF2-40B4-BE49-F238E27FC236}">
                <a16:creationId xmlns:a16="http://schemas.microsoft.com/office/drawing/2014/main" id="{D295F7C2-7F35-AE0B-E40A-30043922098B}"/>
              </a:ext>
            </a:extLst>
          </p:cNvPr>
          <p:cNvPicPr>
            <a:picLocks noChangeAspect="1"/>
          </p:cNvPicPr>
          <p:nvPr/>
        </p:nvPicPr>
        <p:blipFill rotWithShape="1">
          <a:blip r:embed="rId2"/>
          <a:srcRect t="50000"/>
          <a:stretch/>
        </p:blipFill>
        <p:spPr>
          <a:xfrm>
            <a:off x="10840460" y="-1"/>
            <a:ext cx="2787808" cy="7244861"/>
          </a:xfrm>
          <a:prstGeom prst="rect">
            <a:avLst/>
          </a:prstGeom>
        </p:spPr>
      </p:pic>
    </p:spTree>
    <p:extLst>
      <p:ext uri="{BB962C8B-B14F-4D97-AF65-F5344CB8AC3E}">
        <p14:creationId xmlns:p14="http://schemas.microsoft.com/office/powerpoint/2010/main" val="1560712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624" y="311150"/>
            <a:ext cx="13200976" cy="876523"/>
          </a:xfrm>
        </p:spPr>
        <p:txBody>
          <a:bodyPr/>
          <a:lstStyle/>
          <a:p>
            <a:r>
              <a:rPr lang="en-DE" dirty="0"/>
              <a:t>Machine Learning - Definition</a:t>
            </a:r>
            <a:endParaRPr lang="en-US" dirty="0"/>
          </a:p>
        </p:txBody>
      </p:sp>
      <p:sp>
        <p:nvSpPr>
          <p:cNvPr id="7" name="TextBox 6">
            <a:extLst>
              <a:ext uri="{FF2B5EF4-FFF2-40B4-BE49-F238E27FC236}">
                <a16:creationId xmlns:a16="http://schemas.microsoft.com/office/drawing/2014/main" id="{C2F010AF-3E86-9335-98A5-897227F9535E}"/>
              </a:ext>
            </a:extLst>
          </p:cNvPr>
          <p:cNvSpPr txBox="1"/>
          <p:nvPr/>
        </p:nvSpPr>
        <p:spPr>
          <a:xfrm>
            <a:off x="415492" y="2236332"/>
            <a:ext cx="12746979" cy="1685846"/>
          </a:xfrm>
          <a:prstGeom prst="rect">
            <a:avLst/>
          </a:prstGeom>
          <a:noFill/>
        </p:spPr>
        <p:txBody>
          <a:bodyPr wrap="square" rtlCol="0">
            <a:spAutoFit/>
          </a:bodyPr>
          <a:lstStyle/>
          <a:p>
            <a:pPr marL="163557" lvl="1" defTabSz="699779">
              <a:lnSpc>
                <a:spcPct val="150000"/>
              </a:lnSpc>
              <a:spcBef>
                <a:spcPts val="600"/>
              </a:spcBef>
              <a:tabLst>
                <a:tab pos="948626" algn="l"/>
              </a:tabLst>
            </a:pPr>
            <a:r>
              <a:rPr lang="en-US" sz="2400" i="1" dirty="0">
                <a:solidFill>
                  <a:srgbClr val="777877"/>
                </a:solidFill>
              </a:rPr>
              <a:t>“</a:t>
            </a:r>
            <a:r>
              <a:rPr lang="en-GB" sz="2400" i="1" dirty="0">
                <a:solidFill>
                  <a:srgbClr val="777877"/>
                </a:solidFill>
              </a:rPr>
              <a:t>Machine learning is a field of study in </a:t>
            </a:r>
            <a:r>
              <a:rPr lang="en-GB" sz="2400" b="1" i="1" dirty="0">
                <a:solidFill>
                  <a:srgbClr val="777877"/>
                </a:solidFill>
              </a:rPr>
              <a:t>artificial intelligence </a:t>
            </a:r>
            <a:r>
              <a:rPr lang="en-GB" sz="2400" i="1" dirty="0">
                <a:solidFill>
                  <a:srgbClr val="777877"/>
                </a:solidFill>
              </a:rPr>
              <a:t>concerned with the development and study of </a:t>
            </a:r>
            <a:r>
              <a:rPr lang="en-GB" sz="2400" b="1" i="1" dirty="0">
                <a:solidFill>
                  <a:srgbClr val="777877"/>
                </a:solidFill>
              </a:rPr>
              <a:t>statistical algorithms </a:t>
            </a:r>
            <a:r>
              <a:rPr lang="en-GB" sz="2400" i="1" dirty="0">
                <a:solidFill>
                  <a:srgbClr val="777877"/>
                </a:solidFill>
              </a:rPr>
              <a:t>that can </a:t>
            </a:r>
            <a:r>
              <a:rPr lang="en-GB" sz="2400" b="1" i="1" dirty="0">
                <a:solidFill>
                  <a:srgbClr val="777877"/>
                </a:solidFill>
              </a:rPr>
              <a:t>learn from data </a:t>
            </a:r>
            <a:r>
              <a:rPr lang="en-GB" sz="2400" i="1" dirty="0">
                <a:solidFill>
                  <a:srgbClr val="777877"/>
                </a:solidFill>
              </a:rPr>
              <a:t>and generalize to unseen data and thus perform tasks </a:t>
            </a:r>
            <a:r>
              <a:rPr lang="en-GB" sz="2400" b="1" i="1" dirty="0">
                <a:solidFill>
                  <a:srgbClr val="777877"/>
                </a:solidFill>
              </a:rPr>
              <a:t>without explicit instructions</a:t>
            </a:r>
            <a:r>
              <a:rPr lang="en-GB" sz="2400" i="1" dirty="0">
                <a:solidFill>
                  <a:srgbClr val="777877"/>
                </a:solidFill>
              </a:rPr>
              <a:t>.</a:t>
            </a:r>
            <a:r>
              <a:rPr lang="en-US" sz="2400" i="1" dirty="0">
                <a:solidFill>
                  <a:srgbClr val="777877"/>
                </a:solidFill>
              </a:rPr>
              <a:t>”</a:t>
            </a:r>
          </a:p>
        </p:txBody>
      </p:sp>
      <p:sp>
        <p:nvSpPr>
          <p:cNvPr id="9" name="TextBox 8">
            <a:extLst>
              <a:ext uri="{FF2B5EF4-FFF2-40B4-BE49-F238E27FC236}">
                <a16:creationId xmlns:a16="http://schemas.microsoft.com/office/drawing/2014/main" id="{7C508E89-EA56-860B-A3FA-A019BAC38B70}"/>
              </a:ext>
            </a:extLst>
          </p:cNvPr>
          <p:cNvSpPr txBox="1"/>
          <p:nvPr/>
        </p:nvSpPr>
        <p:spPr>
          <a:xfrm>
            <a:off x="7241480" y="4351931"/>
            <a:ext cx="5599444" cy="338554"/>
          </a:xfrm>
          <a:prstGeom prst="rect">
            <a:avLst/>
          </a:prstGeom>
          <a:noFill/>
        </p:spPr>
        <p:txBody>
          <a:bodyPr wrap="square">
            <a:spAutoFit/>
          </a:bodyPr>
          <a:lstStyle/>
          <a:p>
            <a:pPr algn="r"/>
            <a:r>
              <a:rPr lang="en-US" sz="1600" dirty="0"/>
              <a:t>https://en.wikipedia.org/wiki/Machine_learning</a:t>
            </a:r>
          </a:p>
        </p:txBody>
      </p:sp>
    </p:spTree>
    <p:extLst>
      <p:ext uri="{BB962C8B-B14F-4D97-AF65-F5344CB8AC3E}">
        <p14:creationId xmlns:p14="http://schemas.microsoft.com/office/powerpoint/2010/main" val="41164269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Importance Results</a:t>
            </a:r>
          </a:p>
        </p:txBody>
      </p:sp>
      <p:sp>
        <p:nvSpPr>
          <p:cNvPr id="7" name="TextBox 6">
            <a:extLst>
              <a:ext uri="{FF2B5EF4-FFF2-40B4-BE49-F238E27FC236}">
                <a16:creationId xmlns:a16="http://schemas.microsoft.com/office/drawing/2014/main" id="{4B1D4DD4-92A0-B60A-CF12-54C6E6EE92AD}"/>
              </a:ext>
            </a:extLst>
          </p:cNvPr>
          <p:cNvSpPr txBox="1"/>
          <p:nvPr/>
        </p:nvSpPr>
        <p:spPr>
          <a:xfrm>
            <a:off x="344350" y="1232934"/>
            <a:ext cx="7184210" cy="4149854"/>
          </a:xfrm>
          <a:prstGeom prst="rect">
            <a:avLst/>
          </a:prstGeom>
          <a:noFill/>
        </p:spPr>
        <p:txBody>
          <a:bodyPr wrap="square" rtlCol="0">
            <a:spAutoFit/>
          </a:bodyPr>
          <a:lstStyle/>
          <a:p>
            <a:pPr marL="477585" lvl="1" indent="-314028" defTabSz="699779">
              <a:spcBef>
                <a:spcPts val="659"/>
              </a:spcBef>
              <a:buFont typeface="Arial" panose="020B0604020202020204" pitchFamily="34" charset="0"/>
              <a:buChar char="•"/>
              <a:tabLst>
                <a:tab pos="948626" algn="l"/>
              </a:tabLst>
            </a:pPr>
            <a:r>
              <a:rPr lang="en-US" sz="2800" dirty="0">
                <a:solidFill>
                  <a:srgbClr val="777877"/>
                </a:solidFill>
              </a:rPr>
              <a:t>If performance of model is low, variable importance is meaningless</a:t>
            </a:r>
          </a:p>
          <a:p>
            <a:pPr marL="477585" marR="0" lvl="1" indent="-314028" defTabSz="699779">
              <a:spcBef>
                <a:spcPts val="659"/>
              </a:spcBef>
              <a:buFont typeface="Arial" panose="020B0604020202020204" pitchFamily="34" charset="0"/>
              <a:buChar char="•"/>
              <a:tabLst>
                <a:tab pos="948626" algn="l"/>
              </a:tabLst>
            </a:pPr>
            <a:r>
              <a:rPr lang="en-US" sz="2800" dirty="0">
                <a:solidFill>
                  <a:srgbClr val="777877"/>
                </a:solidFill>
              </a:rPr>
              <a:t>Variable importance and permutation importance would lead to same conclusion in this example</a:t>
            </a:r>
          </a:p>
          <a:p>
            <a:pPr marL="477585" marR="0" lvl="1" indent="-314028" defTabSz="699779">
              <a:spcBef>
                <a:spcPts val="659"/>
              </a:spcBef>
              <a:buFont typeface="Arial" panose="020B0604020202020204" pitchFamily="34" charset="0"/>
              <a:buChar char="•"/>
              <a:tabLst>
                <a:tab pos="948626" algn="l"/>
              </a:tabLst>
            </a:pPr>
            <a:r>
              <a:rPr lang="en-US" sz="2800" dirty="0">
                <a:solidFill>
                  <a:srgbClr val="777877"/>
                </a:solidFill>
              </a:rPr>
              <a:t>Only precipitation and elevation are more important than the random variable</a:t>
            </a:r>
            <a:r>
              <a:rPr lang="en-DE" sz="2800" dirty="0">
                <a:solidFill>
                  <a:srgbClr val="777877"/>
                </a:solidFill>
              </a:rPr>
              <a:t> ...w</a:t>
            </a:r>
            <a:r>
              <a:rPr lang="en-US" sz="2800" dirty="0">
                <a:solidFill>
                  <a:srgbClr val="777877"/>
                </a:solidFill>
              </a:rPr>
              <a:t>e might have to give more detailed instructions to GPT-4o</a:t>
            </a:r>
            <a:r>
              <a:rPr lang="en-DE" sz="2800" dirty="0">
                <a:solidFill>
                  <a:srgbClr val="777877"/>
                </a:solidFill>
              </a:rPr>
              <a:t>...</a:t>
            </a:r>
          </a:p>
        </p:txBody>
      </p:sp>
      <p:graphicFrame>
        <p:nvGraphicFramePr>
          <p:cNvPr id="5" name="Table 4">
            <a:extLst>
              <a:ext uri="{FF2B5EF4-FFF2-40B4-BE49-F238E27FC236}">
                <a16:creationId xmlns:a16="http://schemas.microsoft.com/office/drawing/2014/main" id="{2252BBB0-43FF-2E50-DECB-4101FAF564B5}"/>
              </a:ext>
            </a:extLst>
          </p:cNvPr>
          <p:cNvGraphicFramePr>
            <a:graphicFrameLocks noGrp="1"/>
          </p:cNvGraphicFramePr>
          <p:nvPr>
            <p:extLst>
              <p:ext uri="{D42A27DB-BD31-4B8C-83A1-F6EECF244321}">
                <p14:modId xmlns:p14="http://schemas.microsoft.com/office/powerpoint/2010/main" val="3308079874"/>
              </p:ext>
            </p:extLst>
          </p:nvPr>
        </p:nvGraphicFramePr>
        <p:xfrm>
          <a:off x="8671035" y="1090111"/>
          <a:ext cx="4603533" cy="2787015"/>
        </p:xfrm>
        <a:graphic>
          <a:graphicData uri="http://schemas.openxmlformats.org/drawingml/2006/table">
            <a:tbl>
              <a:tblPr firstRow="1" bandRow="1">
                <a:tableStyleId>{5C22544A-7EE6-4342-B048-85BDC9FD1C3A}</a:tableStyleId>
              </a:tblPr>
              <a:tblGrid>
                <a:gridCol w="1797268">
                  <a:extLst>
                    <a:ext uri="{9D8B030D-6E8A-4147-A177-3AD203B41FA5}">
                      <a16:colId xmlns:a16="http://schemas.microsoft.com/office/drawing/2014/main" val="992520778"/>
                    </a:ext>
                  </a:extLst>
                </a:gridCol>
                <a:gridCol w="1429407">
                  <a:extLst>
                    <a:ext uri="{9D8B030D-6E8A-4147-A177-3AD203B41FA5}">
                      <a16:colId xmlns:a16="http://schemas.microsoft.com/office/drawing/2014/main" val="3786434814"/>
                    </a:ext>
                  </a:extLst>
                </a:gridCol>
                <a:gridCol w="1376858">
                  <a:extLst>
                    <a:ext uri="{9D8B030D-6E8A-4147-A177-3AD203B41FA5}">
                      <a16:colId xmlns:a16="http://schemas.microsoft.com/office/drawing/2014/main" val="4173218056"/>
                    </a:ext>
                  </a:extLst>
                </a:gridCol>
              </a:tblGrid>
              <a:tr h="234157">
                <a:tc>
                  <a:txBody>
                    <a:bodyPr/>
                    <a:lstStyle/>
                    <a:p>
                      <a:pPr algn="l" fontAlgn="b"/>
                      <a:r>
                        <a:rPr lang="en-US" sz="1600" b="0" i="0" u="none" strike="noStrike" dirty="0" err="1">
                          <a:solidFill>
                            <a:srgbClr val="000000"/>
                          </a:solidFill>
                          <a:effectLst/>
                          <a:latin typeface="Aptos Narrow" panose="020B0004020202020204" pitchFamily="34" charset="0"/>
                        </a:rPr>
                        <a:t>PredictorVariable</a:t>
                      </a:r>
                      <a:endParaRPr lang="en-US" sz="16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600" b="0" i="0" u="none" strike="noStrike">
                          <a:solidFill>
                            <a:srgbClr val="000000"/>
                          </a:solidFill>
                          <a:effectLst/>
                          <a:latin typeface="Aptos Narrow" panose="020B0004020202020204" pitchFamily="34" charset="0"/>
                        </a:rPr>
                        <a:t>VarImp[%]</a:t>
                      </a:r>
                    </a:p>
                  </a:txBody>
                  <a:tcPr marL="9525" marR="9525" marT="9525" marB="0" anchor="b"/>
                </a:tc>
                <a:tc>
                  <a:txBody>
                    <a:bodyPr/>
                    <a:lstStyle/>
                    <a:p>
                      <a:pPr algn="l" fontAlgn="b"/>
                      <a:r>
                        <a:rPr lang="en-US" sz="1600" b="0" i="0" u="none" strike="noStrike">
                          <a:solidFill>
                            <a:srgbClr val="000000"/>
                          </a:solidFill>
                          <a:effectLst/>
                          <a:latin typeface="Aptos Narrow" panose="020B0004020202020204" pitchFamily="34" charset="0"/>
                        </a:rPr>
                        <a:t>PermImp[%]</a:t>
                      </a:r>
                    </a:p>
                  </a:txBody>
                  <a:tcPr marL="9525" marR="9525" marT="9525" marB="0" anchor="b"/>
                </a:tc>
                <a:extLst>
                  <a:ext uri="{0D108BD9-81ED-4DB2-BD59-A6C34878D82A}">
                    <a16:rowId xmlns:a16="http://schemas.microsoft.com/office/drawing/2014/main" val="2069785778"/>
                  </a:ext>
                </a:extLst>
              </a:tr>
              <a:tr h="234157">
                <a:tc>
                  <a:txBody>
                    <a:bodyPr/>
                    <a:lstStyle/>
                    <a:p>
                      <a:pPr algn="l" fontAlgn="b"/>
                      <a:r>
                        <a:rPr lang="en-US" sz="1600" b="0" i="0" u="none" strike="noStrike" dirty="0">
                          <a:solidFill>
                            <a:srgbClr val="000000"/>
                          </a:solidFill>
                          <a:effectLst/>
                          <a:latin typeface="Aptos Narrow" panose="020B0004020202020204" pitchFamily="34" charset="0"/>
                        </a:rPr>
                        <a:t>PCP</a:t>
                      </a:r>
                    </a:p>
                  </a:txBody>
                  <a:tcPr marL="9525" marR="9525" marT="9525" marB="0" anchor="b"/>
                </a:tc>
                <a:tc>
                  <a:txBody>
                    <a:bodyPr/>
                    <a:lstStyle/>
                    <a:p>
                      <a:pPr algn="r" fontAlgn="b"/>
                      <a:r>
                        <a:rPr lang="en-US" sz="1600" b="0" i="0" u="none" strike="noStrike">
                          <a:solidFill>
                            <a:srgbClr val="000000"/>
                          </a:solidFill>
                          <a:effectLst/>
                          <a:latin typeface="Aptos Narrow" panose="020B0004020202020204" pitchFamily="34" charset="0"/>
                        </a:rPr>
                        <a:t>50</a:t>
                      </a:r>
                    </a:p>
                  </a:txBody>
                  <a:tcPr marL="9525" marR="9525" marT="9525" marB="0" anchor="b"/>
                </a:tc>
                <a:tc>
                  <a:txBody>
                    <a:bodyPr/>
                    <a:lstStyle/>
                    <a:p>
                      <a:pPr algn="r" fontAlgn="b"/>
                      <a:r>
                        <a:rPr lang="en-US" sz="1600" b="0" i="0" u="none" strike="noStrike" dirty="0">
                          <a:solidFill>
                            <a:srgbClr val="000000"/>
                          </a:solidFill>
                          <a:effectLst/>
                          <a:latin typeface="Aptos Narrow" panose="020B0004020202020204" pitchFamily="34" charset="0"/>
                        </a:rPr>
                        <a:t>52</a:t>
                      </a:r>
                    </a:p>
                  </a:txBody>
                  <a:tcPr marL="9525" marR="9525" marT="9525" marB="0" anchor="b"/>
                </a:tc>
                <a:extLst>
                  <a:ext uri="{0D108BD9-81ED-4DB2-BD59-A6C34878D82A}">
                    <a16:rowId xmlns:a16="http://schemas.microsoft.com/office/drawing/2014/main" val="656450789"/>
                  </a:ext>
                </a:extLst>
              </a:tr>
              <a:tr h="234157">
                <a:tc>
                  <a:txBody>
                    <a:bodyPr/>
                    <a:lstStyle/>
                    <a:p>
                      <a:pPr algn="l" fontAlgn="b"/>
                      <a:r>
                        <a:rPr lang="en-US" sz="1600" b="0" i="0" u="none" strike="noStrike" dirty="0" err="1">
                          <a:solidFill>
                            <a:srgbClr val="000000"/>
                          </a:solidFill>
                          <a:effectLst/>
                          <a:latin typeface="Aptos Narrow" panose="020B0004020202020204" pitchFamily="34" charset="0"/>
                        </a:rPr>
                        <a:t>Infiltration_Capacity</a:t>
                      </a:r>
                      <a:endParaRPr lang="en-US" sz="16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r" fontAlgn="b"/>
                      <a:r>
                        <a:rPr lang="en-US" sz="1600" b="0" i="0" u="none" strike="noStrike" dirty="0">
                          <a:solidFill>
                            <a:srgbClr val="000000"/>
                          </a:solidFill>
                          <a:effectLst/>
                          <a:latin typeface="Aptos Narrow" panose="020B0004020202020204" pitchFamily="34" charset="0"/>
                        </a:rPr>
                        <a:t>0</a:t>
                      </a:r>
                    </a:p>
                  </a:txBody>
                  <a:tcPr marL="9525" marR="9525" marT="9525" marB="0" anchor="b"/>
                </a:tc>
                <a:tc>
                  <a:txBody>
                    <a:bodyPr/>
                    <a:lstStyle/>
                    <a:p>
                      <a:pPr algn="r" fontAlgn="b"/>
                      <a:r>
                        <a:rPr lang="en-US" sz="1600" b="0" i="0" u="none" strike="noStrike">
                          <a:solidFill>
                            <a:srgbClr val="000000"/>
                          </a:solidFill>
                          <a:effectLst/>
                          <a:latin typeface="Aptos Narrow" panose="020B0004020202020204" pitchFamily="34" charset="0"/>
                        </a:rPr>
                        <a:t>0</a:t>
                      </a:r>
                    </a:p>
                  </a:txBody>
                  <a:tcPr marL="9525" marR="9525" marT="9525" marB="0" anchor="b"/>
                </a:tc>
                <a:extLst>
                  <a:ext uri="{0D108BD9-81ED-4DB2-BD59-A6C34878D82A}">
                    <a16:rowId xmlns:a16="http://schemas.microsoft.com/office/drawing/2014/main" val="1143553568"/>
                  </a:ext>
                </a:extLst>
              </a:tr>
              <a:tr h="234157">
                <a:tc>
                  <a:txBody>
                    <a:bodyPr/>
                    <a:lstStyle/>
                    <a:p>
                      <a:pPr algn="l" fontAlgn="b"/>
                      <a:r>
                        <a:rPr lang="en-US" sz="1600" b="0" i="0" u="none" strike="noStrike">
                          <a:solidFill>
                            <a:srgbClr val="000000"/>
                          </a:solidFill>
                          <a:effectLst/>
                          <a:latin typeface="Aptos Narrow" panose="020B0004020202020204" pitchFamily="34" charset="0"/>
                        </a:rPr>
                        <a:t>Elevation</a:t>
                      </a:r>
                    </a:p>
                  </a:txBody>
                  <a:tcPr marL="9525" marR="9525" marT="9525" marB="0" anchor="b"/>
                </a:tc>
                <a:tc>
                  <a:txBody>
                    <a:bodyPr/>
                    <a:lstStyle/>
                    <a:p>
                      <a:pPr algn="r" fontAlgn="b"/>
                      <a:r>
                        <a:rPr lang="en-US" sz="1600" b="0" i="0" u="none" strike="noStrike" dirty="0">
                          <a:solidFill>
                            <a:srgbClr val="000000"/>
                          </a:solidFill>
                          <a:effectLst/>
                          <a:latin typeface="Aptos Narrow" panose="020B0004020202020204" pitchFamily="34" charset="0"/>
                        </a:rPr>
                        <a:t>0</a:t>
                      </a:r>
                    </a:p>
                  </a:txBody>
                  <a:tcPr marL="9525" marR="9525" marT="9525" marB="0" anchor="b"/>
                </a:tc>
                <a:tc>
                  <a:txBody>
                    <a:bodyPr/>
                    <a:lstStyle/>
                    <a:p>
                      <a:pPr algn="r" fontAlgn="b"/>
                      <a:r>
                        <a:rPr lang="en-US" sz="1600" b="0" i="0" u="none" strike="noStrike">
                          <a:solidFill>
                            <a:srgbClr val="000000"/>
                          </a:solidFill>
                          <a:effectLst/>
                          <a:latin typeface="Aptos Narrow" panose="020B0004020202020204" pitchFamily="34" charset="0"/>
                        </a:rPr>
                        <a:t>0</a:t>
                      </a:r>
                    </a:p>
                  </a:txBody>
                  <a:tcPr marL="9525" marR="9525" marT="9525" marB="0" anchor="b"/>
                </a:tc>
                <a:extLst>
                  <a:ext uri="{0D108BD9-81ED-4DB2-BD59-A6C34878D82A}">
                    <a16:rowId xmlns:a16="http://schemas.microsoft.com/office/drawing/2014/main" val="2977225275"/>
                  </a:ext>
                </a:extLst>
              </a:tr>
              <a:tr h="234157">
                <a:tc>
                  <a:txBody>
                    <a:bodyPr/>
                    <a:lstStyle/>
                    <a:p>
                      <a:pPr algn="l" fontAlgn="b"/>
                      <a:r>
                        <a:rPr lang="en-US" sz="1600" b="0" i="0" u="none" strike="noStrike">
                          <a:solidFill>
                            <a:srgbClr val="000000"/>
                          </a:solidFill>
                          <a:effectLst/>
                          <a:latin typeface="Aptos Narrow" panose="020B0004020202020204" pitchFamily="34" charset="0"/>
                        </a:rPr>
                        <a:t>Slope</a:t>
                      </a:r>
                    </a:p>
                  </a:txBody>
                  <a:tcPr marL="9525" marR="9525" marT="9525" marB="0" anchor="b"/>
                </a:tc>
                <a:tc>
                  <a:txBody>
                    <a:bodyPr/>
                    <a:lstStyle/>
                    <a:p>
                      <a:pPr algn="r" fontAlgn="b"/>
                      <a:r>
                        <a:rPr lang="en-US" sz="1600" b="0" i="0" u="none" strike="noStrike" dirty="0">
                          <a:solidFill>
                            <a:srgbClr val="000000"/>
                          </a:solidFill>
                          <a:effectLst/>
                          <a:latin typeface="Aptos Narrow" panose="020B0004020202020204" pitchFamily="34" charset="0"/>
                        </a:rPr>
                        <a:t>0</a:t>
                      </a:r>
                    </a:p>
                  </a:txBody>
                  <a:tcPr marL="9525" marR="9525" marT="9525" marB="0" anchor="b"/>
                </a:tc>
                <a:tc>
                  <a:txBody>
                    <a:bodyPr/>
                    <a:lstStyle/>
                    <a:p>
                      <a:pPr algn="r" fontAlgn="b"/>
                      <a:r>
                        <a:rPr lang="en-US" sz="1600" b="0" i="0" u="none" strike="noStrike">
                          <a:solidFill>
                            <a:srgbClr val="000000"/>
                          </a:solidFill>
                          <a:effectLst/>
                          <a:latin typeface="Aptos Narrow" panose="020B0004020202020204" pitchFamily="34" charset="0"/>
                        </a:rPr>
                        <a:t>0</a:t>
                      </a:r>
                    </a:p>
                  </a:txBody>
                  <a:tcPr marL="9525" marR="9525" marT="9525" marB="0" anchor="b"/>
                </a:tc>
                <a:extLst>
                  <a:ext uri="{0D108BD9-81ED-4DB2-BD59-A6C34878D82A}">
                    <a16:rowId xmlns:a16="http://schemas.microsoft.com/office/drawing/2014/main" val="539705550"/>
                  </a:ext>
                </a:extLst>
              </a:tr>
              <a:tr h="234157">
                <a:tc>
                  <a:txBody>
                    <a:bodyPr/>
                    <a:lstStyle/>
                    <a:p>
                      <a:pPr algn="l" fontAlgn="b"/>
                      <a:r>
                        <a:rPr lang="en-US" sz="1600" b="0" i="0" u="none" strike="noStrike">
                          <a:solidFill>
                            <a:srgbClr val="000000"/>
                          </a:solidFill>
                          <a:effectLst/>
                          <a:latin typeface="Aptos Narrow" panose="020B0004020202020204" pitchFamily="34" charset="0"/>
                        </a:rPr>
                        <a:t>Temperature</a:t>
                      </a:r>
                    </a:p>
                  </a:txBody>
                  <a:tcPr marL="9525" marR="9525" marT="9525" marB="0" anchor="b"/>
                </a:tc>
                <a:tc>
                  <a:txBody>
                    <a:bodyPr/>
                    <a:lstStyle/>
                    <a:p>
                      <a:pPr algn="r" fontAlgn="b"/>
                      <a:r>
                        <a:rPr lang="en-US" sz="1600" b="0" i="0" u="none" strike="noStrike">
                          <a:solidFill>
                            <a:srgbClr val="000000"/>
                          </a:solidFill>
                          <a:effectLst/>
                          <a:latin typeface="Aptos Narrow" panose="020B0004020202020204" pitchFamily="34" charset="0"/>
                        </a:rPr>
                        <a:t>0</a:t>
                      </a:r>
                    </a:p>
                  </a:txBody>
                  <a:tcPr marL="9525" marR="9525" marT="9525" marB="0" anchor="b"/>
                </a:tc>
                <a:tc>
                  <a:txBody>
                    <a:bodyPr/>
                    <a:lstStyle/>
                    <a:p>
                      <a:pPr algn="r" fontAlgn="b"/>
                      <a:r>
                        <a:rPr lang="en-US" sz="1600" b="0" i="0" u="none" strike="noStrike" dirty="0">
                          <a:solidFill>
                            <a:srgbClr val="000000"/>
                          </a:solidFill>
                          <a:effectLst/>
                          <a:latin typeface="Aptos Narrow" panose="020B0004020202020204" pitchFamily="34" charset="0"/>
                        </a:rPr>
                        <a:t>0</a:t>
                      </a:r>
                    </a:p>
                  </a:txBody>
                  <a:tcPr marL="9525" marR="9525" marT="9525" marB="0" anchor="b"/>
                </a:tc>
                <a:extLst>
                  <a:ext uri="{0D108BD9-81ED-4DB2-BD59-A6C34878D82A}">
                    <a16:rowId xmlns:a16="http://schemas.microsoft.com/office/drawing/2014/main" val="1777368"/>
                  </a:ext>
                </a:extLst>
              </a:tr>
              <a:tr h="234157">
                <a:tc>
                  <a:txBody>
                    <a:bodyPr/>
                    <a:lstStyle/>
                    <a:p>
                      <a:pPr algn="l" fontAlgn="b"/>
                      <a:r>
                        <a:rPr lang="en-US" sz="1600" b="0" i="0" u="none" strike="noStrike">
                          <a:solidFill>
                            <a:srgbClr val="000000"/>
                          </a:solidFill>
                          <a:effectLst/>
                          <a:latin typeface="Aptos Narrow" panose="020B0004020202020204" pitchFamily="34" charset="0"/>
                        </a:rPr>
                        <a:t>Forest</a:t>
                      </a:r>
                    </a:p>
                  </a:txBody>
                  <a:tcPr marL="9525" marR="9525" marT="9525" marB="0" anchor="b"/>
                </a:tc>
                <a:tc>
                  <a:txBody>
                    <a:bodyPr/>
                    <a:lstStyle/>
                    <a:p>
                      <a:pPr algn="r" fontAlgn="b"/>
                      <a:r>
                        <a:rPr lang="en-US" sz="1600" b="0" i="0" u="none" strike="noStrike">
                          <a:solidFill>
                            <a:srgbClr val="000000"/>
                          </a:solidFill>
                          <a:effectLst/>
                          <a:latin typeface="Aptos Narrow" panose="020B0004020202020204" pitchFamily="34" charset="0"/>
                        </a:rPr>
                        <a:t>0</a:t>
                      </a:r>
                    </a:p>
                  </a:txBody>
                  <a:tcPr marL="9525" marR="9525" marT="9525" marB="0" anchor="b"/>
                </a:tc>
                <a:tc>
                  <a:txBody>
                    <a:bodyPr/>
                    <a:lstStyle/>
                    <a:p>
                      <a:pPr algn="r" fontAlgn="b"/>
                      <a:r>
                        <a:rPr lang="en-US" sz="1600" b="0" i="0" u="none" strike="noStrike" dirty="0">
                          <a:solidFill>
                            <a:srgbClr val="000000"/>
                          </a:solidFill>
                          <a:effectLst/>
                          <a:latin typeface="Aptos Narrow" panose="020B0004020202020204" pitchFamily="34" charset="0"/>
                        </a:rPr>
                        <a:t>0</a:t>
                      </a:r>
                    </a:p>
                  </a:txBody>
                  <a:tcPr marL="9525" marR="9525" marT="9525" marB="0" anchor="b"/>
                </a:tc>
                <a:extLst>
                  <a:ext uri="{0D108BD9-81ED-4DB2-BD59-A6C34878D82A}">
                    <a16:rowId xmlns:a16="http://schemas.microsoft.com/office/drawing/2014/main" val="3791845480"/>
                  </a:ext>
                </a:extLst>
              </a:tr>
              <a:tr h="234157">
                <a:tc>
                  <a:txBody>
                    <a:bodyPr/>
                    <a:lstStyle/>
                    <a:p>
                      <a:pPr algn="l" fontAlgn="b"/>
                      <a:r>
                        <a:rPr lang="en-US" sz="1600" b="0" i="0" u="none" strike="noStrike">
                          <a:solidFill>
                            <a:srgbClr val="000000"/>
                          </a:solidFill>
                          <a:effectLst/>
                          <a:latin typeface="Aptos Narrow" panose="020B0004020202020204" pitchFamily="34" charset="0"/>
                        </a:rPr>
                        <a:t>Cropland</a:t>
                      </a:r>
                    </a:p>
                  </a:txBody>
                  <a:tcPr marL="9525" marR="9525" marT="9525" marB="0" anchor="b"/>
                </a:tc>
                <a:tc>
                  <a:txBody>
                    <a:bodyPr/>
                    <a:lstStyle/>
                    <a:p>
                      <a:pPr algn="r" fontAlgn="b"/>
                      <a:r>
                        <a:rPr lang="en-US" sz="1600" b="0" i="0" u="none" strike="noStrike">
                          <a:solidFill>
                            <a:srgbClr val="000000"/>
                          </a:solidFill>
                          <a:effectLst/>
                          <a:latin typeface="Aptos Narrow" panose="020B0004020202020204" pitchFamily="34" charset="0"/>
                        </a:rPr>
                        <a:t>0</a:t>
                      </a:r>
                    </a:p>
                  </a:txBody>
                  <a:tcPr marL="9525" marR="9525" marT="9525" marB="0" anchor="b"/>
                </a:tc>
                <a:tc>
                  <a:txBody>
                    <a:bodyPr/>
                    <a:lstStyle/>
                    <a:p>
                      <a:pPr algn="r" fontAlgn="b"/>
                      <a:r>
                        <a:rPr lang="en-US" sz="1600" b="0" i="0" u="none" strike="noStrike" dirty="0">
                          <a:solidFill>
                            <a:srgbClr val="000000"/>
                          </a:solidFill>
                          <a:effectLst/>
                          <a:latin typeface="Aptos Narrow" panose="020B0004020202020204" pitchFamily="34" charset="0"/>
                        </a:rPr>
                        <a:t>0</a:t>
                      </a:r>
                    </a:p>
                  </a:txBody>
                  <a:tcPr marL="9525" marR="9525" marT="9525" marB="0" anchor="b"/>
                </a:tc>
                <a:extLst>
                  <a:ext uri="{0D108BD9-81ED-4DB2-BD59-A6C34878D82A}">
                    <a16:rowId xmlns:a16="http://schemas.microsoft.com/office/drawing/2014/main" val="3489677123"/>
                  </a:ext>
                </a:extLst>
              </a:tr>
              <a:tr h="234157">
                <a:tc>
                  <a:txBody>
                    <a:bodyPr/>
                    <a:lstStyle/>
                    <a:p>
                      <a:pPr algn="l" fontAlgn="b"/>
                      <a:r>
                        <a:rPr lang="en-US" sz="1600" b="0" i="0" u="none" strike="noStrike">
                          <a:solidFill>
                            <a:srgbClr val="000000"/>
                          </a:solidFill>
                          <a:effectLst/>
                          <a:latin typeface="Aptos Narrow" panose="020B0004020202020204" pitchFamily="34" charset="0"/>
                        </a:rPr>
                        <a:t>Grassland</a:t>
                      </a:r>
                    </a:p>
                  </a:txBody>
                  <a:tcPr marL="9525" marR="9525" marT="9525" marB="0" anchor="b"/>
                </a:tc>
                <a:tc>
                  <a:txBody>
                    <a:bodyPr/>
                    <a:lstStyle/>
                    <a:p>
                      <a:pPr algn="r" fontAlgn="b"/>
                      <a:r>
                        <a:rPr lang="en-US" sz="1600" b="0" i="0" u="none" strike="noStrike">
                          <a:solidFill>
                            <a:srgbClr val="000000"/>
                          </a:solidFill>
                          <a:effectLst/>
                          <a:latin typeface="Aptos Narrow" panose="020B0004020202020204" pitchFamily="34" charset="0"/>
                        </a:rPr>
                        <a:t>0</a:t>
                      </a:r>
                    </a:p>
                  </a:txBody>
                  <a:tcPr marL="9525" marR="9525" marT="9525" marB="0" anchor="b"/>
                </a:tc>
                <a:tc>
                  <a:txBody>
                    <a:bodyPr/>
                    <a:lstStyle/>
                    <a:p>
                      <a:pPr algn="r" fontAlgn="b"/>
                      <a:r>
                        <a:rPr lang="en-US" sz="1600" b="0" i="0" u="none" strike="noStrike" dirty="0">
                          <a:solidFill>
                            <a:srgbClr val="000000"/>
                          </a:solidFill>
                          <a:effectLst/>
                          <a:latin typeface="Aptos Narrow" panose="020B0004020202020204" pitchFamily="34" charset="0"/>
                        </a:rPr>
                        <a:t>0</a:t>
                      </a:r>
                    </a:p>
                  </a:txBody>
                  <a:tcPr marL="9525" marR="9525" marT="9525" marB="0" anchor="b"/>
                </a:tc>
                <a:extLst>
                  <a:ext uri="{0D108BD9-81ED-4DB2-BD59-A6C34878D82A}">
                    <a16:rowId xmlns:a16="http://schemas.microsoft.com/office/drawing/2014/main" val="2863252942"/>
                  </a:ext>
                </a:extLst>
              </a:tr>
              <a:tr h="234157">
                <a:tc>
                  <a:txBody>
                    <a:bodyPr/>
                    <a:lstStyle/>
                    <a:p>
                      <a:pPr algn="l" fontAlgn="b"/>
                      <a:r>
                        <a:rPr lang="en-US" sz="1600" b="0" i="0" u="none" strike="noStrike">
                          <a:solidFill>
                            <a:srgbClr val="000000"/>
                          </a:solidFill>
                          <a:effectLst/>
                          <a:latin typeface="Aptos Narrow" panose="020B0004020202020204" pitchFamily="34" charset="0"/>
                        </a:rPr>
                        <a:t>Bare</a:t>
                      </a:r>
                    </a:p>
                  </a:txBody>
                  <a:tcPr marL="9525" marR="9525" marT="9525" marB="0" anchor="b"/>
                </a:tc>
                <a:tc>
                  <a:txBody>
                    <a:bodyPr/>
                    <a:lstStyle/>
                    <a:p>
                      <a:pPr algn="r" fontAlgn="b"/>
                      <a:r>
                        <a:rPr lang="en-US" sz="1600" b="0" i="0" u="none" strike="noStrike">
                          <a:solidFill>
                            <a:srgbClr val="000000"/>
                          </a:solidFill>
                          <a:effectLst/>
                          <a:latin typeface="Aptos Narrow" panose="020B0004020202020204" pitchFamily="34" charset="0"/>
                        </a:rPr>
                        <a:t>0</a:t>
                      </a:r>
                    </a:p>
                  </a:txBody>
                  <a:tcPr marL="9525" marR="9525" marT="9525" marB="0" anchor="b"/>
                </a:tc>
                <a:tc>
                  <a:txBody>
                    <a:bodyPr/>
                    <a:lstStyle/>
                    <a:p>
                      <a:pPr algn="r" fontAlgn="b"/>
                      <a:r>
                        <a:rPr lang="en-US" sz="1600" b="0" i="0" u="none" strike="noStrike" dirty="0">
                          <a:solidFill>
                            <a:srgbClr val="000000"/>
                          </a:solidFill>
                          <a:effectLst/>
                          <a:latin typeface="Aptos Narrow" panose="020B0004020202020204" pitchFamily="34" charset="0"/>
                        </a:rPr>
                        <a:t>0</a:t>
                      </a:r>
                    </a:p>
                  </a:txBody>
                  <a:tcPr marL="9525" marR="9525" marT="9525" marB="0" anchor="b"/>
                </a:tc>
                <a:extLst>
                  <a:ext uri="{0D108BD9-81ED-4DB2-BD59-A6C34878D82A}">
                    <a16:rowId xmlns:a16="http://schemas.microsoft.com/office/drawing/2014/main" val="156187100"/>
                  </a:ext>
                </a:extLst>
              </a:tr>
              <a:tr h="234157">
                <a:tc>
                  <a:txBody>
                    <a:bodyPr/>
                    <a:lstStyle/>
                    <a:p>
                      <a:pPr algn="l" fontAlgn="b"/>
                      <a:r>
                        <a:rPr lang="en-US" sz="1600" b="0" i="0" u="none" strike="noStrike" dirty="0">
                          <a:solidFill>
                            <a:srgbClr val="000000"/>
                          </a:solidFill>
                          <a:effectLst/>
                          <a:latin typeface="Aptos Narrow" panose="020B0004020202020204" pitchFamily="34" charset="0"/>
                        </a:rPr>
                        <a:t>Random</a:t>
                      </a:r>
                    </a:p>
                  </a:txBody>
                  <a:tcPr marL="9525" marR="9525" marT="9525" marB="0" anchor="b"/>
                </a:tc>
                <a:tc>
                  <a:txBody>
                    <a:bodyPr/>
                    <a:lstStyle/>
                    <a:p>
                      <a:pPr algn="r" fontAlgn="b"/>
                      <a:r>
                        <a:rPr lang="en-US" sz="1600" b="0" i="0" u="none" strike="noStrike">
                          <a:solidFill>
                            <a:srgbClr val="000000"/>
                          </a:solidFill>
                          <a:effectLst/>
                          <a:latin typeface="Aptos Narrow" panose="020B0004020202020204" pitchFamily="34" charset="0"/>
                        </a:rPr>
                        <a:t>50</a:t>
                      </a:r>
                    </a:p>
                  </a:txBody>
                  <a:tcPr marL="9525" marR="9525" marT="9525" marB="0" anchor="b"/>
                </a:tc>
                <a:tc>
                  <a:txBody>
                    <a:bodyPr/>
                    <a:lstStyle/>
                    <a:p>
                      <a:pPr algn="r" fontAlgn="b"/>
                      <a:r>
                        <a:rPr lang="en-US" sz="1600" b="0" i="0" u="none" strike="noStrike" dirty="0">
                          <a:solidFill>
                            <a:srgbClr val="000000"/>
                          </a:solidFill>
                          <a:effectLst/>
                          <a:latin typeface="Aptos Narrow" panose="020B0004020202020204" pitchFamily="34" charset="0"/>
                        </a:rPr>
                        <a:t>14.65</a:t>
                      </a:r>
                    </a:p>
                  </a:txBody>
                  <a:tcPr marL="9525" marR="9525" marT="9525" marB="0" anchor="b"/>
                </a:tc>
                <a:extLst>
                  <a:ext uri="{0D108BD9-81ED-4DB2-BD59-A6C34878D82A}">
                    <a16:rowId xmlns:a16="http://schemas.microsoft.com/office/drawing/2014/main" val="480189889"/>
                  </a:ext>
                </a:extLst>
              </a:tr>
            </a:tbl>
          </a:graphicData>
        </a:graphic>
      </p:graphicFrame>
      <p:graphicFrame>
        <p:nvGraphicFramePr>
          <p:cNvPr id="8" name="Table 7">
            <a:extLst>
              <a:ext uri="{FF2B5EF4-FFF2-40B4-BE49-F238E27FC236}">
                <a16:creationId xmlns:a16="http://schemas.microsoft.com/office/drawing/2014/main" id="{78F1AF9F-515C-D021-44ED-BB8171AF8346}"/>
              </a:ext>
            </a:extLst>
          </p:cNvPr>
          <p:cNvGraphicFramePr>
            <a:graphicFrameLocks noGrp="1"/>
          </p:cNvGraphicFramePr>
          <p:nvPr>
            <p:extLst>
              <p:ext uri="{D42A27DB-BD31-4B8C-83A1-F6EECF244321}">
                <p14:modId xmlns:p14="http://schemas.microsoft.com/office/powerpoint/2010/main" val="583320333"/>
              </p:ext>
            </p:extLst>
          </p:nvPr>
        </p:nvGraphicFramePr>
        <p:xfrm>
          <a:off x="8671035" y="4625273"/>
          <a:ext cx="4603533" cy="2026920"/>
        </p:xfrm>
        <a:graphic>
          <a:graphicData uri="http://schemas.openxmlformats.org/drawingml/2006/table">
            <a:tbl>
              <a:tblPr firstRow="1" bandRow="1">
                <a:tableStyleId>{5C22544A-7EE6-4342-B048-85BDC9FD1C3A}</a:tableStyleId>
              </a:tblPr>
              <a:tblGrid>
                <a:gridCol w="1786758">
                  <a:extLst>
                    <a:ext uri="{9D8B030D-6E8A-4147-A177-3AD203B41FA5}">
                      <a16:colId xmlns:a16="http://schemas.microsoft.com/office/drawing/2014/main" val="992520778"/>
                    </a:ext>
                  </a:extLst>
                </a:gridCol>
                <a:gridCol w="1418897">
                  <a:extLst>
                    <a:ext uri="{9D8B030D-6E8A-4147-A177-3AD203B41FA5}">
                      <a16:colId xmlns:a16="http://schemas.microsoft.com/office/drawing/2014/main" val="3786434814"/>
                    </a:ext>
                  </a:extLst>
                </a:gridCol>
                <a:gridCol w="1397878">
                  <a:extLst>
                    <a:ext uri="{9D8B030D-6E8A-4147-A177-3AD203B41FA5}">
                      <a16:colId xmlns:a16="http://schemas.microsoft.com/office/drawing/2014/main" val="4173218056"/>
                    </a:ext>
                  </a:extLst>
                </a:gridCol>
              </a:tblGrid>
              <a:tr h="234157">
                <a:tc>
                  <a:txBody>
                    <a:bodyPr/>
                    <a:lstStyle/>
                    <a:p>
                      <a:pPr algn="l" fontAlgn="b"/>
                      <a:r>
                        <a:rPr lang="en-US" sz="1600" b="0" i="0" u="none" strike="noStrike" dirty="0" err="1">
                          <a:solidFill>
                            <a:srgbClr val="000000"/>
                          </a:solidFill>
                          <a:effectLst/>
                          <a:latin typeface="Aptos Narrow" panose="020B0004020202020204" pitchFamily="34" charset="0"/>
                        </a:rPr>
                        <a:t>PredictorVariable</a:t>
                      </a:r>
                      <a:endParaRPr lang="en-US" sz="16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r>
                        <a:rPr lang="en-US" sz="1600" b="0" i="0" u="none" strike="noStrike">
                          <a:solidFill>
                            <a:srgbClr val="000000"/>
                          </a:solidFill>
                          <a:effectLst/>
                          <a:latin typeface="Aptos Narrow" panose="020B0004020202020204" pitchFamily="34" charset="0"/>
                        </a:rPr>
                        <a:t>VarImp[%]</a:t>
                      </a:r>
                    </a:p>
                  </a:txBody>
                  <a:tcPr marL="9525" marR="9525" marT="9525" marB="0" anchor="b"/>
                </a:tc>
                <a:tc>
                  <a:txBody>
                    <a:bodyPr/>
                    <a:lstStyle/>
                    <a:p>
                      <a:pPr algn="l" fontAlgn="b"/>
                      <a:r>
                        <a:rPr lang="en-US" sz="1600" b="0" i="0" u="none" strike="noStrike" dirty="0" err="1">
                          <a:solidFill>
                            <a:srgbClr val="000000"/>
                          </a:solidFill>
                          <a:effectLst/>
                          <a:latin typeface="Aptos Narrow" panose="020B0004020202020204" pitchFamily="34" charset="0"/>
                        </a:rPr>
                        <a:t>PermImp</a:t>
                      </a:r>
                      <a:r>
                        <a:rPr lang="en-US" sz="1600" b="0" i="0" u="none" strike="noStrike" dirty="0">
                          <a:solidFill>
                            <a:srgbClr val="000000"/>
                          </a:solidFill>
                          <a:effectLst/>
                          <a:latin typeface="Aptos Narrow" panose="020B0004020202020204" pitchFamily="34" charset="0"/>
                        </a:rPr>
                        <a:t>[%]</a:t>
                      </a:r>
                    </a:p>
                  </a:txBody>
                  <a:tcPr marL="9525" marR="9525" marT="9525" marB="0" anchor="b"/>
                </a:tc>
                <a:extLst>
                  <a:ext uri="{0D108BD9-81ED-4DB2-BD59-A6C34878D82A}">
                    <a16:rowId xmlns:a16="http://schemas.microsoft.com/office/drawing/2014/main" val="2069785778"/>
                  </a:ext>
                </a:extLst>
              </a:tr>
              <a:tr h="234157">
                <a:tc>
                  <a:txBody>
                    <a:bodyPr/>
                    <a:lstStyle/>
                    <a:p>
                      <a:pPr algn="l" fontAlgn="b"/>
                      <a:r>
                        <a:rPr lang="en-US" sz="1600" b="0" i="0" u="none" strike="noStrike">
                          <a:solidFill>
                            <a:srgbClr val="000000"/>
                          </a:solidFill>
                          <a:effectLst/>
                          <a:latin typeface="Aptos Narrow" panose="020B0004020202020204" pitchFamily="34" charset="0"/>
                        </a:rPr>
                        <a:t>PCP</a:t>
                      </a:r>
                    </a:p>
                  </a:txBody>
                  <a:tcPr marL="9525" marR="9525" marT="9525" marB="0" anchor="b"/>
                </a:tc>
                <a:tc>
                  <a:txBody>
                    <a:bodyPr/>
                    <a:lstStyle/>
                    <a:p>
                      <a:pPr algn="r" fontAlgn="b"/>
                      <a:r>
                        <a:rPr lang="en-US" sz="1600" b="0" i="0" u="none" strike="noStrike" dirty="0">
                          <a:solidFill>
                            <a:srgbClr val="000000"/>
                          </a:solidFill>
                          <a:effectLst/>
                          <a:latin typeface="Aptos Narrow" panose="020B0004020202020204" pitchFamily="34" charset="0"/>
                        </a:rPr>
                        <a:t>84.41</a:t>
                      </a:r>
                    </a:p>
                  </a:txBody>
                  <a:tcPr marL="9525" marR="9525" marT="9525" marB="0" anchor="b"/>
                </a:tc>
                <a:tc>
                  <a:txBody>
                    <a:bodyPr/>
                    <a:lstStyle/>
                    <a:p>
                      <a:pPr algn="r" fontAlgn="b"/>
                      <a:r>
                        <a:rPr lang="en-US" sz="1600" b="0" i="0" u="none" strike="noStrike">
                          <a:solidFill>
                            <a:srgbClr val="000000"/>
                          </a:solidFill>
                          <a:effectLst/>
                          <a:latin typeface="Aptos Narrow" panose="020B0004020202020204" pitchFamily="34" charset="0"/>
                        </a:rPr>
                        <a:t>144.68</a:t>
                      </a:r>
                    </a:p>
                  </a:txBody>
                  <a:tcPr marL="9525" marR="9525" marT="9525" marB="0" anchor="b"/>
                </a:tc>
                <a:extLst>
                  <a:ext uri="{0D108BD9-81ED-4DB2-BD59-A6C34878D82A}">
                    <a16:rowId xmlns:a16="http://schemas.microsoft.com/office/drawing/2014/main" val="656450789"/>
                  </a:ext>
                </a:extLst>
              </a:tr>
              <a:tr h="234157">
                <a:tc>
                  <a:txBody>
                    <a:bodyPr/>
                    <a:lstStyle/>
                    <a:p>
                      <a:pPr algn="l" fontAlgn="b"/>
                      <a:r>
                        <a:rPr lang="en-US" sz="1600" b="0" i="0" u="none" strike="noStrike">
                          <a:solidFill>
                            <a:srgbClr val="000000"/>
                          </a:solidFill>
                          <a:effectLst/>
                          <a:latin typeface="Aptos Narrow" panose="020B0004020202020204" pitchFamily="34" charset="0"/>
                        </a:rPr>
                        <a:t>Infiltration_Capacity</a:t>
                      </a:r>
                    </a:p>
                  </a:txBody>
                  <a:tcPr marL="9525" marR="9525" marT="9525" marB="0" anchor="b"/>
                </a:tc>
                <a:tc>
                  <a:txBody>
                    <a:bodyPr/>
                    <a:lstStyle/>
                    <a:p>
                      <a:pPr algn="r" fontAlgn="b"/>
                      <a:r>
                        <a:rPr lang="en-US" sz="1600" b="0" i="0" u="none" strike="noStrike" dirty="0">
                          <a:solidFill>
                            <a:srgbClr val="000000"/>
                          </a:solidFill>
                          <a:effectLst/>
                          <a:latin typeface="Aptos Narrow" panose="020B0004020202020204" pitchFamily="34" charset="0"/>
                        </a:rPr>
                        <a:t>2.9</a:t>
                      </a:r>
                    </a:p>
                  </a:txBody>
                  <a:tcPr marL="9525" marR="9525" marT="9525" marB="0" anchor="b"/>
                </a:tc>
                <a:tc>
                  <a:txBody>
                    <a:bodyPr/>
                    <a:lstStyle/>
                    <a:p>
                      <a:pPr algn="r" fontAlgn="b"/>
                      <a:r>
                        <a:rPr lang="en-US" sz="1600" b="0" i="0" u="none" strike="noStrike" dirty="0">
                          <a:solidFill>
                            <a:srgbClr val="000000"/>
                          </a:solidFill>
                          <a:effectLst/>
                          <a:latin typeface="Aptos Narrow" panose="020B0004020202020204" pitchFamily="34" charset="0"/>
                        </a:rPr>
                        <a:t>-0.13</a:t>
                      </a:r>
                    </a:p>
                  </a:txBody>
                  <a:tcPr marL="9525" marR="9525" marT="9525" marB="0" anchor="b"/>
                </a:tc>
                <a:extLst>
                  <a:ext uri="{0D108BD9-81ED-4DB2-BD59-A6C34878D82A}">
                    <a16:rowId xmlns:a16="http://schemas.microsoft.com/office/drawing/2014/main" val="1143553568"/>
                  </a:ext>
                </a:extLst>
              </a:tr>
              <a:tr h="234157">
                <a:tc>
                  <a:txBody>
                    <a:bodyPr/>
                    <a:lstStyle/>
                    <a:p>
                      <a:pPr algn="l" fontAlgn="b"/>
                      <a:r>
                        <a:rPr lang="en-US" sz="1600" b="0" i="0" u="none" strike="noStrike" dirty="0">
                          <a:solidFill>
                            <a:srgbClr val="000000"/>
                          </a:solidFill>
                          <a:effectLst/>
                          <a:latin typeface="Aptos Narrow" panose="020B0004020202020204" pitchFamily="34" charset="0"/>
                        </a:rPr>
                        <a:t>Elevation</a:t>
                      </a:r>
                    </a:p>
                  </a:txBody>
                  <a:tcPr marL="9525" marR="9525" marT="9525" marB="0" anchor="b"/>
                </a:tc>
                <a:tc>
                  <a:txBody>
                    <a:bodyPr/>
                    <a:lstStyle/>
                    <a:p>
                      <a:pPr algn="r" fontAlgn="b"/>
                      <a:r>
                        <a:rPr lang="en-US" sz="1600" b="0" i="0" u="none" strike="noStrike">
                          <a:solidFill>
                            <a:srgbClr val="000000"/>
                          </a:solidFill>
                          <a:effectLst/>
                          <a:latin typeface="Aptos Narrow" panose="020B0004020202020204" pitchFamily="34" charset="0"/>
                        </a:rPr>
                        <a:t>3.88</a:t>
                      </a:r>
                    </a:p>
                  </a:txBody>
                  <a:tcPr marL="9525" marR="9525" marT="9525" marB="0" anchor="b"/>
                </a:tc>
                <a:tc>
                  <a:txBody>
                    <a:bodyPr/>
                    <a:lstStyle/>
                    <a:p>
                      <a:pPr algn="r" fontAlgn="b"/>
                      <a:r>
                        <a:rPr lang="en-US" sz="1600" b="0" i="0" u="none" strike="noStrike" dirty="0">
                          <a:solidFill>
                            <a:srgbClr val="000000"/>
                          </a:solidFill>
                          <a:effectLst/>
                          <a:latin typeface="Aptos Narrow" panose="020B0004020202020204" pitchFamily="34" charset="0"/>
                        </a:rPr>
                        <a:t>0.86</a:t>
                      </a:r>
                    </a:p>
                  </a:txBody>
                  <a:tcPr marL="9525" marR="9525" marT="9525" marB="0" anchor="b"/>
                </a:tc>
                <a:extLst>
                  <a:ext uri="{0D108BD9-81ED-4DB2-BD59-A6C34878D82A}">
                    <a16:rowId xmlns:a16="http://schemas.microsoft.com/office/drawing/2014/main" val="2977225275"/>
                  </a:ext>
                </a:extLst>
              </a:tr>
              <a:tr h="234157">
                <a:tc>
                  <a:txBody>
                    <a:bodyPr/>
                    <a:lstStyle/>
                    <a:p>
                      <a:pPr algn="l" fontAlgn="b"/>
                      <a:r>
                        <a:rPr lang="en-US" sz="1600" b="0" i="0" u="none" strike="noStrike">
                          <a:solidFill>
                            <a:srgbClr val="000000"/>
                          </a:solidFill>
                          <a:effectLst/>
                          <a:latin typeface="Aptos Narrow" panose="020B0004020202020204" pitchFamily="34" charset="0"/>
                        </a:rPr>
                        <a:t>Landuse</a:t>
                      </a:r>
                    </a:p>
                  </a:txBody>
                  <a:tcPr marL="9525" marR="9525" marT="9525" marB="0" anchor="b"/>
                </a:tc>
                <a:tc>
                  <a:txBody>
                    <a:bodyPr/>
                    <a:lstStyle/>
                    <a:p>
                      <a:pPr algn="r" fontAlgn="b"/>
                      <a:r>
                        <a:rPr lang="en-US" sz="1600" b="0" i="0" u="none" strike="noStrike">
                          <a:solidFill>
                            <a:srgbClr val="000000"/>
                          </a:solidFill>
                          <a:effectLst/>
                          <a:latin typeface="Aptos Narrow" panose="020B0004020202020204" pitchFamily="34" charset="0"/>
                        </a:rPr>
                        <a:t>0.84</a:t>
                      </a:r>
                    </a:p>
                  </a:txBody>
                  <a:tcPr marL="9525" marR="9525" marT="9525" marB="0" anchor="b"/>
                </a:tc>
                <a:tc>
                  <a:txBody>
                    <a:bodyPr/>
                    <a:lstStyle/>
                    <a:p>
                      <a:pPr algn="r" fontAlgn="b"/>
                      <a:r>
                        <a:rPr lang="en-US" sz="1600" b="0" i="0" u="none" strike="noStrike" dirty="0">
                          <a:solidFill>
                            <a:srgbClr val="000000"/>
                          </a:solidFill>
                          <a:effectLst/>
                          <a:latin typeface="Aptos Narrow" panose="020B0004020202020204" pitchFamily="34" charset="0"/>
                        </a:rPr>
                        <a:t>0.81</a:t>
                      </a:r>
                    </a:p>
                  </a:txBody>
                  <a:tcPr marL="9525" marR="9525" marT="9525" marB="0" anchor="b"/>
                </a:tc>
                <a:extLst>
                  <a:ext uri="{0D108BD9-81ED-4DB2-BD59-A6C34878D82A}">
                    <a16:rowId xmlns:a16="http://schemas.microsoft.com/office/drawing/2014/main" val="539705550"/>
                  </a:ext>
                </a:extLst>
              </a:tr>
              <a:tr h="234157">
                <a:tc>
                  <a:txBody>
                    <a:bodyPr/>
                    <a:lstStyle/>
                    <a:p>
                      <a:pPr algn="l" fontAlgn="b"/>
                      <a:r>
                        <a:rPr lang="en-US" sz="1600" b="0" i="0" u="none" strike="noStrike">
                          <a:solidFill>
                            <a:srgbClr val="000000"/>
                          </a:solidFill>
                          <a:effectLst/>
                          <a:latin typeface="Aptos Narrow" panose="020B0004020202020204" pitchFamily="34" charset="0"/>
                        </a:rPr>
                        <a:t>Slope</a:t>
                      </a:r>
                    </a:p>
                  </a:txBody>
                  <a:tcPr marL="9525" marR="9525" marT="9525" marB="0" anchor="b"/>
                </a:tc>
                <a:tc>
                  <a:txBody>
                    <a:bodyPr/>
                    <a:lstStyle/>
                    <a:p>
                      <a:pPr algn="r" fontAlgn="b"/>
                      <a:r>
                        <a:rPr lang="en-US" sz="1600" b="0" i="0" u="none" strike="noStrike">
                          <a:solidFill>
                            <a:srgbClr val="000000"/>
                          </a:solidFill>
                          <a:effectLst/>
                          <a:latin typeface="Aptos Narrow" panose="020B0004020202020204" pitchFamily="34" charset="0"/>
                        </a:rPr>
                        <a:t>2.71</a:t>
                      </a:r>
                    </a:p>
                  </a:txBody>
                  <a:tcPr marL="9525" marR="9525" marT="9525" marB="0" anchor="b"/>
                </a:tc>
                <a:tc>
                  <a:txBody>
                    <a:bodyPr/>
                    <a:lstStyle/>
                    <a:p>
                      <a:pPr algn="r" fontAlgn="b"/>
                      <a:r>
                        <a:rPr lang="en-US" sz="1600" b="0" i="0" u="none" strike="noStrike" dirty="0">
                          <a:solidFill>
                            <a:srgbClr val="000000"/>
                          </a:solidFill>
                          <a:effectLst/>
                          <a:latin typeface="Aptos Narrow" panose="020B0004020202020204" pitchFamily="34" charset="0"/>
                        </a:rPr>
                        <a:t>0.33</a:t>
                      </a:r>
                    </a:p>
                  </a:txBody>
                  <a:tcPr marL="9525" marR="9525" marT="9525" marB="0" anchor="b"/>
                </a:tc>
                <a:extLst>
                  <a:ext uri="{0D108BD9-81ED-4DB2-BD59-A6C34878D82A}">
                    <a16:rowId xmlns:a16="http://schemas.microsoft.com/office/drawing/2014/main" val="1777368"/>
                  </a:ext>
                </a:extLst>
              </a:tr>
              <a:tr h="234157">
                <a:tc>
                  <a:txBody>
                    <a:bodyPr/>
                    <a:lstStyle/>
                    <a:p>
                      <a:pPr algn="l" fontAlgn="b"/>
                      <a:r>
                        <a:rPr lang="en-US" sz="1600" b="0" i="0" u="none" strike="noStrike">
                          <a:solidFill>
                            <a:srgbClr val="000000"/>
                          </a:solidFill>
                          <a:effectLst/>
                          <a:latin typeface="Aptos Narrow" panose="020B0004020202020204" pitchFamily="34" charset="0"/>
                        </a:rPr>
                        <a:t>Temperature</a:t>
                      </a:r>
                    </a:p>
                  </a:txBody>
                  <a:tcPr marL="9525" marR="9525" marT="9525" marB="0" anchor="b"/>
                </a:tc>
                <a:tc>
                  <a:txBody>
                    <a:bodyPr/>
                    <a:lstStyle/>
                    <a:p>
                      <a:pPr algn="r" fontAlgn="b"/>
                      <a:r>
                        <a:rPr lang="en-US" sz="1600" b="0" i="0" u="none" strike="noStrike">
                          <a:solidFill>
                            <a:srgbClr val="000000"/>
                          </a:solidFill>
                          <a:effectLst/>
                          <a:latin typeface="Aptos Narrow" panose="020B0004020202020204" pitchFamily="34" charset="0"/>
                        </a:rPr>
                        <a:t>2.32</a:t>
                      </a:r>
                    </a:p>
                  </a:txBody>
                  <a:tcPr marL="9525" marR="9525" marT="9525" marB="0" anchor="b"/>
                </a:tc>
                <a:tc>
                  <a:txBody>
                    <a:bodyPr/>
                    <a:lstStyle/>
                    <a:p>
                      <a:pPr algn="r" fontAlgn="b"/>
                      <a:r>
                        <a:rPr lang="en-US" sz="1600" b="0" i="0" u="none" strike="noStrike" dirty="0">
                          <a:solidFill>
                            <a:srgbClr val="000000"/>
                          </a:solidFill>
                          <a:effectLst/>
                          <a:latin typeface="Aptos Narrow" panose="020B0004020202020204" pitchFamily="34" charset="0"/>
                        </a:rPr>
                        <a:t>-0.48</a:t>
                      </a:r>
                    </a:p>
                  </a:txBody>
                  <a:tcPr marL="9525" marR="9525" marT="9525" marB="0" anchor="b"/>
                </a:tc>
                <a:extLst>
                  <a:ext uri="{0D108BD9-81ED-4DB2-BD59-A6C34878D82A}">
                    <a16:rowId xmlns:a16="http://schemas.microsoft.com/office/drawing/2014/main" val="3791845480"/>
                  </a:ext>
                </a:extLst>
              </a:tr>
              <a:tr h="234157">
                <a:tc>
                  <a:txBody>
                    <a:bodyPr/>
                    <a:lstStyle/>
                    <a:p>
                      <a:pPr algn="l" fontAlgn="b"/>
                      <a:r>
                        <a:rPr lang="en-US" sz="1600" b="0" i="0" u="none" strike="noStrike" dirty="0">
                          <a:solidFill>
                            <a:srgbClr val="000000"/>
                          </a:solidFill>
                          <a:effectLst/>
                          <a:latin typeface="Aptos Narrow" panose="020B0004020202020204" pitchFamily="34" charset="0"/>
                        </a:rPr>
                        <a:t>Random</a:t>
                      </a:r>
                    </a:p>
                  </a:txBody>
                  <a:tcPr marL="9525" marR="9525" marT="9525" marB="0" anchor="b"/>
                </a:tc>
                <a:tc>
                  <a:txBody>
                    <a:bodyPr/>
                    <a:lstStyle/>
                    <a:p>
                      <a:pPr algn="r" fontAlgn="b"/>
                      <a:r>
                        <a:rPr lang="en-US" sz="1600" b="0" i="0" u="none" strike="noStrike">
                          <a:solidFill>
                            <a:srgbClr val="000000"/>
                          </a:solidFill>
                          <a:effectLst/>
                          <a:latin typeface="Aptos Narrow" panose="020B0004020202020204" pitchFamily="34" charset="0"/>
                        </a:rPr>
                        <a:t>2.92</a:t>
                      </a:r>
                    </a:p>
                  </a:txBody>
                  <a:tcPr marL="9525" marR="9525" marT="9525" marB="0" anchor="b"/>
                </a:tc>
                <a:tc>
                  <a:txBody>
                    <a:bodyPr/>
                    <a:lstStyle/>
                    <a:p>
                      <a:pPr algn="r" fontAlgn="b"/>
                      <a:r>
                        <a:rPr lang="en-US" sz="1600" b="0" i="0" u="none" strike="noStrike" dirty="0">
                          <a:solidFill>
                            <a:srgbClr val="000000"/>
                          </a:solidFill>
                          <a:effectLst/>
                          <a:latin typeface="Aptos Narrow" panose="020B0004020202020204" pitchFamily="34" charset="0"/>
                        </a:rPr>
                        <a:t>0.32</a:t>
                      </a:r>
                    </a:p>
                  </a:txBody>
                  <a:tcPr marL="9525" marR="9525" marT="9525" marB="0" anchor="b"/>
                </a:tc>
                <a:extLst>
                  <a:ext uri="{0D108BD9-81ED-4DB2-BD59-A6C34878D82A}">
                    <a16:rowId xmlns:a16="http://schemas.microsoft.com/office/drawing/2014/main" val="3489677123"/>
                  </a:ext>
                </a:extLst>
              </a:tr>
            </a:tbl>
          </a:graphicData>
        </a:graphic>
      </p:graphicFrame>
      <p:sp>
        <p:nvSpPr>
          <p:cNvPr id="9" name="TextBox 8">
            <a:extLst>
              <a:ext uri="{FF2B5EF4-FFF2-40B4-BE49-F238E27FC236}">
                <a16:creationId xmlns:a16="http://schemas.microsoft.com/office/drawing/2014/main" id="{B7A3FB97-23A2-23DF-8227-300DC736EE91}"/>
              </a:ext>
            </a:extLst>
          </p:cNvPr>
          <p:cNvSpPr txBox="1"/>
          <p:nvPr/>
        </p:nvSpPr>
        <p:spPr>
          <a:xfrm>
            <a:off x="8597463" y="4232708"/>
            <a:ext cx="4677105" cy="400110"/>
          </a:xfrm>
          <a:prstGeom prst="rect">
            <a:avLst/>
          </a:prstGeom>
          <a:noFill/>
        </p:spPr>
        <p:txBody>
          <a:bodyPr wrap="square">
            <a:spAutoFit/>
          </a:bodyPr>
          <a:lstStyle/>
          <a:p>
            <a:pPr algn="ctr"/>
            <a:r>
              <a:rPr lang="en-US" b="1" dirty="0"/>
              <a:t>r² = 0.76</a:t>
            </a:r>
          </a:p>
        </p:txBody>
      </p:sp>
      <p:sp>
        <p:nvSpPr>
          <p:cNvPr id="10" name="TextBox 9">
            <a:extLst>
              <a:ext uri="{FF2B5EF4-FFF2-40B4-BE49-F238E27FC236}">
                <a16:creationId xmlns:a16="http://schemas.microsoft.com/office/drawing/2014/main" id="{0FBB8507-5632-E65C-C19E-E852C768DFD4}"/>
              </a:ext>
            </a:extLst>
          </p:cNvPr>
          <p:cNvSpPr txBox="1"/>
          <p:nvPr/>
        </p:nvSpPr>
        <p:spPr>
          <a:xfrm>
            <a:off x="8671035" y="690001"/>
            <a:ext cx="4603533" cy="400110"/>
          </a:xfrm>
          <a:prstGeom prst="rect">
            <a:avLst/>
          </a:prstGeom>
          <a:noFill/>
        </p:spPr>
        <p:txBody>
          <a:bodyPr wrap="square">
            <a:spAutoFit/>
          </a:bodyPr>
          <a:lstStyle/>
          <a:p>
            <a:pPr algn="ctr"/>
            <a:r>
              <a:rPr lang="en-US" b="1" dirty="0"/>
              <a:t>r² &lt; 0</a:t>
            </a:r>
          </a:p>
        </p:txBody>
      </p:sp>
    </p:spTree>
    <p:extLst>
      <p:ext uri="{BB962C8B-B14F-4D97-AF65-F5344CB8AC3E}">
        <p14:creationId xmlns:p14="http://schemas.microsoft.com/office/powerpoint/2010/main" val="41584134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529187-8823-CA9C-4458-A55CB7A3FB73}"/>
              </a:ext>
            </a:extLst>
          </p:cNvPr>
          <p:cNvPicPr>
            <a:picLocks noChangeAspect="1"/>
          </p:cNvPicPr>
          <p:nvPr/>
        </p:nvPicPr>
        <p:blipFill>
          <a:blip r:embed="rId3"/>
          <a:stretch>
            <a:fillRect/>
          </a:stretch>
        </p:blipFill>
        <p:spPr>
          <a:xfrm>
            <a:off x="0" y="893"/>
            <a:ext cx="13817600" cy="7770614"/>
          </a:xfrm>
          <a:prstGeom prst="rect">
            <a:avLst/>
          </a:prstGeom>
        </p:spPr>
      </p:pic>
      <p:pic>
        <p:nvPicPr>
          <p:cNvPr id="3" name="Picture 2">
            <a:extLst>
              <a:ext uri="{FF2B5EF4-FFF2-40B4-BE49-F238E27FC236}">
                <a16:creationId xmlns:a16="http://schemas.microsoft.com/office/drawing/2014/main" id="{521F5009-89BF-5D63-0891-3F1E21811F94}"/>
              </a:ext>
            </a:extLst>
          </p:cNvPr>
          <p:cNvPicPr>
            <a:picLocks noChangeAspect="1"/>
          </p:cNvPicPr>
          <p:nvPr/>
        </p:nvPicPr>
        <p:blipFill rotWithShape="1">
          <a:blip r:embed="rId4"/>
          <a:srcRect l="-2" r="1"/>
          <a:stretch/>
        </p:blipFill>
        <p:spPr>
          <a:xfrm>
            <a:off x="0" y="893"/>
            <a:ext cx="13817599" cy="7770614"/>
          </a:xfrm>
          <a:prstGeom prst="rect">
            <a:avLst/>
          </a:prstGeom>
        </p:spPr>
      </p:pic>
    </p:spTree>
    <p:extLst>
      <p:ext uri="{BB962C8B-B14F-4D97-AF65-F5344CB8AC3E}">
        <p14:creationId xmlns:p14="http://schemas.microsoft.com/office/powerpoint/2010/main" val="191585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i Generiert, Fragezeichen, Ballon">
            <a:extLst>
              <a:ext uri="{FF2B5EF4-FFF2-40B4-BE49-F238E27FC236}">
                <a16:creationId xmlns:a16="http://schemas.microsoft.com/office/drawing/2014/main" id="{C584DCF6-5873-A303-F6F9-4DCDA8D8F2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65" t="194" r="11827" b="-194"/>
          <a:stretch/>
        </p:blipFill>
        <p:spPr bwMode="auto">
          <a:xfrm>
            <a:off x="6387548" y="1497495"/>
            <a:ext cx="6617300" cy="51337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16625" y="311150"/>
            <a:ext cx="13200975" cy="876523"/>
          </a:xfrm>
        </p:spPr>
        <p:txBody>
          <a:bodyPr anchor="t">
            <a:normAutofit/>
          </a:bodyPr>
          <a:lstStyle/>
          <a:p>
            <a:r>
              <a:rPr lang="en-US" dirty="0"/>
              <a:t>Content</a:t>
            </a:r>
          </a:p>
        </p:txBody>
      </p:sp>
      <p:sp>
        <p:nvSpPr>
          <p:cNvPr id="23" name="Text Placeholder 3">
            <a:extLst>
              <a:ext uri="{FF2B5EF4-FFF2-40B4-BE49-F238E27FC236}">
                <a16:creationId xmlns:a16="http://schemas.microsoft.com/office/drawing/2014/main" id="{0635B3C5-E83C-42FF-A4E5-5DFFE56C687A}"/>
              </a:ext>
            </a:extLst>
          </p:cNvPr>
          <p:cNvSpPr>
            <a:spLocks noGrp="1"/>
          </p:cNvSpPr>
          <p:nvPr>
            <p:ph type="body" sz="quarter" idx="14"/>
          </p:nvPr>
        </p:nvSpPr>
        <p:spPr>
          <a:xfrm>
            <a:off x="655129" y="1255744"/>
            <a:ext cx="5440871" cy="5873926"/>
          </a:xfrm>
        </p:spPr>
        <p:txBody>
          <a:bodyPr/>
          <a:lstStyle/>
          <a:p>
            <a:pPr marL="0" marR="0" indent="0">
              <a:spcBef>
                <a:spcPts val="1200"/>
              </a:spcBef>
              <a:spcAft>
                <a:spcPts val="0"/>
              </a:spcAft>
              <a:buNone/>
            </a:pPr>
            <a:r>
              <a:rPr lang="en-DE" sz="1800" b="1" dirty="0">
                <a:latin typeface="+mn-lt"/>
                <a:ea typeface="Calibri" panose="020F0502020204030204" pitchFamily="34" charset="0"/>
              </a:rPr>
              <a:t>Introduction</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Quick overview of machine learning techniques</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Random Forest and its pro’s and con’s</a:t>
            </a:r>
          </a:p>
          <a:p>
            <a:pPr marL="0" marR="0" indent="0">
              <a:spcBef>
                <a:spcPts val="1200"/>
              </a:spcBef>
              <a:spcAft>
                <a:spcPts val="0"/>
              </a:spcAft>
              <a:buNone/>
            </a:pPr>
            <a:br>
              <a:rPr lang="en-DE" sz="1800" b="1" dirty="0">
                <a:latin typeface="+mn-lt"/>
                <a:ea typeface="Calibri" panose="020F0502020204030204" pitchFamily="34" charset="0"/>
              </a:rPr>
            </a:br>
            <a:r>
              <a:rPr lang="en-DE" sz="1800" b="1" dirty="0">
                <a:latin typeface="+mn-lt"/>
                <a:ea typeface="Calibri" panose="020F0502020204030204" pitchFamily="34" charset="0"/>
              </a:rPr>
              <a:t>Random Forest for streamflow prediction</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Data processing</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Application of the algorithm</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Performance assessment </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Input data importance and prediction</a:t>
            </a:r>
          </a:p>
          <a:p>
            <a:pPr marL="0" marR="0" indent="0">
              <a:spcBef>
                <a:spcPts val="1200"/>
              </a:spcBef>
              <a:spcAft>
                <a:spcPts val="0"/>
              </a:spcAft>
              <a:buNone/>
            </a:pPr>
            <a:br>
              <a:rPr lang="en-DE" sz="1800" b="1" dirty="0">
                <a:latin typeface="+mn-lt"/>
                <a:ea typeface="Calibri" panose="020F0502020204030204" pitchFamily="34" charset="0"/>
              </a:rPr>
            </a:br>
            <a:r>
              <a:rPr lang="en-DE" sz="1800" b="1" dirty="0">
                <a:latin typeface="+mn-lt"/>
                <a:ea typeface="Calibri" panose="020F0502020204030204" pitchFamily="34" charset="0"/>
              </a:rPr>
              <a:t>Wrapping up</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Lessons learned</a:t>
            </a:r>
          </a:p>
          <a:p>
            <a:pPr marL="0" marR="0" indent="0">
              <a:spcBef>
                <a:spcPts val="1200"/>
              </a:spcBef>
              <a:spcAft>
                <a:spcPts val="0"/>
              </a:spcAft>
              <a:buNone/>
            </a:pPr>
            <a:r>
              <a:rPr lang="en-DE" sz="1800" dirty="0">
                <a:solidFill>
                  <a:schemeClr val="bg1">
                    <a:lumMod val="50000"/>
                  </a:schemeClr>
                </a:solidFill>
                <a:latin typeface="+mn-lt"/>
                <a:ea typeface="Calibri" panose="020F0502020204030204" pitchFamily="34" charset="0"/>
              </a:rPr>
              <a:t>Code example</a:t>
            </a:r>
          </a:p>
          <a:p>
            <a:pPr marL="0" marR="0" indent="0">
              <a:spcBef>
                <a:spcPts val="1200"/>
              </a:spcBef>
              <a:spcAft>
                <a:spcPts val="0"/>
              </a:spcAft>
              <a:buNone/>
            </a:pPr>
            <a:r>
              <a:rPr lang="en-DE" sz="2400" b="1" dirty="0">
                <a:solidFill>
                  <a:schemeClr val="bg1">
                    <a:lumMod val="50000"/>
                  </a:schemeClr>
                </a:solidFill>
                <a:latin typeface="+mn-lt"/>
                <a:ea typeface="Calibri" panose="020F0502020204030204" pitchFamily="34" charset="0"/>
              </a:rPr>
              <a:t>Questions and Answers</a:t>
            </a:r>
            <a:endParaRPr lang="de-DE" sz="2400" b="1" dirty="0">
              <a:solidFill>
                <a:schemeClr val="bg1">
                  <a:lumMod val="50000"/>
                </a:schemeClr>
              </a:solidFill>
              <a:effectLst/>
              <a:latin typeface="+mn-lt"/>
              <a:ea typeface="Calibri" panose="020F0502020204030204" pitchFamily="34" charset="0"/>
            </a:endParaRPr>
          </a:p>
        </p:txBody>
      </p:sp>
      <p:sp>
        <p:nvSpPr>
          <p:cNvPr id="5" name="Text Placeholder 3">
            <a:extLst>
              <a:ext uri="{FF2B5EF4-FFF2-40B4-BE49-F238E27FC236}">
                <a16:creationId xmlns:a16="http://schemas.microsoft.com/office/drawing/2014/main" id="{D7011C1D-2F1A-9729-46E8-2F6136CBBE03}"/>
              </a:ext>
            </a:extLst>
          </p:cNvPr>
          <p:cNvSpPr txBox="1">
            <a:spLocks/>
          </p:cNvSpPr>
          <p:nvPr/>
        </p:nvSpPr>
        <p:spPr>
          <a:xfrm>
            <a:off x="10807150" y="6438248"/>
            <a:ext cx="2197650" cy="366193"/>
          </a:xfrm>
          <a:prstGeom prst="rect">
            <a:avLst/>
          </a:prstGeom>
        </p:spPr>
        <p:txBody>
          <a:bodyPr vert="horz" lIns="91440" tIns="45720" rIns="91440" bIns="45720" rtlCol="0">
            <a:noAutofit/>
          </a:bodyPr>
          <a:lstStyle>
            <a:lvl1pPr marL="82868" marR="0" indent="-82868" algn="l" defTabSz="699779" rtl="0" eaLnBrk="1" fontAlgn="auto" latinLnBrk="0" hangingPunct="1">
              <a:lnSpc>
                <a:spcPct val="100000"/>
              </a:lnSpc>
              <a:spcBef>
                <a:spcPts val="659"/>
              </a:spcBef>
              <a:spcAft>
                <a:spcPts val="0"/>
              </a:spcAft>
              <a:buClrTx/>
              <a:buSzTx/>
              <a:buFont typeface="Arial" panose="020B0604020202020204" pitchFamily="34" charset="0"/>
              <a:buChar char=" "/>
              <a:tabLst>
                <a:tab pos="82868" algn="l"/>
              </a:tabLst>
              <a:defRPr lang="en-US" sz="2747" b="0" kern="1200" baseline="0" dirty="0" smtClean="0">
                <a:solidFill>
                  <a:srgbClr val="4C0049"/>
                </a:solidFill>
                <a:latin typeface="+mj-lt"/>
                <a:ea typeface="+mn-ea"/>
                <a:cs typeface="+mn-cs"/>
              </a:defRPr>
            </a:lvl1pPr>
            <a:lvl2pPr marL="477585"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948626" algn="l"/>
              </a:tabLst>
              <a:defRPr lang="en-US" sz="2747" kern="1200" baseline="0" dirty="0" smtClean="0">
                <a:solidFill>
                  <a:srgbClr val="777877"/>
                </a:solidFill>
                <a:latin typeface="+mn-lt"/>
                <a:ea typeface="+mn-ea"/>
                <a:cs typeface="+mn-cs"/>
              </a:defRPr>
            </a:lvl2pPr>
            <a:lvl3pPr marL="942083"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1576682" algn="l"/>
              </a:tabLst>
              <a:defRPr lang="en-US" sz="2747" kern="1200" dirty="0" smtClean="0">
                <a:solidFill>
                  <a:srgbClr val="777877"/>
                </a:solidFill>
                <a:latin typeface="+mn-lt"/>
                <a:ea typeface="+mn-ea"/>
                <a:cs typeface="+mn-cs"/>
              </a:defRPr>
            </a:lvl3pPr>
            <a:lvl4pPr marL="1570139" indent="-314028" algn="l" defTabSz="628056" rtl="0" eaLnBrk="1" latinLnBrk="0" hangingPunct="1">
              <a:spcBef>
                <a:spcPts val="659"/>
              </a:spcBef>
              <a:buFont typeface="Arial" panose="020B0604020202020204" pitchFamily="34" charset="0"/>
              <a:buChar char="̶"/>
              <a:defRPr lang="en-US" sz="2747" kern="1200" dirty="0" smtClean="0">
                <a:solidFill>
                  <a:srgbClr val="777877"/>
                </a:solidFill>
                <a:latin typeface="+mn-lt"/>
                <a:ea typeface="+mn-ea"/>
                <a:cs typeface="+mn-cs"/>
              </a:defRPr>
            </a:lvl4pPr>
            <a:lvl5pPr marL="2281063" indent="-396896" algn="l" defTabSz="628056" rtl="0" eaLnBrk="1" latinLnBrk="0" hangingPunct="1">
              <a:spcBef>
                <a:spcPts val="659"/>
              </a:spcBef>
              <a:buFont typeface="Arial" panose="020B0604020202020204" pitchFamily="34" charset="0"/>
              <a:buChar char="̶"/>
              <a:defRPr sz="2747" kern="1200">
                <a:solidFill>
                  <a:srgbClr val="777877"/>
                </a:solidFill>
                <a:latin typeface="+mn-lt"/>
                <a:ea typeface="+mn-ea"/>
                <a:cs typeface="+mn-cs"/>
              </a:defRPr>
            </a:lvl5pPr>
            <a:lvl6pPr marL="3454306" indent="-314028" algn="l" defTabSz="628056" rtl="0" eaLnBrk="1" latinLnBrk="0" hangingPunct="1">
              <a:spcBef>
                <a:spcPct val="20000"/>
              </a:spcBef>
              <a:buFont typeface="Arial"/>
              <a:buChar char="•"/>
              <a:defRPr sz="2747" kern="1200">
                <a:solidFill>
                  <a:schemeClr val="tx1"/>
                </a:solidFill>
                <a:latin typeface="+mn-lt"/>
                <a:ea typeface="+mn-ea"/>
                <a:cs typeface="+mn-cs"/>
              </a:defRPr>
            </a:lvl6pPr>
            <a:lvl7pPr marL="4082362" indent="-314028" algn="l" defTabSz="628056" rtl="0" eaLnBrk="1" latinLnBrk="0" hangingPunct="1">
              <a:spcBef>
                <a:spcPct val="20000"/>
              </a:spcBef>
              <a:buFont typeface="Arial"/>
              <a:buChar char="•"/>
              <a:defRPr sz="2747" kern="1200">
                <a:solidFill>
                  <a:schemeClr val="tx1"/>
                </a:solidFill>
                <a:latin typeface="+mn-lt"/>
                <a:ea typeface="+mn-ea"/>
                <a:cs typeface="+mn-cs"/>
              </a:defRPr>
            </a:lvl7pPr>
            <a:lvl8pPr marL="4710417" indent="-314028" algn="l" defTabSz="628056" rtl="0" eaLnBrk="1" latinLnBrk="0" hangingPunct="1">
              <a:spcBef>
                <a:spcPct val="20000"/>
              </a:spcBef>
              <a:buFont typeface="Arial"/>
              <a:buChar char="•"/>
              <a:defRPr sz="2747" kern="1200">
                <a:solidFill>
                  <a:schemeClr val="tx1"/>
                </a:solidFill>
                <a:latin typeface="+mn-lt"/>
                <a:ea typeface="+mn-ea"/>
                <a:cs typeface="+mn-cs"/>
              </a:defRPr>
            </a:lvl8pPr>
            <a:lvl9pPr marL="5338473" indent="-314028" algn="l" defTabSz="628056" rtl="0" eaLnBrk="1" latinLnBrk="0" hangingPunct="1">
              <a:spcBef>
                <a:spcPct val="20000"/>
              </a:spcBef>
              <a:buFont typeface="Arial"/>
              <a:buChar char="•"/>
              <a:defRPr sz="2747" kern="1200">
                <a:solidFill>
                  <a:schemeClr val="tx1"/>
                </a:solidFill>
                <a:latin typeface="+mn-lt"/>
                <a:ea typeface="+mn-ea"/>
                <a:cs typeface="+mn-cs"/>
              </a:defRPr>
            </a:lvl9pPr>
          </a:lstStyle>
          <a:p>
            <a:pPr marL="0" indent="0" algn="r">
              <a:spcBef>
                <a:spcPts val="1200"/>
              </a:spcBef>
              <a:buFont typeface="Arial" panose="020B0604020202020204" pitchFamily="34" charset="0"/>
              <a:buNone/>
            </a:pPr>
            <a:r>
              <a:rPr lang="en-DE" sz="900" b="1" dirty="0" err="1">
                <a:solidFill>
                  <a:schemeClr val="bg1"/>
                </a:solidFill>
                <a:latin typeface="Calibri" panose="020F0502020204030204" pitchFamily="34" charset="0"/>
                <a:ea typeface="Calibri" panose="020F0502020204030204" pitchFamily="34" charset="0"/>
              </a:rPr>
              <a:t>Pixabay</a:t>
            </a:r>
            <a:r>
              <a:rPr lang="en-DE" sz="900" b="1" dirty="0">
                <a:solidFill>
                  <a:schemeClr val="bg1"/>
                </a:solidFill>
                <a:latin typeface="Calibri" panose="020F0502020204030204" pitchFamily="34" charset="0"/>
                <a:ea typeface="Calibri" panose="020F0502020204030204" pitchFamily="34" charset="0"/>
              </a:rPr>
              <a:t>  |  Gerd Altmann</a:t>
            </a:r>
            <a:endParaRPr lang="de-DE" sz="900" b="1" dirty="0">
              <a:solidFill>
                <a:schemeClr val="bg1"/>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917624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529187-8823-CA9C-4458-A55CB7A3FB73}"/>
              </a:ext>
            </a:extLst>
          </p:cNvPr>
          <p:cNvPicPr>
            <a:picLocks noChangeAspect="1"/>
          </p:cNvPicPr>
          <p:nvPr/>
        </p:nvPicPr>
        <p:blipFill>
          <a:blip r:embed="rId3"/>
          <a:stretch>
            <a:fillRect/>
          </a:stretch>
        </p:blipFill>
        <p:spPr>
          <a:xfrm>
            <a:off x="0" y="893"/>
            <a:ext cx="13817600" cy="7770614"/>
          </a:xfrm>
          <a:prstGeom prst="rect">
            <a:avLst/>
          </a:prstGeom>
        </p:spPr>
      </p:pic>
      <p:pic>
        <p:nvPicPr>
          <p:cNvPr id="3" name="Picture 2">
            <a:extLst>
              <a:ext uri="{FF2B5EF4-FFF2-40B4-BE49-F238E27FC236}">
                <a16:creationId xmlns:a16="http://schemas.microsoft.com/office/drawing/2014/main" id="{521F5009-89BF-5D63-0891-3F1E21811F94}"/>
              </a:ext>
            </a:extLst>
          </p:cNvPr>
          <p:cNvPicPr>
            <a:picLocks noChangeAspect="1"/>
          </p:cNvPicPr>
          <p:nvPr/>
        </p:nvPicPr>
        <p:blipFill rotWithShape="1">
          <a:blip r:embed="rId4"/>
          <a:srcRect l="-2" r="1"/>
          <a:stretch/>
        </p:blipFill>
        <p:spPr>
          <a:xfrm>
            <a:off x="0" y="893"/>
            <a:ext cx="13817599" cy="7770614"/>
          </a:xfrm>
          <a:prstGeom prst="rect">
            <a:avLst/>
          </a:prstGeom>
        </p:spPr>
      </p:pic>
      <p:sp>
        <p:nvSpPr>
          <p:cNvPr id="11" name="TextBox 10">
            <a:extLst>
              <a:ext uri="{FF2B5EF4-FFF2-40B4-BE49-F238E27FC236}">
                <a16:creationId xmlns:a16="http://schemas.microsoft.com/office/drawing/2014/main" id="{F755DD82-950E-AEF6-930A-65D03AD88C6A}"/>
              </a:ext>
            </a:extLst>
          </p:cNvPr>
          <p:cNvSpPr txBox="1"/>
          <p:nvPr/>
        </p:nvSpPr>
        <p:spPr>
          <a:xfrm>
            <a:off x="0" y="7067550"/>
            <a:ext cx="13944600" cy="400110"/>
          </a:xfrm>
          <a:prstGeom prst="rect">
            <a:avLst/>
          </a:prstGeom>
          <a:solidFill>
            <a:schemeClr val="bg1">
              <a:lumMod val="85000"/>
              <a:alpha val="72000"/>
            </a:schemeClr>
          </a:solidFill>
        </p:spPr>
        <p:txBody>
          <a:bodyPr wrap="square">
            <a:spAutoFit/>
          </a:bodyPr>
          <a:lstStyle>
            <a:defPPr>
              <a:defRPr lang="en-US"/>
            </a:defPPr>
            <a:lvl1pPr algn="ctr">
              <a:defRPr sz="2800" b="1">
                <a:solidFill>
                  <a:srgbClr val="571054"/>
                </a:solidFill>
              </a:defRPr>
            </a:lvl1pPr>
          </a:lstStyle>
          <a:p>
            <a:r>
              <a:rPr lang="en-DE" sz="2000" dirty="0"/>
              <a:t>jkiesel@stone-env.com</a:t>
            </a:r>
            <a:endParaRPr lang="de-DE" sz="2000" dirty="0"/>
          </a:p>
        </p:txBody>
      </p:sp>
      <p:sp>
        <p:nvSpPr>
          <p:cNvPr id="12" name="TextBox 11">
            <a:extLst>
              <a:ext uri="{FF2B5EF4-FFF2-40B4-BE49-F238E27FC236}">
                <a16:creationId xmlns:a16="http://schemas.microsoft.com/office/drawing/2014/main" id="{C585ADA0-91AE-2FC7-F55B-97E6E9BFCC7F}"/>
              </a:ext>
            </a:extLst>
          </p:cNvPr>
          <p:cNvSpPr txBox="1"/>
          <p:nvPr/>
        </p:nvSpPr>
        <p:spPr>
          <a:xfrm>
            <a:off x="-1" y="1304895"/>
            <a:ext cx="13817599" cy="1384995"/>
          </a:xfrm>
          <a:prstGeom prst="rect">
            <a:avLst/>
          </a:prstGeom>
          <a:solidFill>
            <a:schemeClr val="bg1">
              <a:lumMod val="85000"/>
              <a:alpha val="72000"/>
            </a:schemeClr>
          </a:solidFill>
        </p:spPr>
        <p:txBody>
          <a:bodyPr wrap="square">
            <a:spAutoFit/>
          </a:bodyPr>
          <a:lstStyle/>
          <a:p>
            <a:pPr algn="ctr"/>
            <a:r>
              <a:rPr lang="en-DE" sz="2800" b="1" dirty="0">
                <a:solidFill>
                  <a:srgbClr val="571054"/>
                </a:solidFill>
              </a:rPr>
              <a:t>Thank you for your interest and attendance!</a:t>
            </a:r>
          </a:p>
          <a:p>
            <a:pPr algn="ctr"/>
            <a:endParaRPr lang="en-DE" sz="2800" b="1" dirty="0">
              <a:solidFill>
                <a:srgbClr val="571054"/>
              </a:solidFill>
            </a:endParaRPr>
          </a:p>
          <a:p>
            <a:pPr algn="ctr"/>
            <a:r>
              <a:rPr lang="en-DE" sz="2800" b="1" dirty="0">
                <a:solidFill>
                  <a:srgbClr val="571054"/>
                </a:solidFill>
              </a:rPr>
              <a:t>And make sure to check-out our future Webinars!</a:t>
            </a:r>
            <a:endParaRPr lang="de-DE" sz="2800" b="1" dirty="0">
              <a:solidFill>
                <a:srgbClr val="571054"/>
              </a:solidFill>
            </a:endParaRPr>
          </a:p>
        </p:txBody>
      </p:sp>
    </p:spTree>
    <p:extLst>
      <p:ext uri="{BB962C8B-B14F-4D97-AF65-F5344CB8AC3E}">
        <p14:creationId xmlns:p14="http://schemas.microsoft.com/office/powerpoint/2010/main" val="10980739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 Forest</a:t>
            </a:r>
            <a:r>
              <a:rPr lang="en-DE" dirty="0"/>
              <a:t> – Hyperparameters </a:t>
            </a:r>
            <a:endParaRPr lang="en-US" dirty="0"/>
          </a:p>
        </p:txBody>
      </p:sp>
      <p:sp>
        <p:nvSpPr>
          <p:cNvPr id="10" name="TextBox 9">
            <a:extLst>
              <a:ext uri="{FF2B5EF4-FFF2-40B4-BE49-F238E27FC236}">
                <a16:creationId xmlns:a16="http://schemas.microsoft.com/office/drawing/2014/main" id="{7A2630DA-EAE0-4270-94A7-11DB8951018C}"/>
              </a:ext>
            </a:extLst>
          </p:cNvPr>
          <p:cNvSpPr txBox="1"/>
          <p:nvPr/>
        </p:nvSpPr>
        <p:spPr>
          <a:xfrm>
            <a:off x="468130" y="1143924"/>
            <a:ext cx="13349469" cy="6009337"/>
          </a:xfrm>
          <a:prstGeom prst="rect">
            <a:avLst/>
          </a:prstGeom>
          <a:noFill/>
        </p:spPr>
        <p:txBody>
          <a:bodyPr wrap="square" rtlCol="0">
            <a:spAutoFit/>
          </a:bodyPr>
          <a:lstStyle/>
          <a:p>
            <a:pPr marL="82868" lvl="0" indent="-82868" defTabSz="699779">
              <a:spcBef>
                <a:spcPts val="659"/>
              </a:spcBef>
              <a:buFont typeface="Arial" panose="020B0604020202020204" pitchFamily="34" charset="0"/>
              <a:buChar char=" "/>
              <a:tabLst>
                <a:tab pos="82868" algn="l"/>
              </a:tabLst>
            </a:pPr>
            <a:r>
              <a:rPr lang="en-DE" sz="2800" dirty="0"/>
              <a:t>Tailoring Random Forest to the dataset</a:t>
            </a:r>
            <a:r>
              <a:rPr lang="en-US" sz="2800" dirty="0"/>
              <a:t>:</a:t>
            </a:r>
          </a:p>
          <a:p>
            <a:pPr marL="477585" lvl="1" indent="-314028" defTabSz="699779">
              <a:spcBef>
                <a:spcPts val="659"/>
              </a:spcBef>
              <a:buFont typeface="Arial" panose="020B0604020202020204" pitchFamily="34" charset="0"/>
              <a:buChar char="•"/>
              <a:tabLst>
                <a:tab pos="948626" algn="l"/>
              </a:tabLst>
            </a:pPr>
            <a:r>
              <a:rPr lang="en-DE" sz="2800" dirty="0">
                <a:solidFill>
                  <a:srgbClr val="777877"/>
                </a:solidFill>
              </a:rPr>
              <a:t>Number of trees:</a:t>
            </a:r>
          </a:p>
          <a:p>
            <a:pPr marL="1130169" lvl="2" indent="-457200" defTabSz="699779">
              <a:spcBef>
                <a:spcPts val="659"/>
              </a:spcBef>
              <a:buFont typeface="Symbol" panose="05050102010706020507" pitchFamily="18" charset="2"/>
              <a:buChar char="-"/>
              <a:tabLst>
                <a:tab pos="948626" algn="l"/>
              </a:tabLst>
            </a:pPr>
            <a:r>
              <a:rPr lang="en-DE" sz="2400" dirty="0">
                <a:solidFill>
                  <a:srgbClr val="777877"/>
                </a:solidFill>
              </a:rPr>
              <a:t>more trees - higher “robustness” for higher computational cost</a:t>
            </a:r>
          </a:p>
          <a:p>
            <a:pPr marL="1130169" lvl="2" indent="-457200" defTabSz="699779">
              <a:spcBef>
                <a:spcPts val="659"/>
              </a:spcBef>
              <a:buFont typeface="Symbol" panose="05050102010706020507" pitchFamily="18" charset="2"/>
              <a:buChar char="-"/>
              <a:tabLst>
                <a:tab pos="948626" algn="l"/>
              </a:tabLst>
            </a:pPr>
            <a:r>
              <a:rPr lang="en-DE" sz="2400" dirty="0">
                <a:solidFill>
                  <a:srgbClr val="777877"/>
                </a:solidFill>
              </a:rPr>
              <a:t>fewer trees - higher risk of overfitting</a:t>
            </a:r>
          </a:p>
          <a:p>
            <a:pPr marL="477585" lvl="1" indent="-314028" defTabSz="699779">
              <a:spcBef>
                <a:spcPts val="659"/>
              </a:spcBef>
              <a:buFont typeface="Arial" panose="020B0604020202020204" pitchFamily="34" charset="0"/>
              <a:buChar char="•"/>
              <a:tabLst>
                <a:tab pos="948626" algn="l"/>
              </a:tabLst>
            </a:pPr>
            <a:r>
              <a:rPr lang="en-DE" sz="2800" dirty="0">
                <a:solidFill>
                  <a:srgbClr val="777877"/>
                </a:solidFill>
              </a:rPr>
              <a:t>Considerations of default hyperparameter settings:</a:t>
            </a:r>
          </a:p>
          <a:p>
            <a:pPr marL="1130169" lvl="2" indent="-457200" defTabSz="699779">
              <a:spcBef>
                <a:spcPts val="659"/>
              </a:spcBef>
              <a:buFont typeface="Symbol" panose="05050102010706020507" pitchFamily="18" charset="2"/>
              <a:buChar char="-"/>
              <a:tabLst>
                <a:tab pos="948626" algn="l"/>
              </a:tabLst>
            </a:pPr>
            <a:r>
              <a:rPr lang="en-DE" sz="2400" dirty="0">
                <a:solidFill>
                  <a:srgbClr val="777877"/>
                </a:solidFill>
              </a:rPr>
              <a:t>Default values enforce a certain degree of randomness</a:t>
            </a:r>
          </a:p>
          <a:p>
            <a:pPr marL="1130169" lvl="2" indent="-457200" defTabSz="699779">
              <a:spcBef>
                <a:spcPts val="659"/>
              </a:spcBef>
              <a:buFont typeface="Symbol" panose="05050102010706020507" pitchFamily="18" charset="2"/>
              <a:buChar char="-"/>
              <a:tabLst>
                <a:tab pos="948626" algn="l"/>
              </a:tabLst>
            </a:pPr>
            <a:r>
              <a:rPr lang="en-DE" sz="2400" dirty="0">
                <a:solidFill>
                  <a:srgbClr val="777877"/>
                </a:solidFill>
              </a:rPr>
              <a:t>Reducing the number of sampling with replacement (i.e. 1000 instead of 2000) leads to trees that are less similar - more generalizable results but less training data used</a:t>
            </a:r>
          </a:p>
          <a:p>
            <a:pPr marL="1130169" lvl="2" indent="-457200" defTabSz="699779">
              <a:spcBef>
                <a:spcPts val="659"/>
              </a:spcBef>
              <a:buFont typeface="Symbol" panose="05050102010706020507" pitchFamily="18" charset="2"/>
              <a:buChar char="-"/>
              <a:tabLst>
                <a:tab pos="948626" algn="l"/>
              </a:tabLst>
            </a:pPr>
            <a:r>
              <a:rPr lang="de-DE" sz="2400" dirty="0">
                <a:solidFill>
                  <a:srgbClr val="777877"/>
                </a:solidFill>
              </a:rPr>
              <a:t>R</a:t>
            </a:r>
            <a:r>
              <a:rPr lang="en-DE" sz="2400" dirty="0">
                <a:solidFill>
                  <a:srgbClr val="777877"/>
                </a:solidFill>
              </a:rPr>
              <a:t>educing depth/complexity/nodes/leaves – simpler trees are not prone to overfitting, </a:t>
            </a:r>
            <a:br>
              <a:rPr lang="en-DE" sz="2400" dirty="0">
                <a:solidFill>
                  <a:srgbClr val="777877"/>
                </a:solidFill>
              </a:rPr>
            </a:br>
            <a:r>
              <a:rPr lang="en-DE" sz="2400" dirty="0">
                <a:solidFill>
                  <a:srgbClr val="777877"/>
                </a:solidFill>
              </a:rPr>
              <a:t>but might not capture all complexity in the data</a:t>
            </a:r>
          </a:p>
          <a:p>
            <a:pPr marL="1130169" lvl="2" indent="-457200" defTabSz="699779">
              <a:spcBef>
                <a:spcPts val="659"/>
              </a:spcBef>
              <a:buFont typeface="Symbol" panose="05050102010706020507" pitchFamily="18" charset="2"/>
              <a:buChar char="-"/>
              <a:tabLst>
                <a:tab pos="948626" algn="l"/>
              </a:tabLst>
            </a:pPr>
            <a:r>
              <a:rPr lang="en-DE" sz="2400" dirty="0">
                <a:solidFill>
                  <a:srgbClr val="777877"/>
                </a:solidFill>
              </a:rPr>
              <a:t>Large trees might fit to noise in the data</a:t>
            </a:r>
          </a:p>
          <a:p>
            <a:pPr marL="477585" lvl="1" indent="-314028" defTabSz="699779">
              <a:spcBef>
                <a:spcPts val="659"/>
              </a:spcBef>
              <a:buFont typeface="Arial" panose="020B0604020202020204" pitchFamily="34" charset="0"/>
              <a:buChar char="•"/>
              <a:tabLst>
                <a:tab pos="948626" algn="l"/>
              </a:tabLst>
            </a:pPr>
            <a:r>
              <a:rPr lang="en-DE" sz="2800" dirty="0">
                <a:solidFill>
                  <a:srgbClr val="777877"/>
                </a:solidFill>
              </a:rPr>
              <a:t>Test </a:t>
            </a:r>
            <a:r>
              <a:rPr lang="en-US" sz="2800" dirty="0">
                <a:solidFill>
                  <a:srgbClr val="777877"/>
                </a:solidFill>
              </a:rPr>
              <a:t>(</a:t>
            </a:r>
            <a:r>
              <a:rPr lang="en-DE" sz="2800" dirty="0">
                <a:solidFill>
                  <a:srgbClr val="777877"/>
                </a:solidFill>
              </a:rPr>
              <a:t>hyperparameters and</a:t>
            </a:r>
            <a:r>
              <a:rPr lang="en-US" sz="2800" dirty="0">
                <a:solidFill>
                  <a:srgbClr val="777877"/>
                </a:solidFill>
              </a:rPr>
              <a:t>)</a:t>
            </a:r>
            <a:r>
              <a:rPr lang="en-DE" sz="2800" dirty="0">
                <a:solidFill>
                  <a:srgbClr val="777877"/>
                </a:solidFill>
              </a:rPr>
              <a:t> number of trees for your datasets </a:t>
            </a:r>
            <a:br>
              <a:rPr lang="en-DE" sz="2800" dirty="0">
                <a:solidFill>
                  <a:srgbClr val="777877"/>
                </a:solidFill>
              </a:rPr>
            </a:br>
            <a:r>
              <a:rPr lang="en-DE" sz="2800" dirty="0">
                <a:solidFill>
                  <a:srgbClr val="777877"/>
                </a:solidFill>
              </a:rPr>
              <a:t>(</a:t>
            </a:r>
            <a:r>
              <a:rPr lang="en-DE" sz="2800" i="1" dirty="0">
                <a:solidFill>
                  <a:srgbClr val="777877"/>
                </a:solidFill>
              </a:rPr>
              <a:t>see Code example</a:t>
            </a:r>
            <a:r>
              <a:rPr lang="en-DE" sz="2800" dirty="0">
                <a:solidFill>
                  <a:srgbClr val="777877"/>
                </a:solidFill>
              </a:rPr>
              <a:t>)</a:t>
            </a:r>
            <a:endParaRPr lang="en-US" sz="2800" dirty="0">
              <a:solidFill>
                <a:srgbClr val="777877"/>
              </a:solidFill>
            </a:endParaRPr>
          </a:p>
        </p:txBody>
      </p:sp>
      <p:sp>
        <p:nvSpPr>
          <p:cNvPr id="3" name="Arrow: Right 2">
            <a:extLst>
              <a:ext uri="{FF2B5EF4-FFF2-40B4-BE49-F238E27FC236}">
                <a16:creationId xmlns:a16="http://schemas.microsoft.com/office/drawing/2014/main" id="{42E482D2-12E6-9F4D-3024-45371BF5E020}"/>
              </a:ext>
            </a:extLst>
          </p:cNvPr>
          <p:cNvSpPr/>
          <p:nvPr/>
        </p:nvSpPr>
        <p:spPr>
          <a:xfrm>
            <a:off x="622139" y="6255829"/>
            <a:ext cx="355367" cy="271306"/>
          </a:xfrm>
          <a:prstGeom prst="rightArrow">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62772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DE" dirty="0"/>
              <a:t>General Note on Streamflow Predictions with Models</a:t>
            </a:r>
            <a:endParaRPr lang="en-US" dirty="0"/>
          </a:p>
        </p:txBody>
      </p:sp>
      <p:sp>
        <p:nvSpPr>
          <p:cNvPr id="10" name="TextBox 9">
            <a:extLst>
              <a:ext uri="{FF2B5EF4-FFF2-40B4-BE49-F238E27FC236}">
                <a16:creationId xmlns:a16="http://schemas.microsoft.com/office/drawing/2014/main" id="{7A2630DA-EAE0-4270-94A7-11DB8951018C}"/>
              </a:ext>
            </a:extLst>
          </p:cNvPr>
          <p:cNvSpPr txBox="1"/>
          <p:nvPr/>
        </p:nvSpPr>
        <p:spPr>
          <a:xfrm>
            <a:off x="468131" y="1207785"/>
            <a:ext cx="13300756" cy="2516073"/>
          </a:xfrm>
          <a:prstGeom prst="rect">
            <a:avLst/>
          </a:prstGeom>
          <a:noFill/>
        </p:spPr>
        <p:txBody>
          <a:bodyPr wrap="square" rtlCol="0">
            <a:spAutoFit/>
          </a:bodyPr>
          <a:lstStyle/>
          <a:p>
            <a:pPr marL="82868" lvl="0" indent="-82868" defTabSz="699779">
              <a:spcBef>
                <a:spcPts val="659"/>
              </a:spcBef>
              <a:buFont typeface="Arial" panose="020B0604020202020204" pitchFamily="34" charset="0"/>
              <a:buChar char=" "/>
              <a:tabLst>
                <a:tab pos="82868" algn="l"/>
              </a:tabLst>
            </a:pPr>
            <a:r>
              <a:rPr lang="en-DE" sz="2800" dirty="0"/>
              <a:t>Conceptual Models</a:t>
            </a:r>
            <a:r>
              <a:rPr lang="en-US" sz="2800" dirty="0"/>
              <a:t>:</a:t>
            </a:r>
          </a:p>
          <a:p>
            <a:pPr marL="477585" lvl="1" indent="-314028" defTabSz="699779">
              <a:spcBef>
                <a:spcPts val="659"/>
              </a:spcBef>
              <a:buFont typeface="Arial" panose="020B0604020202020204" pitchFamily="34" charset="0"/>
              <a:buChar char="•"/>
              <a:tabLst>
                <a:tab pos="948626" algn="l"/>
              </a:tabLst>
            </a:pPr>
            <a:r>
              <a:rPr lang="en-DE" sz="2800" dirty="0">
                <a:solidFill>
                  <a:srgbClr val="777877"/>
                </a:solidFill>
              </a:rPr>
              <a:t>Contain knowledge from centuries of hydrological research</a:t>
            </a:r>
          </a:p>
          <a:p>
            <a:pPr marL="477585" lvl="1" indent="-314028" defTabSz="699779">
              <a:spcBef>
                <a:spcPts val="659"/>
              </a:spcBef>
              <a:buFont typeface="Arial" panose="020B0604020202020204" pitchFamily="34" charset="0"/>
              <a:buChar char="•"/>
              <a:tabLst>
                <a:tab pos="948626" algn="l"/>
              </a:tabLst>
            </a:pPr>
            <a:r>
              <a:rPr lang="en-DE" sz="2800" dirty="0">
                <a:solidFill>
                  <a:srgbClr val="777877"/>
                </a:solidFill>
              </a:rPr>
              <a:t>Describe a simplified representation of reality</a:t>
            </a:r>
          </a:p>
          <a:p>
            <a:pPr marL="477585" lvl="1" indent="-314028" defTabSz="699779">
              <a:spcBef>
                <a:spcPts val="659"/>
              </a:spcBef>
              <a:buFont typeface="Arial" panose="020B0604020202020204" pitchFamily="34" charset="0"/>
              <a:buChar char="•"/>
              <a:tabLst>
                <a:tab pos="948626" algn="l"/>
              </a:tabLst>
            </a:pPr>
            <a:r>
              <a:rPr lang="en-DE" sz="2800" dirty="0">
                <a:solidFill>
                  <a:srgbClr val="777877"/>
                </a:solidFill>
              </a:rPr>
              <a:t>An experienced hydrological modeller knows approximate </a:t>
            </a:r>
            <a:r>
              <a:rPr lang="en-US" sz="2800" dirty="0">
                <a:solidFill>
                  <a:srgbClr val="777877"/>
                </a:solidFill>
              </a:rPr>
              <a:t>prediction </a:t>
            </a:r>
            <a:r>
              <a:rPr lang="en-DE" sz="2800" dirty="0">
                <a:solidFill>
                  <a:srgbClr val="777877"/>
                </a:solidFill>
              </a:rPr>
              <a:t>uncertainties</a:t>
            </a:r>
          </a:p>
        </p:txBody>
      </p:sp>
      <p:sp>
        <p:nvSpPr>
          <p:cNvPr id="12" name="TextBox 11">
            <a:extLst>
              <a:ext uri="{FF2B5EF4-FFF2-40B4-BE49-F238E27FC236}">
                <a16:creationId xmlns:a16="http://schemas.microsoft.com/office/drawing/2014/main" id="{C9D3C38B-66C0-4007-A8D8-CFEF7D37FC9C}"/>
              </a:ext>
            </a:extLst>
          </p:cNvPr>
          <p:cNvSpPr txBox="1"/>
          <p:nvPr/>
        </p:nvSpPr>
        <p:spPr>
          <a:xfrm>
            <a:off x="468131" y="4093216"/>
            <a:ext cx="13300756" cy="2605842"/>
          </a:xfrm>
          <a:prstGeom prst="rect">
            <a:avLst/>
          </a:prstGeom>
          <a:noFill/>
        </p:spPr>
        <p:txBody>
          <a:bodyPr wrap="square" rtlCol="0">
            <a:spAutoFit/>
          </a:bodyPr>
          <a:lstStyle/>
          <a:p>
            <a:pPr marL="82868" lvl="0" indent="-82868" defTabSz="699779">
              <a:spcBef>
                <a:spcPts val="659"/>
              </a:spcBef>
              <a:buFont typeface="Arial" panose="020B0604020202020204" pitchFamily="34" charset="0"/>
              <a:buChar char=" "/>
              <a:tabLst>
                <a:tab pos="82868" algn="l"/>
              </a:tabLst>
            </a:pPr>
            <a:r>
              <a:rPr lang="en-DE" sz="2800" dirty="0"/>
              <a:t>Machine Learning Models</a:t>
            </a:r>
            <a:r>
              <a:rPr lang="en-US" sz="2800" dirty="0"/>
              <a:t>:</a:t>
            </a:r>
          </a:p>
          <a:p>
            <a:pPr marL="477585" lvl="1" indent="-314028" defTabSz="699779">
              <a:spcBef>
                <a:spcPts val="659"/>
              </a:spcBef>
              <a:buFont typeface="Arial" panose="020B0604020202020204" pitchFamily="34" charset="0"/>
              <a:buChar char="•"/>
              <a:tabLst>
                <a:tab pos="948626" algn="l"/>
              </a:tabLst>
            </a:pPr>
            <a:r>
              <a:rPr lang="en-DE" sz="2800" dirty="0">
                <a:solidFill>
                  <a:srgbClr val="777877"/>
                </a:solidFill>
              </a:rPr>
              <a:t>Contain no knowledge – it is only an “empty” shell</a:t>
            </a:r>
            <a:endParaRPr lang="en-US" sz="2800" dirty="0">
              <a:solidFill>
                <a:srgbClr val="777877"/>
              </a:solidFill>
            </a:endParaRPr>
          </a:p>
          <a:p>
            <a:pPr marL="477585" lvl="1" indent="-314028" defTabSz="699779">
              <a:spcBef>
                <a:spcPts val="659"/>
              </a:spcBef>
              <a:buFont typeface="Arial" panose="020B0604020202020204" pitchFamily="34" charset="0"/>
              <a:buChar char="•"/>
              <a:tabLst>
                <a:tab pos="948626" algn="l"/>
              </a:tabLst>
            </a:pPr>
            <a:r>
              <a:rPr lang="en-DE" sz="2800" dirty="0">
                <a:solidFill>
                  <a:srgbClr val="777877"/>
                </a:solidFill>
              </a:rPr>
              <a:t>Require as much data as possible to “catch up” with research</a:t>
            </a:r>
            <a:endParaRPr lang="en-US" sz="2800" dirty="0">
              <a:solidFill>
                <a:srgbClr val="777877"/>
              </a:solidFill>
            </a:endParaRPr>
          </a:p>
          <a:p>
            <a:pPr marL="477585" lvl="1" indent="-314028" defTabSz="699779">
              <a:spcBef>
                <a:spcPts val="659"/>
              </a:spcBef>
              <a:buFont typeface="Arial" panose="020B0604020202020204" pitchFamily="34" charset="0"/>
              <a:buChar char="•"/>
              <a:tabLst>
                <a:tab pos="948626" algn="l"/>
              </a:tabLst>
            </a:pPr>
            <a:r>
              <a:rPr lang="en-DE" sz="2800" dirty="0">
                <a:solidFill>
                  <a:srgbClr val="777877"/>
                </a:solidFill>
              </a:rPr>
              <a:t>The flexibility of the models allows fitting to any (but also nonsense) data</a:t>
            </a:r>
          </a:p>
          <a:p>
            <a:pPr marL="477585" lvl="1" indent="-314028" defTabSz="699779">
              <a:spcBef>
                <a:spcPts val="659"/>
              </a:spcBef>
              <a:buFont typeface="Arial" panose="020B0604020202020204" pitchFamily="34" charset="0"/>
              <a:buChar char="•"/>
              <a:tabLst>
                <a:tab pos="948626" algn="l"/>
              </a:tabLst>
            </a:pPr>
            <a:r>
              <a:rPr lang="en-DE" sz="2800" dirty="0">
                <a:solidFill>
                  <a:srgbClr val="777877"/>
                </a:solidFill>
              </a:rPr>
              <a:t>High </a:t>
            </a:r>
            <a:r>
              <a:rPr lang="en-US" sz="2800" dirty="0">
                <a:solidFill>
                  <a:srgbClr val="777877"/>
                </a:solidFill>
              </a:rPr>
              <a:t>quality</a:t>
            </a:r>
            <a:r>
              <a:rPr lang="en-DE" sz="2800" dirty="0">
                <a:solidFill>
                  <a:srgbClr val="777877"/>
                </a:solidFill>
              </a:rPr>
              <a:t> of training data, verification, and process understanding required</a:t>
            </a:r>
            <a:endParaRPr lang="en-US" sz="2800" dirty="0">
              <a:solidFill>
                <a:srgbClr val="777877"/>
              </a:solidFill>
            </a:endParaRPr>
          </a:p>
        </p:txBody>
      </p:sp>
    </p:spTree>
    <p:extLst>
      <p:ext uri="{BB962C8B-B14F-4D97-AF65-F5344CB8AC3E}">
        <p14:creationId xmlns:p14="http://schemas.microsoft.com/office/powerpoint/2010/main" val="24357124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A8CC0858-8988-7992-74A1-41C098784389}"/>
              </a:ext>
            </a:extLst>
          </p:cNvPr>
          <p:cNvSpPr>
            <a:spLocks noChangeArrowheads="1"/>
          </p:cNvSpPr>
          <p:nvPr/>
        </p:nvSpPr>
        <p:spPr bwMode="auto">
          <a:xfrm>
            <a:off x="0" y="1179396"/>
            <a:ext cx="13690600"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800" b="1" i="0" u="none" strike="noStrike" cap="none" normalizeH="0" baseline="0" dirty="0">
                <a:ln>
                  <a:noFill/>
                </a:ln>
                <a:solidFill>
                  <a:schemeClr val="tx1"/>
                </a:solidFill>
                <a:effectLst/>
                <a:latin typeface="Arial" panose="020B0604020202020204" pitchFamily="34" charset="0"/>
              </a:rPr>
              <a:t>n_estimators=100</a:t>
            </a:r>
            <a:r>
              <a:rPr kumimoji="0" lang="de-DE" altLang="de-DE" sz="800" b="0" i="0" u="none" strike="noStrike" cap="none" normalizeH="0" baseline="0" dirty="0">
                <a:ln>
                  <a:noFill/>
                </a:ln>
                <a:solidFill>
                  <a:schemeClr val="tx1"/>
                </a:solidFill>
                <a:effectLst/>
                <a:latin typeface="Arial" panose="020B0604020202020204" pitchFamily="34" charset="0"/>
              </a:rPr>
              <a:t>: The number of </a:t>
            </a:r>
            <a:r>
              <a:rPr kumimoji="0" lang="de-DE" altLang="de-DE" sz="800" b="0" i="0" u="none" strike="noStrike" cap="none" normalizeH="0" baseline="0" dirty="0" err="1">
                <a:ln>
                  <a:noFill/>
                </a:ln>
                <a:solidFill>
                  <a:schemeClr val="tx1"/>
                </a:solidFill>
                <a:effectLst/>
                <a:latin typeface="Arial" panose="020B0604020202020204" pitchFamily="34" charset="0"/>
              </a:rPr>
              <a:t>trees</a:t>
            </a:r>
            <a:r>
              <a:rPr kumimoji="0" lang="de-DE" altLang="de-DE" sz="800" b="0" i="0" u="none" strike="noStrike" cap="none" normalizeH="0" baseline="0" dirty="0">
                <a:ln>
                  <a:noFill/>
                </a:ln>
                <a:solidFill>
                  <a:schemeClr val="tx1"/>
                </a:solidFill>
                <a:effectLst/>
                <a:latin typeface="Arial" panose="020B0604020202020204" pitchFamily="34" charset="0"/>
              </a:rPr>
              <a:t> in the forest. More </a:t>
            </a:r>
            <a:r>
              <a:rPr kumimoji="0" lang="de-DE" altLang="de-DE" sz="800" b="0" i="0" u="none" strike="noStrike" cap="none" normalizeH="0" baseline="0" dirty="0" err="1">
                <a:ln>
                  <a:noFill/>
                </a:ln>
                <a:solidFill>
                  <a:schemeClr val="tx1"/>
                </a:solidFill>
                <a:effectLst/>
                <a:latin typeface="Arial" panose="020B0604020202020204" pitchFamily="34" charset="0"/>
              </a:rPr>
              <a:t>trees</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can</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improve</a:t>
            </a:r>
            <a:r>
              <a:rPr kumimoji="0" lang="de-DE" altLang="de-DE" sz="800" b="0" i="0" u="none" strike="noStrike" cap="none" normalizeH="0" baseline="0" dirty="0">
                <a:ln>
                  <a:noFill/>
                </a:ln>
                <a:solidFill>
                  <a:schemeClr val="tx1"/>
                </a:solidFill>
                <a:effectLst/>
                <a:latin typeface="Arial" panose="020B0604020202020204" pitchFamily="34" charset="0"/>
              </a:rPr>
              <a:t> the </a:t>
            </a:r>
            <a:r>
              <a:rPr kumimoji="0" lang="de-DE" altLang="de-DE" sz="800" b="0" i="0" u="none" strike="noStrike" cap="none" normalizeH="0" baseline="0" dirty="0" err="1">
                <a:ln>
                  <a:noFill/>
                </a:ln>
                <a:solidFill>
                  <a:schemeClr val="tx1"/>
                </a:solidFill>
                <a:effectLst/>
                <a:latin typeface="Arial" panose="020B0604020202020204" pitchFamily="34" charset="0"/>
              </a:rPr>
              <a:t>model</a:t>
            </a:r>
            <a:r>
              <a:rPr kumimoji="0" lang="en-DE" altLang="de-DE" sz="800" b="0" i="0" u="none" strike="noStrike" cap="none" normalizeH="0" baseline="0" dirty="0">
                <a:ln>
                  <a:noFill/>
                </a:ln>
                <a:solidFill>
                  <a:schemeClr val="tx1"/>
                </a:solidFill>
                <a:effectLst/>
                <a:latin typeface="Arial" panose="020B0604020202020204" pitchFamily="34" charset="0"/>
              </a:rPr>
              <a:t> (reduces overfitting)</a:t>
            </a:r>
            <a:r>
              <a:rPr kumimoji="0" lang="de-DE" altLang="de-DE" sz="800" b="0" i="0" u="none" strike="noStrike" cap="none" normalizeH="0" baseline="0" dirty="0">
                <a:ln>
                  <a:noFill/>
                </a:ln>
                <a:solidFill>
                  <a:schemeClr val="tx1"/>
                </a:solidFill>
                <a:effectLst/>
                <a:latin typeface="Arial" panose="020B0604020202020204" pitchFamily="34" charset="0"/>
              </a:rPr>
              <a:t> but will also </a:t>
            </a:r>
            <a:r>
              <a:rPr kumimoji="0" lang="de-DE" altLang="de-DE" sz="800" b="0" i="0" u="none" strike="noStrike" cap="none" normalizeH="0" baseline="0" dirty="0" err="1">
                <a:ln>
                  <a:noFill/>
                </a:ln>
                <a:solidFill>
                  <a:schemeClr val="tx1"/>
                </a:solidFill>
                <a:effectLst/>
                <a:latin typeface="Arial" panose="020B0604020202020204" pitchFamily="34" charset="0"/>
              </a:rPr>
              <a:t>increase</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computation</a:t>
            </a:r>
            <a:r>
              <a:rPr kumimoji="0" lang="de-DE" altLang="de-DE" sz="800" b="0" i="0" u="none" strike="noStrike" cap="none" normalizeH="0" baseline="0" dirty="0">
                <a:ln>
                  <a:noFill/>
                </a:ln>
                <a:solidFill>
                  <a:schemeClr val="tx1"/>
                </a:solidFill>
                <a:effectLst/>
                <a:latin typeface="Arial" panose="020B0604020202020204" pitchFamily="34" charset="0"/>
              </a:rPr>
              <a:t> time.</a:t>
            </a:r>
            <a:endParaRPr kumimoji="0" lang="en-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de-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800" b="1" i="0" u="none" strike="noStrike" cap="none" normalizeH="0" baseline="0" dirty="0" err="1">
                <a:ln>
                  <a:noFill/>
                </a:ln>
                <a:solidFill>
                  <a:schemeClr val="tx1"/>
                </a:solidFill>
                <a:effectLst/>
                <a:latin typeface="Arial" panose="020B0604020202020204" pitchFamily="34" charset="0"/>
              </a:rPr>
              <a:t>criterion</a:t>
            </a:r>
            <a:r>
              <a:rPr kumimoji="0" lang="de-DE" altLang="de-DE" sz="800" b="1" i="0" u="none" strike="noStrike" cap="none" normalizeH="0" baseline="0" dirty="0">
                <a:ln>
                  <a:noFill/>
                </a:ln>
                <a:solidFill>
                  <a:schemeClr val="tx1"/>
                </a:solidFill>
                <a:effectLst/>
                <a:latin typeface="Arial" panose="020B0604020202020204" pitchFamily="34" charset="0"/>
              </a:rPr>
              <a:t>='</a:t>
            </a:r>
            <a:r>
              <a:rPr kumimoji="0" lang="de-DE" altLang="de-DE" sz="800" b="1" i="0" u="none" strike="noStrike" cap="none" normalizeH="0" baseline="0" dirty="0" err="1">
                <a:ln>
                  <a:noFill/>
                </a:ln>
                <a:solidFill>
                  <a:schemeClr val="tx1"/>
                </a:solidFill>
                <a:effectLst/>
                <a:latin typeface="Arial" panose="020B0604020202020204" pitchFamily="34" charset="0"/>
              </a:rPr>
              <a:t>squared_error</a:t>
            </a:r>
            <a:r>
              <a:rPr kumimoji="0" lang="de-DE" altLang="de-DE" sz="800" b="1" i="0" u="none" strike="noStrike" cap="none" normalizeH="0" baseline="0" dirty="0">
                <a:ln>
                  <a:noFill/>
                </a:ln>
                <a:solidFill>
                  <a:schemeClr val="tx1"/>
                </a:solidFill>
                <a:effectLst/>
                <a:latin typeface="Arial" panose="020B0604020202020204" pitchFamily="34" charset="0"/>
              </a:rPr>
              <a:t>'</a:t>
            </a:r>
            <a:r>
              <a:rPr kumimoji="0" lang="de-DE" altLang="de-DE" sz="800" b="0" i="0" u="none" strike="noStrike" cap="none" normalizeH="0" baseline="0" dirty="0">
                <a:ln>
                  <a:noFill/>
                </a:ln>
                <a:solidFill>
                  <a:schemeClr val="tx1"/>
                </a:solidFill>
                <a:effectLst/>
                <a:latin typeface="Arial" panose="020B0604020202020204" pitchFamily="34" charset="0"/>
              </a:rPr>
              <a:t>: The </a:t>
            </a:r>
            <a:r>
              <a:rPr kumimoji="0" lang="de-DE" altLang="de-DE" sz="800" b="0" i="0" u="none" strike="noStrike" cap="none" normalizeH="0" baseline="0" dirty="0" err="1">
                <a:ln>
                  <a:noFill/>
                </a:ln>
                <a:solidFill>
                  <a:schemeClr val="tx1"/>
                </a:solidFill>
                <a:effectLst/>
                <a:latin typeface="Arial" panose="020B0604020202020204" pitchFamily="34" charset="0"/>
              </a:rPr>
              <a:t>function</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to</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measure</a:t>
            </a:r>
            <a:r>
              <a:rPr kumimoji="0" lang="de-DE" altLang="de-DE" sz="800" b="0" i="0" u="none" strike="noStrike" cap="none" normalizeH="0" baseline="0" dirty="0">
                <a:ln>
                  <a:noFill/>
                </a:ln>
                <a:solidFill>
                  <a:schemeClr val="tx1"/>
                </a:solidFill>
                <a:effectLst/>
                <a:latin typeface="Arial" panose="020B0604020202020204" pitchFamily="34" charset="0"/>
              </a:rPr>
              <a:t> the </a:t>
            </a:r>
            <a:r>
              <a:rPr kumimoji="0" lang="de-DE" altLang="de-DE" sz="800" b="0" i="0" u="none" strike="noStrike" cap="none" normalizeH="0" baseline="0" dirty="0" err="1">
                <a:ln>
                  <a:noFill/>
                </a:ln>
                <a:solidFill>
                  <a:schemeClr val="tx1"/>
                </a:solidFill>
                <a:effectLst/>
                <a:latin typeface="Arial" panose="020B0604020202020204" pitchFamily="34" charset="0"/>
              </a:rPr>
              <a:t>quality</a:t>
            </a:r>
            <a:r>
              <a:rPr kumimoji="0" lang="de-DE" altLang="de-DE" sz="800" b="0" i="0" u="none" strike="noStrike" cap="none" normalizeH="0" baseline="0" dirty="0">
                <a:ln>
                  <a:noFill/>
                </a:ln>
                <a:solidFill>
                  <a:schemeClr val="tx1"/>
                </a:solidFill>
                <a:effectLst/>
                <a:latin typeface="Arial" panose="020B0604020202020204" pitchFamily="34" charset="0"/>
              </a:rPr>
              <a:t> of a </a:t>
            </a:r>
            <a:r>
              <a:rPr kumimoji="0" lang="de-DE" altLang="de-DE" sz="800" b="0" i="0" u="none" strike="noStrike" cap="none" normalizeH="0" baseline="0" dirty="0" err="1">
                <a:ln>
                  <a:noFill/>
                </a:ln>
                <a:solidFill>
                  <a:schemeClr val="tx1"/>
                </a:solidFill>
                <a:effectLst/>
                <a:latin typeface="Arial" panose="020B0604020202020204" pitchFamily="34" charset="0"/>
              </a:rPr>
              <a:t>split</a:t>
            </a:r>
            <a:r>
              <a:rPr kumimoji="0" lang="en-DE" altLang="de-DE" sz="800" b="0" i="0" u="none" strike="noStrike" cap="none" normalizeH="0" baseline="0" dirty="0">
                <a:ln>
                  <a:noFill/>
                </a:ln>
                <a:solidFill>
                  <a:schemeClr val="tx1"/>
                </a:solidFill>
                <a:effectLst/>
                <a:latin typeface="Arial" panose="020B0604020202020204" pitchFamily="34" charset="0"/>
              </a:rPr>
              <a:t> (in classification it’s the Gini Impurity)</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en-DE" altLang="de-DE" sz="800" b="0" i="0" u="none" strike="noStrike" cap="none" normalizeH="0" baseline="0" dirty="0">
                <a:ln>
                  <a:noFill/>
                </a:ln>
                <a:solidFill>
                  <a:schemeClr val="tx1"/>
                </a:solidFill>
                <a:effectLst/>
                <a:latin typeface="Arial" panose="020B0604020202020204" pitchFamily="34" charset="0"/>
              </a:rPr>
              <a:t>A split has a higher quality if it has a low variance or SD. </a:t>
            </a:r>
            <a:r>
              <a:rPr kumimoji="0" lang="de-DE" altLang="de-DE" sz="800" b="0" i="0" u="none" strike="noStrike" cap="none" normalizeH="0" baseline="0" dirty="0">
                <a:ln>
                  <a:noFill/>
                </a:ln>
                <a:solidFill>
                  <a:schemeClr val="tx1"/>
                </a:solidFill>
                <a:effectLst/>
                <a:latin typeface="Arial Unicode MS"/>
              </a:rPr>
              <a:t>'</a:t>
            </a:r>
            <a:r>
              <a:rPr kumimoji="0" lang="de-DE" altLang="de-DE" sz="800" b="0" i="0" u="none" strike="noStrike" cap="none" normalizeH="0" baseline="0" dirty="0" err="1">
                <a:ln>
                  <a:noFill/>
                </a:ln>
                <a:solidFill>
                  <a:schemeClr val="tx1"/>
                </a:solidFill>
                <a:effectLst/>
                <a:latin typeface="Arial Unicode MS"/>
              </a:rPr>
              <a:t>squared_error</a:t>
            </a:r>
            <a:r>
              <a:rPr kumimoji="0" lang="de-DE" altLang="de-DE" sz="800" b="0" i="0" u="none" strike="noStrike" cap="none" normalizeH="0" baseline="0" dirty="0">
                <a:ln>
                  <a:noFill/>
                </a:ln>
                <a:solidFill>
                  <a:schemeClr val="tx1"/>
                </a:solidFill>
                <a:effectLst/>
                <a:latin typeface="Arial Unicode MS"/>
              </a:rPr>
              <a:t>'</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calculates</a:t>
            </a:r>
            <a:r>
              <a:rPr kumimoji="0" lang="de-DE" altLang="de-DE" sz="800" b="0" i="0" u="none" strike="noStrike" cap="none" normalizeH="0" baseline="0" dirty="0">
                <a:ln>
                  <a:noFill/>
                </a:ln>
                <a:solidFill>
                  <a:schemeClr val="tx1"/>
                </a:solidFill>
                <a:effectLst/>
              </a:rPr>
              <a:t> the </a:t>
            </a:r>
            <a:r>
              <a:rPr kumimoji="0" lang="de-DE" altLang="de-DE" sz="800" b="0" i="0" u="none" strike="noStrike" cap="none" normalizeH="0" baseline="0" dirty="0" err="1">
                <a:ln>
                  <a:noFill/>
                </a:ln>
                <a:solidFill>
                  <a:schemeClr val="tx1"/>
                </a:solidFill>
                <a:effectLst/>
              </a:rPr>
              <a:t>mean</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squared</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error</a:t>
            </a:r>
            <a:r>
              <a:rPr kumimoji="0" lang="en-DE" altLang="de-DE" sz="800" b="0" i="0" u="none" strike="noStrike" cap="none" normalizeH="0" baseline="0" dirty="0">
                <a:ln>
                  <a:noFill/>
                </a:ln>
                <a:solidFill>
                  <a:schemeClr val="tx1"/>
                </a:solidFill>
                <a:effectLst/>
              </a:rPr>
              <a:t> (difference to mean)</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which</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is</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common</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for</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regression</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tasks</a:t>
            </a:r>
            <a:r>
              <a:rPr kumimoji="0" lang="de-DE" altLang="de-DE" sz="800" b="0" i="0" u="none" strike="noStrike" cap="none" normalizeH="0" baseline="0" dirty="0">
                <a:ln>
                  <a:noFill/>
                </a:ln>
                <a:solidFill>
                  <a:schemeClr val="tx1"/>
                </a:solidFill>
                <a:effectLst/>
              </a:rPr>
              <a:t>.</a:t>
            </a:r>
            <a:endParaRPr kumimoji="0" lang="en-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endParaRPr kumimoji="0" lang="de-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800" b="1" i="0" u="none" strike="noStrike" cap="none" normalizeH="0" baseline="0" dirty="0" err="1">
                <a:ln>
                  <a:noFill/>
                </a:ln>
                <a:solidFill>
                  <a:schemeClr val="tx1"/>
                </a:solidFill>
                <a:effectLst/>
                <a:latin typeface="Arial" panose="020B0604020202020204" pitchFamily="34" charset="0"/>
              </a:rPr>
              <a:t>max_depth</a:t>
            </a:r>
            <a:r>
              <a:rPr kumimoji="0" lang="de-DE" altLang="de-DE" sz="800" b="1" i="0" u="none" strike="noStrike" cap="none" normalizeH="0" baseline="0" dirty="0">
                <a:ln>
                  <a:noFill/>
                </a:ln>
                <a:solidFill>
                  <a:schemeClr val="tx1"/>
                </a:solidFill>
                <a:effectLst/>
                <a:latin typeface="Arial" panose="020B0604020202020204" pitchFamily="34" charset="0"/>
              </a:rPr>
              <a:t>=None</a:t>
            </a:r>
            <a:r>
              <a:rPr kumimoji="0" lang="de-DE" altLang="de-DE" sz="800" b="0" i="0" u="none" strike="noStrike" cap="none" normalizeH="0" baseline="0" dirty="0">
                <a:ln>
                  <a:noFill/>
                </a:ln>
                <a:solidFill>
                  <a:schemeClr val="tx1"/>
                </a:solidFill>
                <a:effectLst/>
                <a:latin typeface="Arial" panose="020B0604020202020204" pitchFamily="34" charset="0"/>
              </a:rPr>
              <a:t>: The maximum </a:t>
            </a:r>
            <a:r>
              <a:rPr kumimoji="0" lang="de-DE" altLang="de-DE" sz="800" b="0" i="0" u="none" strike="noStrike" cap="none" normalizeH="0" baseline="0" dirty="0" err="1">
                <a:ln>
                  <a:noFill/>
                </a:ln>
                <a:solidFill>
                  <a:schemeClr val="tx1"/>
                </a:solidFill>
                <a:effectLst/>
                <a:latin typeface="Arial" panose="020B0604020202020204" pitchFamily="34" charset="0"/>
              </a:rPr>
              <a:t>depth</a:t>
            </a:r>
            <a:r>
              <a:rPr kumimoji="0" lang="de-DE" altLang="de-DE" sz="800" b="0" i="0" u="none" strike="noStrike" cap="none" normalizeH="0" baseline="0" dirty="0">
                <a:ln>
                  <a:noFill/>
                </a:ln>
                <a:solidFill>
                  <a:schemeClr val="tx1"/>
                </a:solidFill>
                <a:effectLst/>
                <a:latin typeface="Arial" panose="020B0604020202020204" pitchFamily="34" charset="0"/>
              </a:rPr>
              <a:t> of </a:t>
            </a:r>
            <a:r>
              <a:rPr kumimoji="0" lang="de-DE" altLang="de-DE" sz="800" b="0" i="0" u="none" strike="noStrike" cap="none" normalizeH="0" baseline="0" dirty="0" err="1">
                <a:ln>
                  <a:noFill/>
                </a:ln>
                <a:solidFill>
                  <a:schemeClr val="tx1"/>
                </a:solidFill>
                <a:effectLst/>
                <a:latin typeface="Arial" panose="020B0604020202020204" pitchFamily="34" charset="0"/>
              </a:rPr>
              <a:t>each</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tree</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If</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a:ln>
                  <a:noFill/>
                </a:ln>
                <a:solidFill>
                  <a:schemeClr val="tx1"/>
                </a:solidFill>
                <a:effectLst/>
                <a:latin typeface="Arial Unicode MS"/>
              </a:rPr>
              <a:t>None</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nodes</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are</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expanded</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until</a:t>
            </a:r>
            <a:r>
              <a:rPr kumimoji="0" lang="de-DE" altLang="de-DE" sz="800" b="0" i="0" u="none" strike="noStrike" cap="none" normalizeH="0" baseline="0" dirty="0">
                <a:ln>
                  <a:noFill/>
                </a:ln>
                <a:solidFill>
                  <a:schemeClr val="tx1"/>
                </a:solidFill>
                <a:effectLst/>
              </a:rPr>
              <a:t> all </a:t>
            </a:r>
            <a:r>
              <a:rPr kumimoji="0" lang="de-DE" altLang="de-DE" sz="800" b="0" i="0" u="none" strike="noStrike" cap="none" normalizeH="0" baseline="0" dirty="0" err="1">
                <a:ln>
                  <a:noFill/>
                </a:ln>
                <a:solidFill>
                  <a:schemeClr val="tx1"/>
                </a:solidFill>
                <a:effectLst/>
              </a:rPr>
              <a:t>leaves</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are</a:t>
            </a:r>
            <a:r>
              <a:rPr kumimoji="0" lang="de-DE" altLang="de-DE" sz="800" b="0" i="0" u="none" strike="noStrike" cap="none" normalizeH="0" baseline="0" dirty="0">
                <a:ln>
                  <a:noFill/>
                </a:ln>
                <a:solidFill>
                  <a:schemeClr val="tx1"/>
                </a:solidFill>
                <a:effectLst/>
              </a:rPr>
              <a:t> pure</a:t>
            </a:r>
            <a:r>
              <a:rPr kumimoji="0" lang="en-DE" altLang="de-DE" sz="800" b="0" i="0" u="none" strike="noStrike" cap="none" normalizeH="0" baseline="0" dirty="0">
                <a:ln>
                  <a:noFill/>
                </a:ln>
                <a:solidFill>
                  <a:schemeClr val="tx1"/>
                </a:solidFill>
                <a:effectLst/>
              </a:rPr>
              <a:t> (=cannot be further split as they are unique, have all the same value)</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or</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contain</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fewer</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than</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latin typeface="Arial Unicode MS"/>
              </a:rPr>
              <a:t>min_samples_split</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samples</a:t>
            </a:r>
            <a:r>
              <a:rPr kumimoji="0" lang="de-DE" altLang="de-DE" sz="800" b="0" i="0" u="none" strike="noStrike" cap="none" normalizeH="0" baseline="0" dirty="0">
                <a:ln>
                  <a:noFill/>
                </a:ln>
                <a:solidFill>
                  <a:schemeClr val="tx1"/>
                </a:solidFill>
                <a:effectLst/>
              </a:rPr>
              <a:t>.</a:t>
            </a:r>
            <a:r>
              <a:rPr kumimoji="0" lang="en-DE" altLang="de-DE" sz="800" b="0" i="0" u="none" strike="noStrike" cap="none" normalizeH="0" baseline="0" dirty="0">
                <a:ln>
                  <a:noFill/>
                </a:ln>
                <a:solidFill>
                  <a:schemeClr val="tx1"/>
                </a:solidFill>
                <a:effectLst/>
              </a:rPr>
              <a:t> Lower tree depth result in more </a:t>
            </a:r>
            <a:r>
              <a:rPr kumimoji="0" lang="en-DE" altLang="de-DE" sz="800" b="0" i="0" u="none" strike="noStrike" cap="none" normalizeH="0" baseline="0" dirty="0" err="1">
                <a:ln>
                  <a:noFill/>
                </a:ln>
                <a:solidFill>
                  <a:schemeClr val="tx1"/>
                </a:solidFill>
                <a:effectLst/>
              </a:rPr>
              <a:t>generalizeable</a:t>
            </a:r>
            <a:r>
              <a:rPr kumimoji="0" lang="en-DE" altLang="de-DE" sz="800" b="0" i="0" u="none" strike="noStrike" cap="none" normalizeH="0" baseline="0" dirty="0">
                <a:ln>
                  <a:noFill/>
                </a:ln>
                <a:solidFill>
                  <a:schemeClr val="tx1"/>
                </a:solidFill>
                <a:effectLst/>
              </a:rPr>
              <a:t> trees, but might also lead to worse performance, but also less fitting to noise.</a:t>
            </a:r>
          </a:p>
          <a:p>
            <a:pPr marL="0" marR="0" lvl="0" indent="0" algn="l" defTabSz="914400" rtl="0" eaLnBrk="0" fontAlgn="base" latinLnBrk="0" hangingPunct="0">
              <a:lnSpc>
                <a:spcPct val="100000"/>
              </a:lnSpc>
              <a:spcBef>
                <a:spcPct val="0"/>
              </a:spcBef>
              <a:spcAft>
                <a:spcPct val="0"/>
              </a:spcAft>
              <a:buClrTx/>
              <a:buSzTx/>
              <a:tabLst/>
            </a:pPr>
            <a:endParaRPr kumimoji="0" lang="de-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800" b="1" i="0" u="none" strike="noStrike" cap="none" normalizeH="0" baseline="0" dirty="0" err="1">
                <a:ln>
                  <a:noFill/>
                </a:ln>
                <a:solidFill>
                  <a:schemeClr val="tx1"/>
                </a:solidFill>
                <a:effectLst/>
                <a:latin typeface="Arial" panose="020B0604020202020204" pitchFamily="34" charset="0"/>
              </a:rPr>
              <a:t>min_samples_split</a:t>
            </a:r>
            <a:r>
              <a:rPr kumimoji="0" lang="de-DE" altLang="de-DE" sz="800" b="1" i="0" u="none" strike="noStrike" cap="none" normalizeH="0" baseline="0" dirty="0">
                <a:ln>
                  <a:noFill/>
                </a:ln>
                <a:solidFill>
                  <a:schemeClr val="tx1"/>
                </a:solidFill>
                <a:effectLst/>
                <a:latin typeface="Arial" panose="020B0604020202020204" pitchFamily="34" charset="0"/>
              </a:rPr>
              <a:t>=2</a:t>
            </a:r>
            <a:r>
              <a:rPr kumimoji="0" lang="de-DE" altLang="de-DE" sz="800" b="0" i="0" u="none" strike="noStrike" cap="none" normalizeH="0" baseline="0" dirty="0">
                <a:ln>
                  <a:noFill/>
                </a:ln>
                <a:solidFill>
                  <a:schemeClr val="tx1"/>
                </a:solidFill>
                <a:effectLst/>
                <a:latin typeface="Arial" panose="020B0604020202020204" pitchFamily="34" charset="0"/>
              </a:rPr>
              <a:t>: The </a:t>
            </a:r>
            <a:r>
              <a:rPr kumimoji="0" lang="de-DE" altLang="de-DE" sz="800" b="0" i="0" u="none" strike="noStrike" cap="none" normalizeH="0" baseline="0" dirty="0" err="1">
                <a:ln>
                  <a:noFill/>
                </a:ln>
                <a:solidFill>
                  <a:schemeClr val="tx1"/>
                </a:solidFill>
                <a:effectLst/>
                <a:latin typeface="Arial" panose="020B0604020202020204" pitchFamily="34" charset="0"/>
              </a:rPr>
              <a:t>minimum</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number</a:t>
            </a:r>
            <a:r>
              <a:rPr kumimoji="0" lang="de-DE" altLang="de-DE" sz="800" b="0" i="0" u="none" strike="noStrike" cap="none" normalizeH="0" baseline="0" dirty="0">
                <a:ln>
                  <a:noFill/>
                </a:ln>
                <a:solidFill>
                  <a:schemeClr val="tx1"/>
                </a:solidFill>
                <a:effectLst/>
                <a:latin typeface="Arial" panose="020B0604020202020204" pitchFamily="34" charset="0"/>
              </a:rPr>
              <a:t> of </a:t>
            </a:r>
            <a:r>
              <a:rPr kumimoji="0" lang="en-DE" altLang="de-DE" sz="800" b="0" i="0" u="none" strike="noStrike" cap="none" normalizeH="0" baseline="0" dirty="0">
                <a:ln>
                  <a:noFill/>
                </a:ln>
                <a:solidFill>
                  <a:schemeClr val="tx1"/>
                </a:solidFill>
                <a:effectLst/>
                <a:latin typeface="Arial" panose="020B0604020202020204" pitchFamily="34" charset="0"/>
              </a:rPr>
              <a:t>(unique) </a:t>
            </a:r>
            <a:r>
              <a:rPr kumimoji="0" lang="de-DE" altLang="de-DE" sz="800" b="0" i="0" u="none" strike="noStrike" cap="none" normalizeH="0" baseline="0" dirty="0" err="1">
                <a:ln>
                  <a:noFill/>
                </a:ln>
                <a:solidFill>
                  <a:schemeClr val="tx1"/>
                </a:solidFill>
                <a:effectLst/>
                <a:latin typeface="Arial" panose="020B0604020202020204" pitchFamily="34" charset="0"/>
              </a:rPr>
              <a:t>samples</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required</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to</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split</a:t>
            </a:r>
            <a:r>
              <a:rPr kumimoji="0" lang="de-DE" altLang="de-DE" sz="800" b="0" i="0" u="none" strike="noStrike" cap="none" normalizeH="0" baseline="0" dirty="0">
                <a:ln>
                  <a:noFill/>
                </a:ln>
                <a:solidFill>
                  <a:schemeClr val="tx1"/>
                </a:solidFill>
                <a:effectLst/>
                <a:latin typeface="Arial" panose="020B0604020202020204" pitchFamily="34" charset="0"/>
              </a:rPr>
              <a:t> an internal </a:t>
            </a:r>
            <a:r>
              <a:rPr kumimoji="0" lang="de-DE" altLang="de-DE" sz="800" b="0" i="0" u="none" strike="noStrike" cap="none" normalizeH="0" baseline="0" dirty="0" err="1">
                <a:ln>
                  <a:noFill/>
                </a:ln>
                <a:solidFill>
                  <a:schemeClr val="tx1"/>
                </a:solidFill>
                <a:effectLst/>
                <a:latin typeface="Arial" panose="020B0604020202020204" pitchFamily="34" charset="0"/>
              </a:rPr>
              <a:t>node</a:t>
            </a:r>
            <a:r>
              <a:rPr kumimoji="0" lang="de-DE" altLang="de-DE" sz="800" b="0" i="0" u="none" strike="noStrike" cap="none" normalizeH="0" baseline="0" dirty="0">
                <a:ln>
                  <a:noFill/>
                </a:ln>
                <a:solidFill>
                  <a:schemeClr val="tx1"/>
                </a:solidFill>
                <a:effectLst/>
                <a:latin typeface="Arial" panose="020B0604020202020204" pitchFamily="34" charset="0"/>
              </a:rPr>
              <a:t>. A </a:t>
            </a:r>
            <a:r>
              <a:rPr kumimoji="0" lang="de-DE" altLang="de-DE" sz="800" b="0" i="0" u="none" strike="noStrike" cap="none" normalizeH="0" baseline="0" dirty="0" err="1">
                <a:ln>
                  <a:noFill/>
                </a:ln>
                <a:solidFill>
                  <a:schemeClr val="tx1"/>
                </a:solidFill>
                <a:effectLst/>
                <a:latin typeface="Arial" panose="020B0604020202020204" pitchFamily="34" charset="0"/>
              </a:rPr>
              <a:t>higher</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number</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can</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prevent</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overfitting</a:t>
            </a:r>
            <a:r>
              <a:rPr kumimoji="0" lang="de-DE" altLang="de-DE" sz="800" b="0" i="0" u="none" strike="noStrike" cap="none" normalizeH="0" baseline="0" dirty="0">
                <a:ln>
                  <a:noFill/>
                </a:ln>
                <a:solidFill>
                  <a:schemeClr val="tx1"/>
                </a:solidFill>
                <a:effectLst/>
                <a:latin typeface="Arial" panose="020B0604020202020204" pitchFamily="34" charset="0"/>
              </a:rPr>
              <a:t>.</a:t>
            </a:r>
            <a:endParaRPr kumimoji="0" lang="en-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800" b="1" i="0" u="none" strike="noStrike" cap="none" normalizeH="0" baseline="0" dirty="0" err="1">
                <a:ln>
                  <a:noFill/>
                </a:ln>
                <a:solidFill>
                  <a:schemeClr val="tx1"/>
                </a:solidFill>
                <a:effectLst/>
                <a:latin typeface="Arial" panose="020B0604020202020204" pitchFamily="34" charset="0"/>
              </a:rPr>
              <a:t>min_samples_leaf</a:t>
            </a:r>
            <a:r>
              <a:rPr kumimoji="0" lang="de-DE" altLang="de-DE" sz="800" b="1" i="0" u="none" strike="noStrike" cap="none" normalizeH="0" baseline="0" dirty="0">
                <a:ln>
                  <a:noFill/>
                </a:ln>
                <a:solidFill>
                  <a:schemeClr val="tx1"/>
                </a:solidFill>
                <a:effectLst/>
                <a:latin typeface="Arial" panose="020B0604020202020204" pitchFamily="34" charset="0"/>
              </a:rPr>
              <a:t>=1</a:t>
            </a:r>
            <a:r>
              <a:rPr kumimoji="0" lang="de-DE" altLang="de-DE" sz="800" b="0" i="0" u="none" strike="noStrike" cap="none" normalizeH="0" baseline="0" dirty="0">
                <a:ln>
                  <a:noFill/>
                </a:ln>
                <a:solidFill>
                  <a:schemeClr val="tx1"/>
                </a:solidFill>
                <a:effectLst/>
                <a:latin typeface="Arial" panose="020B0604020202020204" pitchFamily="34" charset="0"/>
              </a:rPr>
              <a:t>: The </a:t>
            </a:r>
            <a:r>
              <a:rPr kumimoji="0" lang="de-DE" altLang="de-DE" sz="800" b="0" i="0" u="none" strike="noStrike" cap="none" normalizeH="0" baseline="0" dirty="0" err="1">
                <a:ln>
                  <a:noFill/>
                </a:ln>
                <a:solidFill>
                  <a:schemeClr val="tx1"/>
                </a:solidFill>
                <a:effectLst/>
                <a:latin typeface="Arial" panose="020B0604020202020204" pitchFamily="34" charset="0"/>
              </a:rPr>
              <a:t>minimum</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number</a:t>
            </a:r>
            <a:r>
              <a:rPr kumimoji="0" lang="de-DE" altLang="de-DE" sz="800" b="0" i="0" u="none" strike="noStrike" cap="none" normalizeH="0" baseline="0" dirty="0">
                <a:ln>
                  <a:noFill/>
                </a:ln>
                <a:solidFill>
                  <a:schemeClr val="tx1"/>
                </a:solidFill>
                <a:effectLst/>
                <a:latin typeface="Arial" panose="020B0604020202020204" pitchFamily="34" charset="0"/>
              </a:rPr>
              <a:t> of </a:t>
            </a:r>
            <a:r>
              <a:rPr kumimoji="0" lang="de-DE" altLang="de-DE" sz="800" b="0" i="0" u="none" strike="noStrike" cap="none" normalizeH="0" baseline="0" dirty="0" err="1">
                <a:ln>
                  <a:noFill/>
                </a:ln>
                <a:solidFill>
                  <a:schemeClr val="tx1"/>
                </a:solidFill>
                <a:effectLst/>
                <a:latin typeface="Arial" panose="020B0604020202020204" pitchFamily="34" charset="0"/>
              </a:rPr>
              <a:t>samples</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that</a:t>
            </a:r>
            <a:r>
              <a:rPr kumimoji="0" lang="de-DE" altLang="de-DE" sz="800" b="0" i="0" u="none" strike="noStrike" cap="none" normalizeH="0" baseline="0" dirty="0">
                <a:ln>
                  <a:noFill/>
                </a:ln>
                <a:solidFill>
                  <a:schemeClr val="tx1"/>
                </a:solidFill>
                <a:effectLst/>
                <a:latin typeface="Arial" panose="020B0604020202020204" pitchFamily="34" charset="0"/>
              </a:rPr>
              <a:t> a </a:t>
            </a:r>
            <a:r>
              <a:rPr kumimoji="0" lang="de-DE" altLang="de-DE" sz="800" b="0" i="0" u="none" strike="noStrike" cap="none" normalizeH="0" baseline="0" dirty="0" err="1">
                <a:ln>
                  <a:noFill/>
                </a:ln>
                <a:solidFill>
                  <a:schemeClr val="tx1"/>
                </a:solidFill>
                <a:effectLst/>
                <a:latin typeface="Arial" panose="020B0604020202020204" pitchFamily="34" charset="0"/>
              </a:rPr>
              <a:t>leaf</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node</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must</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have</a:t>
            </a:r>
            <a:r>
              <a:rPr kumimoji="0" lang="de-DE" altLang="de-DE" sz="800" b="0" i="0" u="none" strike="noStrike" cap="none" normalizeH="0" baseline="0" dirty="0">
                <a:ln>
                  <a:noFill/>
                </a:ln>
                <a:solidFill>
                  <a:schemeClr val="tx1"/>
                </a:solidFill>
                <a:effectLst/>
                <a:latin typeface="Arial" panose="020B0604020202020204" pitchFamily="34" charset="0"/>
              </a:rPr>
              <a:t>. Higher </a:t>
            </a:r>
            <a:r>
              <a:rPr kumimoji="0" lang="de-DE" altLang="de-DE" sz="800" b="0" i="0" u="none" strike="noStrike" cap="none" normalizeH="0" baseline="0" dirty="0" err="1">
                <a:ln>
                  <a:noFill/>
                </a:ln>
                <a:solidFill>
                  <a:schemeClr val="tx1"/>
                </a:solidFill>
                <a:effectLst/>
                <a:latin typeface="Arial" panose="020B0604020202020204" pitchFamily="34" charset="0"/>
              </a:rPr>
              <a:t>values</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prevent</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model</a:t>
            </a:r>
            <a:r>
              <a:rPr kumimoji="0" lang="de-DE" altLang="de-DE" sz="800" b="0" i="0" u="none" strike="noStrike" cap="none" normalizeH="0" baseline="0" dirty="0">
                <a:ln>
                  <a:noFill/>
                </a:ln>
                <a:solidFill>
                  <a:schemeClr val="tx1"/>
                </a:solidFill>
                <a:effectLst/>
                <a:latin typeface="Arial" panose="020B0604020202020204" pitchFamily="34" charset="0"/>
              </a:rPr>
              <a:t> from </a:t>
            </a:r>
            <a:r>
              <a:rPr kumimoji="0" lang="de-DE" altLang="de-DE" sz="800" b="0" i="0" u="none" strike="noStrike" cap="none" normalizeH="0" baseline="0" dirty="0" err="1">
                <a:ln>
                  <a:noFill/>
                </a:ln>
                <a:solidFill>
                  <a:schemeClr val="tx1"/>
                </a:solidFill>
                <a:effectLst/>
                <a:latin typeface="Arial" panose="020B0604020202020204" pitchFamily="34" charset="0"/>
              </a:rPr>
              <a:t>learning</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too</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much</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noise</a:t>
            </a:r>
            <a:r>
              <a:rPr kumimoji="0" lang="de-DE" altLang="de-DE" sz="800" b="0" i="0" u="none" strike="noStrike" cap="none" normalizeH="0" baseline="0" dirty="0">
                <a:ln>
                  <a:noFill/>
                </a:ln>
                <a:solidFill>
                  <a:schemeClr val="tx1"/>
                </a:solidFill>
                <a:effectLst/>
                <a:latin typeface="Arial" panose="020B0604020202020204" pitchFamily="34" charset="0"/>
              </a:rPr>
              <a:t>.</a:t>
            </a:r>
            <a:endParaRPr kumimoji="0" lang="en-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800" b="1" i="0" u="none" strike="noStrike" cap="none" normalizeH="0" baseline="0" dirty="0" err="1">
                <a:ln>
                  <a:noFill/>
                </a:ln>
                <a:solidFill>
                  <a:schemeClr val="tx1"/>
                </a:solidFill>
                <a:effectLst/>
                <a:latin typeface="Arial" panose="020B0604020202020204" pitchFamily="34" charset="0"/>
              </a:rPr>
              <a:t>min_weight_fraction_leaf</a:t>
            </a:r>
            <a:r>
              <a:rPr kumimoji="0" lang="de-DE" altLang="de-DE" sz="800" b="1" i="0" u="none" strike="noStrike" cap="none" normalizeH="0" baseline="0" dirty="0">
                <a:ln>
                  <a:noFill/>
                </a:ln>
                <a:solidFill>
                  <a:schemeClr val="tx1"/>
                </a:solidFill>
                <a:effectLst/>
                <a:latin typeface="Arial" panose="020B0604020202020204" pitchFamily="34" charset="0"/>
              </a:rPr>
              <a:t>=0.0</a:t>
            </a:r>
            <a:r>
              <a:rPr kumimoji="0" lang="de-DE" altLang="de-DE" sz="800" b="0" i="0" u="none" strike="noStrike" cap="none" normalizeH="0" baseline="0" dirty="0">
                <a:ln>
                  <a:noFill/>
                </a:ln>
                <a:solidFill>
                  <a:schemeClr val="tx1"/>
                </a:solidFill>
                <a:effectLst/>
                <a:latin typeface="Arial" panose="020B0604020202020204" pitchFamily="34" charset="0"/>
              </a:rPr>
              <a:t>: The </a:t>
            </a:r>
            <a:r>
              <a:rPr kumimoji="0" lang="de-DE" altLang="de-DE" sz="800" b="0" i="0" u="none" strike="noStrike" cap="none" normalizeH="0" baseline="0" dirty="0" err="1">
                <a:ln>
                  <a:noFill/>
                </a:ln>
                <a:solidFill>
                  <a:schemeClr val="tx1"/>
                </a:solidFill>
                <a:effectLst/>
                <a:latin typeface="Arial" panose="020B0604020202020204" pitchFamily="34" charset="0"/>
              </a:rPr>
              <a:t>minimum</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weighted</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fraction</a:t>
            </a:r>
            <a:r>
              <a:rPr kumimoji="0" lang="de-DE" altLang="de-DE" sz="800" b="0" i="0" u="none" strike="noStrike" cap="none" normalizeH="0" baseline="0" dirty="0">
                <a:ln>
                  <a:noFill/>
                </a:ln>
                <a:solidFill>
                  <a:schemeClr val="tx1"/>
                </a:solidFill>
                <a:effectLst/>
                <a:latin typeface="Arial" panose="020B0604020202020204" pitchFamily="34" charset="0"/>
              </a:rPr>
              <a:t> of the </a:t>
            </a:r>
            <a:r>
              <a:rPr kumimoji="0" lang="de-DE" altLang="de-DE" sz="800" b="0" i="0" u="none" strike="noStrike" cap="none" normalizeH="0" baseline="0" dirty="0" err="1">
                <a:ln>
                  <a:noFill/>
                </a:ln>
                <a:solidFill>
                  <a:schemeClr val="tx1"/>
                </a:solidFill>
                <a:effectLst/>
                <a:latin typeface="Arial" panose="020B0604020202020204" pitchFamily="34" charset="0"/>
              </a:rPr>
              <a:t>input</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samples</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required</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to</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be</a:t>
            </a:r>
            <a:r>
              <a:rPr kumimoji="0" lang="de-DE" altLang="de-DE" sz="800" b="0" i="0" u="none" strike="noStrike" cap="none" normalizeH="0" baseline="0" dirty="0">
                <a:ln>
                  <a:noFill/>
                </a:ln>
                <a:solidFill>
                  <a:schemeClr val="tx1"/>
                </a:solidFill>
                <a:effectLst/>
                <a:latin typeface="Arial" panose="020B0604020202020204" pitchFamily="34" charset="0"/>
              </a:rPr>
              <a:t> at a </a:t>
            </a:r>
            <a:r>
              <a:rPr kumimoji="0" lang="de-DE" altLang="de-DE" sz="800" b="0" i="0" u="none" strike="noStrike" cap="none" normalizeH="0" baseline="0" dirty="0" err="1">
                <a:ln>
                  <a:noFill/>
                </a:ln>
                <a:solidFill>
                  <a:schemeClr val="tx1"/>
                </a:solidFill>
                <a:effectLst/>
                <a:latin typeface="Arial" panose="020B0604020202020204" pitchFamily="34" charset="0"/>
              </a:rPr>
              <a:t>leaf</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node</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Useful</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for</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handling</a:t>
            </a:r>
            <a:r>
              <a:rPr kumimoji="0" lang="de-DE" altLang="de-DE" sz="800" b="0" i="0" u="none" strike="noStrike" cap="none" normalizeH="0" baseline="0" dirty="0">
                <a:ln>
                  <a:noFill/>
                </a:ln>
                <a:solidFill>
                  <a:schemeClr val="tx1"/>
                </a:solidFill>
                <a:effectLst/>
                <a:latin typeface="Arial" panose="020B0604020202020204" pitchFamily="34" charset="0"/>
              </a:rPr>
              <a:t> different sample </a:t>
            </a:r>
            <a:r>
              <a:rPr kumimoji="0" lang="de-DE" altLang="de-DE" sz="800" b="0" i="0" u="none" strike="noStrike" cap="none" normalizeH="0" baseline="0" dirty="0" err="1">
                <a:ln>
                  <a:noFill/>
                </a:ln>
                <a:solidFill>
                  <a:schemeClr val="tx1"/>
                </a:solidFill>
                <a:effectLst/>
                <a:latin typeface="Arial" panose="020B0604020202020204" pitchFamily="34" charset="0"/>
              </a:rPr>
              <a:t>weights</a:t>
            </a:r>
            <a:r>
              <a:rPr kumimoji="0" lang="en-DE" altLang="de-DE" sz="800" b="0" i="0" u="none" strike="noStrike" cap="none" normalizeH="0" baseline="0" dirty="0">
                <a:ln>
                  <a:noFill/>
                </a:ln>
                <a:solidFill>
                  <a:schemeClr val="tx1"/>
                </a:solidFill>
                <a:effectLst/>
                <a:latin typeface="Arial" panose="020B0604020202020204" pitchFamily="34" charset="0"/>
              </a:rPr>
              <a:t> (per default, weights are equal for all samples, but can be set differently if it is known that some samples are more important than others – e.g. a</a:t>
            </a:r>
            <a:r>
              <a:rPr lang="en-DE" altLang="de-DE" sz="800" dirty="0">
                <a:latin typeface="Arial" panose="020B0604020202020204" pitchFamily="34" charset="0"/>
              </a:rPr>
              <a:t> distance parameter could be used as weights in the ‘fit’ function </a:t>
            </a:r>
            <a:r>
              <a:rPr lang="en-DE" altLang="de-DE" sz="800" dirty="0" err="1">
                <a:latin typeface="Arial" panose="020B0604020202020204" pitchFamily="34" charset="0"/>
              </a:rPr>
              <a:t>kwarg</a:t>
            </a:r>
            <a:r>
              <a:rPr lang="en-DE" altLang="de-DE" sz="800" dirty="0">
                <a:latin typeface="Arial" panose="020B0604020202020204" pitchFamily="34" charset="0"/>
              </a:rPr>
              <a:t> “</a:t>
            </a:r>
            <a:r>
              <a:rPr lang="de-DE" sz="800" b="0" i="0" dirty="0" err="1">
                <a:solidFill>
                  <a:srgbClr val="222832"/>
                </a:solidFill>
                <a:effectLst/>
                <a:highlight>
                  <a:srgbClr val="FFFFFF"/>
                </a:highlight>
                <a:latin typeface="-apple-system"/>
              </a:rPr>
              <a:t>sample_weight</a:t>
            </a:r>
            <a:r>
              <a:rPr lang="en-DE" altLang="de-DE" sz="800" dirty="0">
                <a:latin typeface="Arial" panose="020B0604020202020204" pitchFamily="34" charset="0"/>
              </a:rPr>
              <a:t>”)</a:t>
            </a:r>
            <a:r>
              <a:rPr kumimoji="0" lang="de-DE" altLang="de-DE" sz="800" b="0" i="0" u="none" strike="noStrike" cap="none" normalizeH="0" baseline="0" dirty="0">
                <a:ln>
                  <a:noFill/>
                </a:ln>
                <a:solidFill>
                  <a:schemeClr val="tx1"/>
                </a:solidFill>
                <a:effectLst/>
                <a:latin typeface="Arial" panose="020B0604020202020204" pitchFamily="34" charset="0"/>
              </a:rPr>
              <a:t>.</a:t>
            </a:r>
            <a:endParaRPr kumimoji="0" lang="en-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800" b="1" i="0" u="none" strike="noStrike" cap="none" normalizeH="0" baseline="0" dirty="0" err="1">
                <a:ln>
                  <a:noFill/>
                </a:ln>
                <a:solidFill>
                  <a:schemeClr val="tx1"/>
                </a:solidFill>
                <a:effectLst/>
                <a:latin typeface="Arial" panose="020B0604020202020204" pitchFamily="34" charset="0"/>
              </a:rPr>
              <a:t>max_features</a:t>
            </a:r>
            <a:r>
              <a:rPr kumimoji="0" lang="de-DE" altLang="de-DE" sz="800" b="1" i="0" u="none" strike="noStrike" cap="none" normalizeH="0" baseline="0" dirty="0">
                <a:ln>
                  <a:noFill/>
                </a:ln>
                <a:solidFill>
                  <a:schemeClr val="tx1"/>
                </a:solidFill>
                <a:effectLst/>
                <a:latin typeface="Arial" panose="020B0604020202020204" pitchFamily="34" charset="0"/>
              </a:rPr>
              <a:t>=1.0</a:t>
            </a:r>
            <a:r>
              <a:rPr kumimoji="0" lang="de-DE" altLang="de-DE" sz="800" b="0" i="0" u="none" strike="noStrike" cap="none" normalizeH="0" baseline="0" dirty="0">
                <a:ln>
                  <a:noFill/>
                </a:ln>
                <a:solidFill>
                  <a:schemeClr val="tx1"/>
                </a:solidFill>
                <a:effectLst/>
                <a:latin typeface="Arial" panose="020B0604020202020204" pitchFamily="34" charset="0"/>
              </a:rPr>
              <a:t>: The </a:t>
            </a:r>
            <a:r>
              <a:rPr kumimoji="0" lang="de-DE" altLang="de-DE" sz="800" b="0" i="0" u="none" strike="noStrike" cap="none" normalizeH="0" baseline="0" dirty="0" err="1">
                <a:ln>
                  <a:noFill/>
                </a:ln>
                <a:solidFill>
                  <a:schemeClr val="tx1"/>
                </a:solidFill>
                <a:effectLst/>
                <a:latin typeface="Arial" panose="020B0604020202020204" pitchFamily="34" charset="0"/>
              </a:rPr>
              <a:t>number</a:t>
            </a:r>
            <a:r>
              <a:rPr kumimoji="0" lang="de-DE" altLang="de-DE" sz="800" b="0" i="0" u="none" strike="noStrike" cap="none" normalizeH="0" baseline="0" dirty="0">
                <a:ln>
                  <a:noFill/>
                </a:ln>
                <a:solidFill>
                  <a:schemeClr val="tx1"/>
                </a:solidFill>
                <a:effectLst/>
                <a:latin typeface="Arial" panose="020B0604020202020204" pitchFamily="34" charset="0"/>
              </a:rPr>
              <a:t> of </a:t>
            </a:r>
            <a:r>
              <a:rPr kumimoji="0" lang="de-DE" altLang="de-DE" sz="800" b="0" i="0" u="none" strike="noStrike" cap="none" normalizeH="0" baseline="0" dirty="0" err="1">
                <a:ln>
                  <a:noFill/>
                </a:ln>
                <a:solidFill>
                  <a:schemeClr val="tx1"/>
                </a:solidFill>
                <a:effectLst/>
                <a:latin typeface="Arial" panose="020B0604020202020204" pitchFamily="34" charset="0"/>
              </a:rPr>
              <a:t>features</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to</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consider</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when</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looking</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for</a:t>
            </a:r>
            <a:r>
              <a:rPr kumimoji="0" lang="de-DE" altLang="de-DE" sz="800" b="0" i="0" u="none" strike="noStrike" cap="none" normalizeH="0" baseline="0" dirty="0">
                <a:ln>
                  <a:noFill/>
                </a:ln>
                <a:solidFill>
                  <a:schemeClr val="tx1"/>
                </a:solidFill>
                <a:effectLst/>
                <a:latin typeface="Arial" panose="020B0604020202020204" pitchFamily="34" charset="0"/>
              </a:rPr>
              <a:t> the </a:t>
            </a:r>
            <a:r>
              <a:rPr kumimoji="0" lang="de-DE" altLang="de-DE" sz="800" b="0" i="0" u="none" strike="noStrike" cap="none" normalizeH="0" baseline="0" dirty="0" err="1">
                <a:ln>
                  <a:noFill/>
                </a:ln>
                <a:solidFill>
                  <a:schemeClr val="tx1"/>
                </a:solidFill>
                <a:effectLst/>
                <a:latin typeface="Arial" panose="020B0604020202020204" pitchFamily="34" charset="0"/>
              </a:rPr>
              <a:t>best</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split</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en-DE" altLang="de-DE" sz="800" b="0" i="0" u="none" strike="noStrike" cap="none" normalizeH="0" baseline="0" dirty="0">
                <a:ln>
                  <a:noFill/>
                </a:ln>
                <a:solidFill>
                  <a:schemeClr val="tx1"/>
                </a:solidFill>
                <a:effectLst/>
                <a:latin typeface="Arial" panose="020B0604020202020204" pitchFamily="34" charset="0"/>
              </a:rPr>
              <a:t>This means that the algorithm randomly selects the number of max features (from all features in the dataset) and calculates the error criterion for all possible splits over all samples. </a:t>
            </a:r>
            <a:r>
              <a:rPr kumimoji="0" lang="de-DE" altLang="de-DE" sz="800" b="0" i="0" u="none" strike="noStrike" cap="none" normalizeH="0" baseline="0" dirty="0">
                <a:ln>
                  <a:noFill/>
                </a:ln>
                <a:solidFill>
                  <a:schemeClr val="tx1"/>
                </a:solidFill>
                <a:effectLst/>
                <a:latin typeface="Arial" panose="020B0604020202020204" pitchFamily="34" charset="0"/>
              </a:rPr>
              <a:t>Can </a:t>
            </a:r>
            <a:r>
              <a:rPr kumimoji="0" lang="de-DE" altLang="de-DE" sz="800" b="0" i="0" u="none" strike="noStrike" cap="none" normalizeH="0" baseline="0" dirty="0" err="1">
                <a:ln>
                  <a:noFill/>
                </a:ln>
                <a:solidFill>
                  <a:schemeClr val="tx1"/>
                </a:solidFill>
                <a:effectLst/>
                <a:latin typeface="Arial" panose="020B0604020202020204" pitchFamily="34" charset="0"/>
              </a:rPr>
              <a:t>be</a:t>
            </a:r>
            <a:r>
              <a:rPr kumimoji="0" lang="de-DE" altLang="de-DE" sz="800" b="0" i="0" u="none" strike="noStrike" cap="none" normalizeH="0" baseline="0" dirty="0">
                <a:ln>
                  <a:noFill/>
                </a:ln>
                <a:solidFill>
                  <a:schemeClr val="tx1"/>
                </a:solidFill>
                <a:effectLst/>
                <a:latin typeface="Arial" panose="020B0604020202020204" pitchFamily="34" charset="0"/>
              </a:rPr>
              <a:t> a </a:t>
            </a:r>
            <a:r>
              <a:rPr kumimoji="0" lang="de-DE" altLang="de-DE" sz="800" b="0" i="0" u="none" strike="noStrike" cap="none" normalizeH="0" baseline="0" dirty="0" err="1">
                <a:ln>
                  <a:noFill/>
                </a:ln>
                <a:solidFill>
                  <a:schemeClr val="tx1"/>
                </a:solidFill>
                <a:effectLst/>
                <a:latin typeface="Arial" panose="020B0604020202020204" pitchFamily="34" charset="0"/>
              </a:rPr>
              <a:t>fraction</a:t>
            </a:r>
            <a:r>
              <a:rPr kumimoji="0" lang="de-DE" altLang="de-DE" sz="800" b="0" i="0" u="none" strike="noStrike" cap="none" normalizeH="0" baseline="0" dirty="0">
                <a:ln>
                  <a:noFill/>
                </a:ln>
                <a:solidFill>
                  <a:schemeClr val="tx1"/>
                </a:solidFill>
                <a:effectLst/>
                <a:latin typeface="Arial" panose="020B0604020202020204" pitchFamily="34" charset="0"/>
              </a:rPr>
              <a:t> of the total </a:t>
            </a:r>
            <a:r>
              <a:rPr kumimoji="0" lang="de-DE" altLang="de-DE" sz="800" b="0" i="0" u="none" strike="noStrike" cap="none" normalizeH="0" baseline="0" dirty="0" err="1">
                <a:ln>
                  <a:noFill/>
                </a:ln>
                <a:solidFill>
                  <a:schemeClr val="tx1"/>
                </a:solidFill>
                <a:effectLst/>
                <a:latin typeface="Arial" panose="020B0604020202020204" pitchFamily="34" charset="0"/>
              </a:rPr>
              <a:t>number</a:t>
            </a:r>
            <a:r>
              <a:rPr kumimoji="0" lang="de-DE" altLang="de-DE" sz="800" b="0" i="0" u="none" strike="noStrike" cap="none" normalizeH="0" baseline="0" dirty="0">
                <a:ln>
                  <a:noFill/>
                </a:ln>
                <a:solidFill>
                  <a:schemeClr val="tx1"/>
                </a:solidFill>
                <a:effectLst/>
                <a:latin typeface="Arial" panose="020B0604020202020204" pitchFamily="34" charset="0"/>
              </a:rPr>
              <a:t> of </a:t>
            </a:r>
            <a:r>
              <a:rPr kumimoji="0" lang="de-DE" altLang="de-DE" sz="800" b="0" i="0" u="none" strike="noStrike" cap="none" normalizeH="0" baseline="0" dirty="0" err="1">
                <a:ln>
                  <a:noFill/>
                </a:ln>
                <a:solidFill>
                  <a:schemeClr val="tx1"/>
                </a:solidFill>
                <a:effectLst/>
                <a:latin typeface="Arial" panose="020B0604020202020204" pitchFamily="34" charset="0"/>
              </a:rPr>
              <a:t>features</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or</a:t>
            </a:r>
            <a:r>
              <a:rPr kumimoji="0" lang="de-DE" altLang="de-DE" sz="800" b="0" i="0" u="none" strike="noStrike" cap="none" normalizeH="0" baseline="0" dirty="0">
                <a:ln>
                  <a:noFill/>
                </a:ln>
                <a:solidFill>
                  <a:schemeClr val="tx1"/>
                </a:solidFill>
                <a:effectLst/>
                <a:latin typeface="Arial" panose="020B0604020202020204" pitchFamily="34" charset="0"/>
              </a:rPr>
              <a:t> an absolute </a:t>
            </a:r>
            <a:r>
              <a:rPr kumimoji="0" lang="de-DE" altLang="de-DE" sz="800" b="0" i="0" u="none" strike="noStrike" cap="none" normalizeH="0" baseline="0" dirty="0" err="1">
                <a:ln>
                  <a:noFill/>
                </a:ln>
                <a:solidFill>
                  <a:schemeClr val="tx1"/>
                </a:solidFill>
                <a:effectLst/>
                <a:latin typeface="Arial" panose="020B0604020202020204" pitchFamily="34" charset="0"/>
              </a:rPr>
              <a:t>number</a:t>
            </a:r>
            <a:r>
              <a:rPr kumimoji="0" lang="de-DE" altLang="de-DE" sz="800" b="0" i="0" u="none" strike="noStrike" cap="none" normalizeH="0" baseline="0" dirty="0">
                <a:ln>
                  <a:noFill/>
                </a:ln>
                <a:solidFill>
                  <a:schemeClr val="tx1"/>
                </a:solidFill>
                <a:effectLst/>
                <a:latin typeface="Arial" panose="020B0604020202020204" pitchFamily="34" charset="0"/>
              </a:rPr>
              <a:t>. Lower </a:t>
            </a:r>
            <a:r>
              <a:rPr kumimoji="0" lang="de-DE" altLang="de-DE" sz="800" b="0" i="0" u="none" strike="noStrike" cap="none" normalizeH="0" baseline="0" dirty="0" err="1">
                <a:ln>
                  <a:noFill/>
                </a:ln>
                <a:solidFill>
                  <a:schemeClr val="tx1"/>
                </a:solidFill>
                <a:effectLst/>
                <a:latin typeface="Arial" panose="020B0604020202020204" pitchFamily="34" charset="0"/>
              </a:rPr>
              <a:t>values</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can</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reduce</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overfitting</a:t>
            </a:r>
            <a:r>
              <a:rPr kumimoji="0" lang="de-DE" altLang="de-DE" sz="800" b="0" i="0" u="none" strike="noStrike" cap="none" normalizeH="0" baseline="0" dirty="0">
                <a:ln>
                  <a:noFill/>
                </a:ln>
                <a:solidFill>
                  <a:schemeClr val="tx1"/>
                </a:solidFill>
                <a:effectLst/>
                <a:latin typeface="Arial" panose="020B0604020202020204" pitchFamily="34" charset="0"/>
              </a:rPr>
              <a:t>.</a:t>
            </a:r>
            <a:endParaRPr kumimoji="0" lang="en-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800" b="1" i="0" u="none" strike="noStrike" cap="none" normalizeH="0" baseline="0" dirty="0" err="1">
                <a:ln>
                  <a:noFill/>
                </a:ln>
                <a:solidFill>
                  <a:schemeClr val="tx1"/>
                </a:solidFill>
                <a:effectLst/>
                <a:latin typeface="Arial" panose="020B0604020202020204" pitchFamily="34" charset="0"/>
              </a:rPr>
              <a:t>max_leaf_nodes</a:t>
            </a:r>
            <a:r>
              <a:rPr kumimoji="0" lang="de-DE" altLang="de-DE" sz="800" b="1" i="0" u="none" strike="noStrike" cap="none" normalizeH="0" baseline="0" dirty="0">
                <a:ln>
                  <a:noFill/>
                </a:ln>
                <a:solidFill>
                  <a:schemeClr val="tx1"/>
                </a:solidFill>
                <a:effectLst/>
                <a:latin typeface="Arial" panose="020B0604020202020204" pitchFamily="34" charset="0"/>
              </a:rPr>
              <a:t>=None</a:t>
            </a:r>
            <a:r>
              <a:rPr kumimoji="0" lang="de-DE" altLang="de-DE" sz="800" b="0" i="0" u="none" strike="noStrike" cap="none" normalizeH="0" baseline="0" dirty="0">
                <a:ln>
                  <a:noFill/>
                </a:ln>
                <a:solidFill>
                  <a:schemeClr val="tx1"/>
                </a:solidFill>
                <a:effectLst/>
                <a:latin typeface="Arial" panose="020B0604020202020204" pitchFamily="34" charset="0"/>
              </a:rPr>
              <a:t>: The maximum </a:t>
            </a:r>
            <a:r>
              <a:rPr kumimoji="0" lang="de-DE" altLang="de-DE" sz="800" b="0" i="0" u="none" strike="noStrike" cap="none" normalizeH="0" baseline="0" dirty="0" err="1">
                <a:ln>
                  <a:noFill/>
                </a:ln>
                <a:solidFill>
                  <a:schemeClr val="tx1"/>
                </a:solidFill>
                <a:effectLst/>
                <a:latin typeface="Arial" panose="020B0604020202020204" pitchFamily="34" charset="0"/>
              </a:rPr>
              <a:t>number</a:t>
            </a:r>
            <a:r>
              <a:rPr kumimoji="0" lang="de-DE" altLang="de-DE" sz="800" b="0" i="0" u="none" strike="noStrike" cap="none" normalizeH="0" baseline="0" dirty="0">
                <a:ln>
                  <a:noFill/>
                </a:ln>
                <a:solidFill>
                  <a:schemeClr val="tx1"/>
                </a:solidFill>
                <a:effectLst/>
                <a:latin typeface="Arial" panose="020B0604020202020204" pitchFamily="34" charset="0"/>
              </a:rPr>
              <a:t> of </a:t>
            </a:r>
            <a:r>
              <a:rPr kumimoji="0" lang="de-DE" altLang="de-DE" sz="800" b="0" i="0" u="none" strike="noStrike" cap="none" normalizeH="0" baseline="0" dirty="0" err="1">
                <a:ln>
                  <a:noFill/>
                </a:ln>
                <a:solidFill>
                  <a:schemeClr val="tx1"/>
                </a:solidFill>
                <a:effectLst/>
                <a:latin typeface="Arial" panose="020B0604020202020204" pitchFamily="34" charset="0"/>
              </a:rPr>
              <a:t>leaf</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nodes</a:t>
            </a:r>
            <a:r>
              <a:rPr kumimoji="0" lang="de-DE" altLang="de-DE" sz="800" b="0" i="0" u="none" strike="noStrike" cap="none" normalizeH="0" baseline="0" dirty="0">
                <a:ln>
                  <a:noFill/>
                </a:ln>
                <a:solidFill>
                  <a:schemeClr val="tx1"/>
                </a:solidFill>
                <a:effectLst/>
                <a:latin typeface="Arial" panose="020B0604020202020204" pitchFamily="34" charset="0"/>
              </a:rPr>
              <a:t> in the forest. S</a:t>
            </a:r>
            <a:r>
              <a:rPr kumimoji="0" lang="en-DE" altLang="de-DE" sz="800" b="0" i="0" u="none" strike="noStrike" cap="none" normalizeH="0" baseline="0" dirty="0" err="1">
                <a:ln>
                  <a:noFill/>
                </a:ln>
                <a:solidFill>
                  <a:schemeClr val="tx1"/>
                </a:solidFill>
                <a:effectLst/>
                <a:latin typeface="Arial" panose="020B0604020202020204" pitchFamily="34" charset="0"/>
              </a:rPr>
              <a:t>maller</a:t>
            </a:r>
            <a:r>
              <a:rPr kumimoji="0" lang="en-DE" altLang="de-DE" sz="800" b="0" i="0" u="none" strike="noStrike" cap="none" normalizeH="0" baseline="0" dirty="0">
                <a:ln>
                  <a:noFill/>
                </a:ln>
                <a:solidFill>
                  <a:schemeClr val="tx1"/>
                </a:solidFill>
                <a:effectLst/>
                <a:latin typeface="Arial" panose="020B0604020202020204" pitchFamily="34" charset="0"/>
              </a:rPr>
              <a:t> number of leaves reduces also the depth of the tree, reduces overfitting, results in trees that are easier to interpret and its computationally more efficient. </a:t>
            </a:r>
            <a:r>
              <a:rPr kumimoji="0" lang="de-DE" altLang="de-DE" sz="800" b="0" i="0" u="none" strike="noStrike" cap="none" normalizeH="0" baseline="0" dirty="0" err="1">
                <a:ln>
                  <a:noFill/>
                </a:ln>
                <a:solidFill>
                  <a:schemeClr val="tx1"/>
                </a:solidFill>
                <a:effectLst/>
                <a:latin typeface="Arial" panose="020B0604020202020204" pitchFamily="34" charset="0"/>
              </a:rPr>
              <a:t>If</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a:ln>
                  <a:noFill/>
                </a:ln>
                <a:solidFill>
                  <a:schemeClr val="tx1"/>
                </a:solidFill>
                <a:effectLst/>
                <a:latin typeface="Arial Unicode MS"/>
              </a:rPr>
              <a:t>None</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there</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is</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no</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limit</a:t>
            </a:r>
            <a:r>
              <a:rPr kumimoji="0" lang="de-DE" altLang="de-DE" sz="800" b="0" i="0" u="none" strike="noStrike" cap="none" normalizeH="0" baseline="0" dirty="0">
                <a:ln>
                  <a:noFill/>
                </a:ln>
                <a:solidFill>
                  <a:schemeClr val="tx1"/>
                </a:solidFill>
                <a:effectLst/>
              </a:rPr>
              <a:t> on the </a:t>
            </a:r>
            <a:r>
              <a:rPr kumimoji="0" lang="de-DE" altLang="de-DE" sz="800" b="0" i="0" u="none" strike="noStrike" cap="none" normalizeH="0" baseline="0" dirty="0" err="1">
                <a:ln>
                  <a:noFill/>
                </a:ln>
                <a:solidFill>
                  <a:schemeClr val="tx1"/>
                </a:solidFill>
                <a:effectLst/>
              </a:rPr>
              <a:t>number</a:t>
            </a:r>
            <a:r>
              <a:rPr kumimoji="0" lang="de-DE" altLang="de-DE" sz="800" b="0" i="0" u="none" strike="noStrike" cap="none" normalizeH="0" baseline="0" dirty="0">
                <a:ln>
                  <a:noFill/>
                </a:ln>
                <a:solidFill>
                  <a:schemeClr val="tx1"/>
                </a:solidFill>
                <a:effectLst/>
              </a:rPr>
              <a:t> of </a:t>
            </a:r>
            <a:r>
              <a:rPr kumimoji="0" lang="de-DE" altLang="de-DE" sz="800" b="0" i="0" u="none" strike="noStrike" cap="none" normalizeH="0" baseline="0" dirty="0" err="1">
                <a:ln>
                  <a:noFill/>
                </a:ln>
                <a:solidFill>
                  <a:schemeClr val="tx1"/>
                </a:solidFill>
                <a:effectLst/>
              </a:rPr>
              <a:t>leaf</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nodes</a:t>
            </a:r>
            <a:r>
              <a:rPr kumimoji="0" lang="de-DE" altLang="de-DE" sz="800" b="0" i="0" u="none" strike="noStrike" cap="none" normalizeH="0" baseline="0" dirty="0">
                <a:ln>
                  <a:noFill/>
                </a:ln>
                <a:solidFill>
                  <a:schemeClr val="tx1"/>
                </a:solidFill>
                <a:effectLst/>
              </a:rPr>
              <a:t>.</a:t>
            </a:r>
            <a:endParaRPr kumimoji="0" lang="en-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800" b="1" i="0" u="none" strike="noStrike" cap="none" normalizeH="0" baseline="0" dirty="0" err="1">
                <a:ln>
                  <a:noFill/>
                </a:ln>
                <a:solidFill>
                  <a:schemeClr val="tx1"/>
                </a:solidFill>
                <a:effectLst/>
                <a:latin typeface="Arial" panose="020B0604020202020204" pitchFamily="34" charset="0"/>
              </a:rPr>
              <a:t>min_impurity_decrease</a:t>
            </a:r>
            <a:r>
              <a:rPr kumimoji="0" lang="de-DE" altLang="de-DE" sz="800" b="1" i="0" u="none" strike="noStrike" cap="none" normalizeH="0" baseline="0" dirty="0">
                <a:ln>
                  <a:noFill/>
                </a:ln>
                <a:solidFill>
                  <a:schemeClr val="tx1"/>
                </a:solidFill>
                <a:effectLst/>
                <a:latin typeface="Arial" panose="020B0604020202020204" pitchFamily="34" charset="0"/>
              </a:rPr>
              <a:t>=0.0</a:t>
            </a:r>
            <a:r>
              <a:rPr kumimoji="0" lang="de-DE" altLang="de-DE" sz="800" b="0" i="0" u="none" strike="noStrike" cap="none" normalizeH="0" baseline="0" dirty="0">
                <a:ln>
                  <a:noFill/>
                </a:ln>
                <a:solidFill>
                  <a:schemeClr val="tx1"/>
                </a:solidFill>
                <a:effectLst/>
                <a:latin typeface="Arial" panose="020B0604020202020204" pitchFamily="34" charset="0"/>
              </a:rPr>
              <a:t>: A </a:t>
            </a:r>
            <a:r>
              <a:rPr kumimoji="0" lang="de-DE" altLang="de-DE" sz="800" b="0" i="0" u="none" strike="noStrike" cap="none" normalizeH="0" baseline="0" dirty="0" err="1">
                <a:ln>
                  <a:noFill/>
                </a:ln>
                <a:solidFill>
                  <a:schemeClr val="tx1"/>
                </a:solidFill>
                <a:effectLst/>
                <a:latin typeface="Arial" panose="020B0604020202020204" pitchFamily="34" charset="0"/>
              </a:rPr>
              <a:t>node</a:t>
            </a:r>
            <a:r>
              <a:rPr kumimoji="0" lang="de-DE" altLang="de-DE" sz="800" b="0" i="0" u="none" strike="noStrike" cap="none" normalizeH="0" baseline="0" dirty="0">
                <a:ln>
                  <a:noFill/>
                </a:ln>
                <a:solidFill>
                  <a:schemeClr val="tx1"/>
                </a:solidFill>
                <a:effectLst/>
                <a:latin typeface="Arial" panose="020B0604020202020204" pitchFamily="34" charset="0"/>
              </a:rPr>
              <a:t> will </a:t>
            </a:r>
            <a:r>
              <a:rPr kumimoji="0" lang="de-DE" altLang="de-DE" sz="800" b="0" i="0" u="none" strike="noStrike" cap="none" normalizeH="0" baseline="0" dirty="0" err="1">
                <a:ln>
                  <a:noFill/>
                </a:ln>
                <a:solidFill>
                  <a:schemeClr val="tx1"/>
                </a:solidFill>
                <a:effectLst/>
                <a:latin typeface="Arial" panose="020B0604020202020204" pitchFamily="34" charset="0"/>
              </a:rPr>
              <a:t>be</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split</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if</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this</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split</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induces</a:t>
            </a:r>
            <a:r>
              <a:rPr kumimoji="0" lang="de-DE" altLang="de-DE" sz="800" b="0" i="0" u="none" strike="noStrike" cap="none" normalizeH="0" baseline="0" dirty="0">
                <a:ln>
                  <a:noFill/>
                </a:ln>
                <a:solidFill>
                  <a:schemeClr val="tx1"/>
                </a:solidFill>
                <a:effectLst/>
                <a:latin typeface="Arial" panose="020B0604020202020204" pitchFamily="34" charset="0"/>
              </a:rPr>
              <a:t> a </a:t>
            </a:r>
            <a:r>
              <a:rPr kumimoji="0" lang="de-DE" altLang="de-DE" sz="800" b="0" i="0" u="none" strike="noStrike" cap="none" normalizeH="0" baseline="0" dirty="0" err="1">
                <a:ln>
                  <a:noFill/>
                </a:ln>
                <a:solidFill>
                  <a:schemeClr val="tx1"/>
                </a:solidFill>
                <a:effectLst/>
                <a:latin typeface="Arial" panose="020B0604020202020204" pitchFamily="34" charset="0"/>
              </a:rPr>
              <a:t>decrease</a:t>
            </a:r>
            <a:r>
              <a:rPr kumimoji="0" lang="de-DE" altLang="de-DE" sz="800" b="0" i="0" u="none" strike="noStrike" cap="none" normalizeH="0" baseline="0" dirty="0">
                <a:ln>
                  <a:noFill/>
                </a:ln>
                <a:solidFill>
                  <a:schemeClr val="tx1"/>
                </a:solidFill>
                <a:effectLst/>
                <a:latin typeface="Arial" panose="020B0604020202020204" pitchFamily="34" charset="0"/>
              </a:rPr>
              <a:t> in </a:t>
            </a:r>
            <a:r>
              <a:rPr kumimoji="0" lang="de-DE" altLang="de-DE" sz="800" b="0" i="0" u="none" strike="noStrike" cap="none" normalizeH="0" baseline="0" dirty="0" err="1">
                <a:ln>
                  <a:noFill/>
                </a:ln>
                <a:solidFill>
                  <a:schemeClr val="tx1"/>
                </a:solidFill>
                <a:effectLst/>
                <a:latin typeface="Arial" panose="020B0604020202020204" pitchFamily="34" charset="0"/>
              </a:rPr>
              <a:t>impurity</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greater</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than</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or</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equal</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to</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this</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value</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en-DE" altLang="de-DE" sz="800" b="0" i="0" u="none" strike="noStrike" cap="none" normalizeH="0" baseline="0" dirty="0">
                <a:ln>
                  <a:noFill/>
                </a:ln>
                <a:solidFill>
                  <a:schemeClr val="tx1"/>
                </a:solidFill>
                <a:effectLst/>
                <a:latin typeface="Arial" panose="020B0604020202020204" pitchFamily="34" charset="0"/>
              </a:rPr>
              <a:t>This </a:t>
            </a:r>
            <a:r>
              <a:rPr kumimoji="0" lang="en-DE" altLang="de-DE" sz="800" b="0" i="0" u="none" strike="noStrike" cap="none" normalizeH="0" baseline="0" dirty="0" err="1">
                <a:ln>
                  <a:noFill/>
                </a:ln>
                <a:solidFill>
                  <a:schemeClr val="tx1"/>
                </a:solidFill>
                <a:effectLst/>
                <a:latin typeface="Arial" panose="020B0604020202020204" pitchFamily="34" charset="0"/>
              </a:rPr>
              <a:t>oc</a:t>
            </a:r>
            <a:r>
              <a:rPr kumimoji="0" lang="de-DE" altLang="de-DE" sz="800" b="0" i="0" u="none" strike="noStrike" cap="none" normalizeH="0" baseline="0" dirty="0">
                <a:ln>
                  <a:noFill/>
                </a:ln>
                <a:solidFill>
                  <a:schemeClr val="tx1"/>
                </a:solidFill>
                <a:effectLst/>
                <a:latin typeface="Arial" panose="020B0604020202020204" pitchFamily="34" charset="0"/>
              </a:rPr>
              <a:t>c</a:t>
            </a:r>
            <a:r>
              <a:rPr kumimoji="0" lang="en-DE" altLang="de-DE" sz="800" b="0" i="0" u="none" strike="noStrike" cap="none" normalizeH="0" baseline="0" dirty="0" err="1">
                <a:ln>
                  <a:noFill/>
                </a:ln>
                <a:solidFill>
                  <a:schemeClr val="tx1"/>
                </a:solidFill>
                <a:effectLst/>
                <a:latin typeface="Arial" panose="020B0604020202020204" pitchFamily="34" charset="0"/>
              </a:rPr>
              <a:t>urs</a:t>
            </a:r>
            <a:r>
              <a:rPr kumimoji="0" lang="en-DE" altLang="de-DE" sz="800" b="0" i="0" u="none" strike="noStrike" cap="none" normalizeH="0" baseline="0" dirty="0">
                <a:ln>
                  <a:noFill/>
                </a:ln>
                <a:solidFill>
                  <a:schemeClr val="tx1"/>
                </a:solidFill>
                <a:effectLst/>
                <a:latin typeface="Arial" panose="020B0604020202020204" pitchFamily="34" charset="0"/>
              </a:rPr>
              <a:t> during tree construction (unlike </a:t>
            </a:r>
            <a:r>
              <a:rPr kumimoji="0" lang="en-DE" altLang="de-DE" sz="800" b="0" i="0" u="none" strike="noStrike" cap="none" normalizeH="0" baseline="0" dirty="0" err="1">
                <a:ln>
                  <a:noFill/>
                </a:ln>
                <a:solidFill>
                  <a:schemeClr val="tx1"/>
                </a:solidFill>
                <a:effectLst/>
                <a:latin typeface="Arial" panose="020B0604020202020204" pitchFamily="34" charset="0"/>
              </a:rPr>
              <a:t>ccp_alpha</a:t>
            </a:r>
            <a:r>
              <a:rPr kumimoji="0" lang="en-DE" altLang="de-DE" sz="800" b="0" i="0" u="none" strike="noStrike" cap="none" normalizeH="0" baseline="0" dirty="0">
                <a:ln>
                  <a:noFill/>
                </a:ln>
                <a:solidFill>
                  <a:schemeClr val="tx1"/>
                </a:solidFill>
                <a:effectLst/>
                <a:latin typeface="Arial" panose="020B0604020202020204" pitchFamily="34" charset="0"/>
              </a:rPr>
              <a:t> which is evaluated after the tree is constructed). </a:t>
            </a:r>
            <a:r>
              <a:rPr kumimoji="0" lang="de-DE" altLang="de-DE" sz="800" b="0" i="0" u="none" strike="noStrike" cap="none" normalizeH="0" baseline="0" dirty="0">
                <a:ln>
                  <a:noFill/>
                </a:ln>
                <a:solidFill>
                  <a:schemeClr val="tx1"/>
                </a:solidFill>
                <a:effectLst/>
                <a:latin typeface="Arial" panose="020B0604020202020204" pitchFamily="34" charset="0"/>
              </a:rPr>
              <a:t>Larger </a:t>
            </a:r>
            <a:r>
              <a:rPr kumimoji="0" lang="de-DE" altLang="de-DE" sz="800" b="0" i="0" u="none" strike="noStrike" cap="none" normalizeH="0" baseline="0" dirty="0" err="1">
                <a:ln>
                  <a:noFill/>
                </a:ln>
                <a:solidFill>
                  <a:schemeClr val="tx1"/>
                </a:solidFill>
                <a:effectLst/>
                <a:latin typeface="Arial" panose="020B0604020202020204" pitchFamily="34" charset="0"/>
              </a:rPr>
              <a:t>values</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make</a:t>
            </a:r>
            <a:r>
              <a:rPr kumimoji="0" lang="de-DE" altLang="de-DE" sz="800" b="0" i="0" u="none" strike="noStrike" cap="none" normalizeH="0" baseline="0" dirty="0">
                <a:ln>
                  <a:noFill/>
                </a:ln>
                <a:solidFill>
                  <a:schemeClr val="tx1"/>
                </a:solidFill>
                <a:effectLst/>
                <a:latin typeface="Arial" panose="020B0604020202020204" pitchFamily="34" charset="0"/>
              </a:rPr>
              <a:t> the </a:t>
            </a:r>
            <a:r>
              <a:rPr kumimoji="0" lang="de-DE" altLang="de-DE" sz="800" b="0" i="0" u="none" strike="noStrike" cap="none" normalizeH="0" baseline="0" dirty="0" err="1">
                <a:ln>
                  <a:noFill/>
                </a:ln>
                <a:solidFill>
                  <a:schemeClr val="tx1"/>
                </a:solidFill>
                <a:effectLst/>
                <a:latin typeface="Arial" panose="020B0604020202020204" pitchFamily="34" charset="0"/>
              </a:rPr>
              <a:t>tree</a:t>
            </a:r>
            <a:r>
              <a:rPr kumimoji="0" lang="de-DE" altLang="de-DE" sz="800" b="0" i="0" u="none" strike="noStrike" cap="none" normalizeH="0" baseline="0" dirty="0">
                <a:ln>
                  <a:noFill/>
                </a:ln>
                <a:solidFill>
                  <a:schemeClr val="tx1"/>
                </a:solidFill>
                <a:effectLst/>
                <a:latin typeface="Arial" panose="020B0604020202020204" pitchFamily="34" charset="0"/>
              </a:rPr>
              <a:t> simpler and </a:t>
            </a:r>
            <a:r>
              <a:rPr kumimoji="0" lang="de-DE" altLang="de-DE" sz="800" b="0" i="0" u="none" strike="noStrike" cap="none" normalizeH="0" baseline="0" dirty="0" err="1">
                <a:ln>
                  <a:noFill/>
                </a:ln>
                <a:solidFill>
                  <a:schemeClr val="tx1"/>
                </a:solidFill>
                <a:effectLst/>
                <a:latin typeface="Arial" panose="020B0604020202020204" pitchFamily="34" charset="0"/>
              </a:rPr>
              <a:t>reduce</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overfitting</a:t>
            </a:r>
            <a:r>
              <a:rPr kumimoji="0" lang="de-DE" altLang="de-DE" sz="800" b="0" i="0" u="none" strike="noStrike" cap="none" normalizeH="0" baseline="0" dirty="0">
                <a:ln>
                  <a:noFill/>
                </a:ln>
                <a:solidFill>
                  <a:schemeClr val="tx1"/>
                </a:solidFill>
                <a:effectLst/>
                <a:latin typeface="Arial" panose="020B0604020202020204" pitchFamily="34" charset="0"/>
              </a:rPr>
              <a:t>.</a:t>
            </a:r>
            <a:endParaRPr kumimoji="0" lang="en-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800" b="1" i="0" u="none" strike="noStrike" cap="none" normalizeH="0" baseline="0" dirty="0" err="1">
                <a:ln>
                  <a:noFill/>
                </a:ln>
                <a:solidFill>
                  <a:schemeClr val="tx1"/>
                </a:solidFill>
                <a:effectLst/>
                <a:latin typeface="Arial" panose="020B0604020202020204" pitchFamily="34" charset="0"/>
              </a:rPr>
              <a:t>bootstrap</a:t>
            </a:r>
            <a:r>
              <a:rPr kumimoji="0" lang="de-DE" altLang="de-DE" sz="800" b="1" i="0" u="none" strike="noStrike" cap="none" normalizeH="0" baseline="0" dirty="0">
                <a:ln>
                  <a:noFill/>
                </a:ln>
                <a:solidFill>
                  <a:schemeClr val="tx1"/>
                </a:solidFill>
                <a:effectLst/>
                <a:latin typeface="Arial" panose="020B0604020202020204" pitchFamily="34" charset="0"/>
              </a:rPr>
              <a:t>=True</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Whether</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bootstrap</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samples</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are</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used</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when</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building</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trees</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If</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Unicode MS"/>
              </a:rPr>
              <a:t>False</a:t>
            </a:r>
            <a:r>
              <a:rPr kumimoji="0" lang="de-DE" altLang="de-DE" sz="800" b="0" i="0" u="none" strike="noStrike" cap="none" normalizeH="0" baseline="0" dirty="0">
                <a:ln>
                  <a:noFill/>
                </a:ln>
                <a:solidFill>
                  <a:schemeClr val="tx1"/>
                </a:solidFill>
                <a:effectLst/>
              </a:rPr>
              <a:t>, the </a:t>
            </a:r>
            <a:r>
              <a:rPr kumimoji="0" lang="de-DE" altLang="de-DE" sz="800" b="0" i="0" u="none" strike="noStrike" cap="none" normalizeH="0" baseline="0" dirty="0" err="1">
                <a:ln>
                  <a:noFill/>
                </a:ln>
                <a:solidFill>
                  <a:schemeClr val="tx1"/>
                </a:solidFill>
                <a:effectLst/>
              </a:rPr>
              <a:t>whole</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dataset</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is</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used</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to</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build</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each</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tree</a:t>
            </a:r>
            <a:r>
              <a:rPr lang="en-DE" altLang="de-DE" sz="800" dirty="0"/>
              <a:t> – same trees (no ensemble), overfitting, poor performance on unseen data (still, trees might be different due to randomness in max features, max leaves, etc)</a:t>
            </a:r>
            <a:endParaRPr kumimoji="0" lang="en-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800" b="1" i="0" u="none" strike="noStrike" cap="none" normalizeH="0" baseline="0" dirty="0" err="1">
                <a:ln>
                  <a:noFill/>
                </a:ln>
                <a:solidFill>
                  <a:schemeClr val="tx1"/>
                </a:solidFill>
                <a:effectLst/>
                <a:latin typeface="Arial" panose="020B0604020202020204" pitchFamily="34" charset="0"/>
              </a:rPr>
              <a:t>oob_score</a:t>
            </a:r>
            <a:r>
              <a:rPr kumimoji="0" lang="de-DE" altLang="de-DE" sz="800" b="1" i="0" u="none" strike="noStrike" cap="none" normalizeH="0" baseline="0" dirty="0">
                <a:ln>
                  <a:noFill/>
                </a:ln>
                <a:solidFill>
                  <a:schemeClr val="tx1"/>
                </a:solidFill>
                <a:effectLst/>
                <a:latin typeface="Arial" panose="020B0604020202020204" pitchFamily="34" charset="0"/>
              </a:rPr>
              <a:t>=</a:t>
            </a:r>
            <a:r>
              <a:rPr kumimoji="0" lang="de-DE" altLang="de-DE" sz="800" b="1" i="0" u="none" strike="noStrike" cap="none" normalizeH="0" baseline="0" dirty="0" err="1">
                <a:ln>
                  <a:noFill/>
                </a:ln>
                <a:solidFill>
                  <a:schemeClr val="tx1"/>
                </a:solidFill>
                <a:effectLst/>
                <a:latin typeface="Arial" panose="020B0604020202020204" pitchFamily="34" charset="0"/>
              </a:rPr>
              <a:t>False</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Whether</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to</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use</a:t>
            </a:r>
            <a:r>
              <a:rPr kumimoji="0" lang="de-DE" altLang="de-DE" sz="800" b="0" i="0" u="none" strike="noStrike" cap="none" normalizeH="0" baseline="0" dirty="0">
                <a:ln>
                  <a:noFill/>
                </a:ln>
                <a:solidFill>
                  <a:schemeClr val="tx1"/>
                </a:solidFill>
                <a:effectLst/>
                <a:latin typeface="Arial" panose="020B0604020202020204" pitchFamily="34" charset="0"/>
              </a:rPr>
              <a:t> out-of-</a:t>
            </a:r>
            <a:r>
              <a:rPr kumimoji="0" lang="de-DE" altLang="de-DE" sz="800" b="0" i="0" u="none" strike="noStrike" cap="none" normalizeH="0" baseline="0" dirty="0" err="1">
                <a:ln>
                  <a:noFill/>
                </a:ln>
                <a:solidFill>
                  <a:schemeClr val="tx1"/>
                </a:solidFill>
                <a:effectLst/>
                <a:latin typeface="Arial" panose="020B0604020202020204" pitchFamily="34" charset="0"/>
              </a:rPr>
              <a:t>bag</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samples</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to</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estimate</a:t>
            </a:r>
            <a:r>
              <a:rPr kumimoji="0" lang="de-DE" altLang="de-DE" sz="800" b="0" i="0" u="none" strike="noStrike" cap="none" normalizeH="0" baseline="0" dirty="0">
                <a:ln>
                  <a:noFill/>
                </a:ln>
                <a:solidFill>
                  <a:schemeClr val="tx1"/>
                </a:solidFill>
                <a:effectLst/>
                <a:latin typeface="Arial" panose="020B0604020202020204" pitchFamily="34" charset="0"/>
              </a:rPr>
              <a:t> the </a:t>
            </a:r>
            <a:r>
              <a:rPr kumimoji="0" lang="de-DE" altLang="de-DE" sz="800" b="0" i="0" u="none" strike="noStrike" cap="none" normalizeH="0" baseline="0" dirty="0" err="1">
                <a:ln>
                  <a:noFill/>
                </a:ln>
                <a:solidFill>
                  <a:schemeClr val="tx1"/>
                </a:solidFill>
                <a:effectLst/>
                <a:latin typeface="Arial" panose="020B0604020202020204" pitchFamily="34" charset="0"/>
              </a:rPr>
              <a:t>generalization</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accuracy</a:t>
            </a:r>
            <a:r>
              <a:rPr kumimoji="0" lang="de-DE" altLang="de-DE" sz="800" b="0" i="0" u="none" strike="noStrike" cap="none" normalizeH="0" baseline="0" dirty="0">
                <a:ln>
                  <a:noFill/>
                </a:ln>
                <a:solidFill>
                  <a:schemeClr val="tx1"/>
                </a:solidFill>
                <a:effectLst/>
                <a:latin typeface="Arial" panose="020B0604020202020204" pitchFamily="34" charset="0"/>
              </a:rPr>
              <a:t>. </a:t>
            </a:r>
            <a:r>
              <a:rPr lang="en-DE" altLang="de-DE" sz="800" dirty="0">
                <a:latin typeface="Arial" panose="020B0604020202020204" pitchFamily="34" charset="0"/>
              </a:rPr>
              <a:t>If bootstrap is True and </a:t>
            </a:r>
            <a:r>
              <a:rPr lang="en-DE" altLang="de-DE" sz="800" dirty="0" err="1">
                <a:latin typeface="Arial" panose="020B0604020202020204" pitchFamily="34" charset="0"/>
              </a:rPr>
              <a:t>max_samples</a:t>
            </a:r>
            <a:r>
              <a:rPr lang="en-DE" altLang="de-DE" sz="800" dirty="0">
                <a:latin typeface="Arial" panose="020B0604020202020204" pitchFamily="34" charset="0"/>
              </a:rPr>
              <a:t> is none, still about 1/3 of samples are available for </a:t>
            </a:r>
            <a:r>
              <a:rPr lang="en-DE" altLang="de-DE" sz="800" dirty="0" err="1">
                <a:latin typeface="Arial" panose="020B0604020202020204" pitchFamily="34" charset="0"/>
              </a:rPr>
              <a:t>oob</a:t>
            </a:r>
            <a:r>
              <a:rPr lang="en-DE" altLang="de-DE" sz="800" dirty="0">
                <a:latin typeface="Arial" panose="020B0604020202020204" pitchFamily="34" charset="0"/>
              </a:rPr>
              <a:t>. </a:t>
            </a:r>
            <a:r>
              <a:rPr kumimoji="0" lang="en-DE" altLang="de-DE" sz="800" b="0" i="0" u="none" strike="noStrike" cap="none" normalizeH="0" baseline="0" dirty="0">
                <a:ln>
                  <a:noFill/>
                </a:ln>
                <a:solidFill>
                  <a:schemeClr val="tx1"/>
                </a:solidFill>
                <a:effectLst/>
              </a:rPr>
              <a:t>It is different to train/test </a:t>
            </a:r>
            <a:r>
              <a:rPr kumimoji="0" lang="en-DE" altLang="de-DE" sz="800" b="0" i="0" u="none" strike="noStrike" cap="none" normalizeH="0" baseline="0" dirty="0" err="1">
                <a:ln>
                  <a:noFill/>
                </a:ln>
                <a:solidFill>
                  <a:schemeClr val="tx1"/>
                </a:solidFill>
                <a:effectLst/>
              </a:rPr>
              <a:t>bec</a:t>
            </a:r>
            <a:r>
              <a:rPr kumimoji="0" lang="de-DE" altLang="de-DE" sz="800" b="0" i="0" u="none" strike="noStrike" cap="none" normalizeH="0" baseline="0" dirty="0">
                <a:ln>
                  <a:noFill/>
                </a:ln>
                <a:solidFill>
                  <a:schemeClr val="tx1"/>
                </a:solidFill>
                <a:effectLst/>
              </a:rPr>
              <a:t>au</a:t>
            </a:r>
            <a:r>
              <a:rPr lang="en-DE" altLang="de-DE" sz="800" dirty="0"/>
              <a:t>se it is faster and the algorithm gets / sees the complete dataset. But it also means that no true ‘validation’ is possible. </a:t>
            </a:r>
            <a:r>
              <a:rPr kumimoji="0" lang="de-DE" altLang="de-DE" sz="800" b="0" i="0" u="none" strike="noStrike" cap="none" normalizeH="0" baseline="0" dirty="0">
                <a:ln>
                  <a:noFill/>
                </a:ln>
                <a:solidFill>
                  <a:schemeClr val="tx1"/>
                </a:solidFill>
                <a:effectLst/>
                <a:latin typeface="Arial" panose="020B0604020202020204" pitchFamily="34" charset="0"/>
              </a:rPr>
              <a:t>This </a:t>
            </a:r>
            <a:r>
              <a:rPr kumimoji="0" lang="de-DE" altLang="de-DE" sz="800" b="0" i="0" u="none" strike="noStrike" cap="none" normalizeH="0" baseline="0" dirty="0" err="1">
                <a:ln>
                  <a:noFill/>
                </a:ln>
                <a:solidFill>
                  <a:schemeClr val="tx1"/>
                </a:solidFill>
                <a:effectLst/>
                <a:latin typeface="Arial" panose="020B0604020202020204" pitchFamily="34" charset="0"/>
              </a:rPr>
              <a:t>can</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provide</a:t>
            </a:r>
            <a:r>
              <a:rPr kumimoji="0" lang="de-DE" altLang="de-DE" sz="800" b="0" i="0" u="none" strike="noStrike" cap="none" normalizeH="0" baseline="0" dirty="0">
                <a:ln>
                  <a:noFill/>
                </a:ln>
                <a:solidFill>
                  <a:schemeClr val="tx1"/>
                </a:solidFill>
                <a:effectLst/>
                <a:latin typeface="Arial" panose="020B0604020202020204" pitchFamily="34" charset="0"/>
              </a:rPr>
              <a:t> a </a:t>
            </a:r>
            <a:r>
              <a:rPr kumimoji="0" lang="de-DE" altLang="de-DE" sz="800" b="0" i="0" u="none" strike="noStrike" cap="none" normalizeH="0" baseline="0" dirty="0" err="1">
                <a:ln>
                  <a:noFill/>
                </a:ln>
                <a:solidFill>
                  <a:schemeClr val="tx1"/>
                </a:solidFill>
                <a:effectLst/>
                <a:latin typeface="Arial" panose="020B0604020202020204" pitchFamily="34" charset="0"/>
              </a:rPr>
              <a:t>more</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accurate</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estimate</a:t>
            </a:r>
            <a:r>
              <a:rPr kumimoji="0" lang="de-DE" altLang="de-DE" sz="800" b="0" i="0" u="none" strike="noStrike" cap="none" normalizeH="0" baseline="0" dirty="0">
                <a:ln>
                  <a:noFill/>
                </a:ln>
                <a:solidFill>
                  <a:schemeClr val="tx1"/>
                </a:solidFill>
                <a:effectLst/>
                <a:latin typeface="Arial" panose="020B0604020202020204" pitchFamily="34" charset="0"/>
              </a:rPr>
              <a:t> of the </a:t>
            </a:r>
            <a:r>
              <a:rPr kumimoji="0" lang="de-DE" altLang="de-DE" sz="800" b="0" i="0" u="none" strike="noStrike" cap="none" normalizeH="0" baseline="0" dirty="0" err="1">
                <a:ln>
                  <a:noFill/>
                </a:ln>
                <a:solidFill>
                  <a:schemeClr val="tx1"/>
                </a:solidFill>
                <a:effectLst/>
                <a:latin typeface="Arial" panose="020B0604020202020204" pitchFamily="34" charset="0"/>
              </a:rPr>
              <a:t>model's</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performance</a:t>
            </a:r>
            <a:r>
              <a:rPr kumimoji="0" lang="de-DE" altLang="de-DE" sz="800" b="0" i="0" u="none" strike="noStrike" cap="none" normalizeH="0" baseline="0" dirty="0">
                <a:ln>
                  <a:noFill/>
                </a:ln>
                <a:solidFill>
                  <a:schemeClr val="tx1"/>
                </a:solidFill>
                <a:effectLst/>
                <a:latin typeface="Arial" panose="020B0604020202020204" pitchFamily="34" charset="0"/>
              </a:rPr>
              <a:t>.</a:t>
            </a:r>
            <a:endParaRPr kumimoji="0" lang="en-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800" b="1" i="0" u="none" strike="noStrike" cap="none" normalizeH="0" baseline="0" dirty="0" err="1">
                <a:ln>
                  <a:noFill/>
                </a:ln>
                <a:solidFill>
                  <a:schemeClr val="tx1"/>
                </a:solidFill>
                <a:effectLst/>
                <a:latin typeface="Arial" panose="020B0604020202020204" pitchFamily="34" charset="0"/>
              </a:rPr>
              <a:t>n_jobs</a:t>
            </a:r>
            <a:r>
              <a:rPr kumimoji="0" lang="de-DE" altLang="de-DE" sz="800" b="1" i="0" u="none" strike="noStrike" cap="none" normalizeH="0" baseline="0" dirty="0">
                <a:ln>
                  <a:noFill/>
                </a:ln>
                <a:solidFill>
                  <a:schemeClr val="tx1"/>
                </a:solidFill>
                <a:effectLst/>
                <a:latin typeface="Arial" panose="020B0604020202020204" pitchFamily="34" charset="0"/>
              </a:rPr>
              <a:t>=None</a:t>
            </a:r>
            <a:r>
              <a:rPr kumimoji="0" lang="de-DE" altLang="de-DE" sz="800" b="0" i="0" u="none" strike="noStrike" cap="none" normalizeH="0" baseline="0" dirty="0">
                <a:ln>
                  <a:noFill/>
                </a:ln>
                <a:solidFill>
                  <a:schemeClr val="tx1"/>
                </a:solidFill>
                <a:effectLst/>
                <a:latin typeface="Arial" panose="020B0604020202020204" pitchFamily="34" charset="0"/>
              </a:rPr>
              <a:t>: The </a:t>
            </a:r>
            <a:r>
              <a:rPr kumimoji="0" lang="de-DE" altLang="de-DE" sz="800" b="0" i="0" u="none" strike="noStrike" cap="none" normalizeH="0" baseline="0" dirty="0" err="1">
                <a:ln>
                  <a:noFill/>
                </a:ln>
                <a:solidFill>
                  <a:schemeClr val="tx1"/>
                </a:solidFill>
                <a:effectLst/>
                <a:latin typeface="Arial" panose="020B0604020202020204" pitchFamily="34" charset="0"/>
              </a:rPr>
              <a:t>number</a:t>
            </a:r>
            <a:r>
              <a:rPr kumimoji="0" lang="de-DE" altLang="de-DE" sz="800" b="0" i="0" u="none" strike="noStrike" cap="none" normalizeH="0" baseline="0" dirty="0">
                <a:ln>
                  <a:noFill/>
                </a:ln>
                <a:solidFill>
                  <a:schemeClr val="tx1"/>
                </a:solidFill>
                <a:effectLst/>
                <a:latin typeface="Arial" panose="020B0604020202020204" pitchFamily="34" charset="0"/>
              </a:rPr>
              <a:t> of </a:t>
            </a:r>
            <a:r>
              <a:rPr kumimoji="0" lang="de-DE" altLang="de-DE" sz="800" b="0" i="0" u="none" strike="noStrike" cap="none" normalizeH="0" baseline="0" dirty="0" err="1">
                <a:ln>
                  <a:noFill/>
                </a:ln>
                <a:solidFill>
                  <a:schemeClr val="tx1"/>
                </a:solidFill>
                <a:effectLst/>
                <a:latin typeface="Arial" panose="020B0604020202020204" pitchFamily="34" charset="0"/>
              </a:rPr>
              <a:t>jobs</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to</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run</a:t>
            </a:r>
            <a:r>
              <a:rPr kumimoji="0" lang="de-DE" altLang="de-DE" sz="800" b="0" i="0" u="none" strike="noStrike" cap="none" normalizeH="0" baseline="0" dirty="0">
                <a:ln>
                  <a:noFill/>
                </a:ln>
                <a:solidFill>
                  <a:schemeClr val="tx1"/>
                </a:solidFill>
                <a:effectLst/>
                <a:latin typeface="Arial" panose="020B0604020202020204" pitchFamily="34" charset="0"/>
              </a:rPr>
              <a:t> in parallel. </a:t>
            </a:r>
            <a:r>
              <a:rPr kumimoji="0" lang="de-DE" altLang="de-DE" sz="800" b="0" i="0" u="none" strike="noStrike" cap="none" normalizeH="0" baseline="0" dirty="0">
                <a:ln>
                  <a:noFill/>
                </a:ln>
                <a:solidFill>
                  <a:schemeClr val="tx1"/>
                </a:solidFill>
                <a:effectLst/>
                <a:latin typeface="Arial Unicode MS"/>
              </a:rPr>
              <a:t>None</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means</a:t>
            </a:r>
            <a:r>
              <a:rPr kumimoji="0" lang="de-DE" altLang="de-DE" sz="800" b="0" i="0" u="none" strike="noStrike" cap="none" normalizeH="0" baseline="0" dirty="0">
                <a:ln>
                  <a:noFill/>
                </a:ln>
                <a:solidFill>
                  <a:schemeClr val="tx1"/>
                </a:solidFill>
                <a:effectLst/>
              </a:rPr>
              <a:t> 1 </a:t>
            </a:r>
            <a:r>
              <a:rPr kumimoji="0" lang="de-DE" altLang="de-DE" sz="800" b="0" i="0" u="none" strike="noStrike" cap="none" normalizeH="0" baseline="0" dirty="0" err="1">
                <a:ln>
                  <a:noFill/>
                </a:ln>
                <a:solidFill>
                  <a:schemeClr val="tx1"/>
                </a:solidFill>
                <a:effectLst/>
              </a:rPr>
              <a:t>job</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a:ln>
                  <a:noFill/>
                </a:ln>
                <a:solidFill>
                  <a:schemeClr val="tx1"/>
                </a:solidFill>
                <a:effectLst/>
                <a:latin typeface="Arial Unicode MS"/>
              </a:rPr>
              <a:t>-1</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means</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using</a:t>
            </a:r>
            <a:r>
              <a:rPr kumimoji="0" lang="de-DE" altLang="de-DE" sz="800" b="0" i="0" u="none" strike="noStrike" cap="none" normalizeH="0" baseline="0" dirty="0">
                <a:ln>
                  <a:noFill/>
                </a:ln>
                <a:solidFill>
                  <a:schemeClr val="tx1"/>
                </a:solidFill>
                <a:effectLst/>
              </a:rPr>
              <a:t> all </a:t>
            </a:r>
            <a:r>
              <a:rPr kumimoji="0" lang="de-DE" altLang="de-DE" sz="800" b="0" i="0" u="none" strike="noStrike" cap="none" normalizeH="0" baseline="0" dirty="0" err="1">
                <a:ln>
                  <a:noFill/>
                </a:ln>
                <a:solidFill>
                  <a:schemeClr val="tx1"/>
                </a:solidFill>
                <a:effectLst/>
              </a:rPr>
              <a:t>processors</a:t>
            </a:r>
            <a:r>
              <a:rPr kumimoji="0" lang="de-DE" altLang="de-DE" sz="800" b="0" i="0" u="none" strike="noStrike" cap="none" normalizeH="0" baseline="0" dirty="0">
                <a:ln>
                  <a:noFill/>
                </a:ln>
                <a:solidFill>
                  <a:schemeClr val="tx1"/>
                </a:solidFill>
                <a:effectLst/>
              </a:rPr>
              <a:t>.</a:t>
            </a:r>
            <a:r>
              <a:rPr kumimoji="0" lang="en-DE" altLang="de-DE" sz="800" b="0" i="0" u="none" strike="noStrike" cap="none" normalizeH="0" baseline="0" dirty="0">
                <a:ln>
                  <a:noFill/>
                </a:ln>
                <a:solidFill>
                  <a:schemeClr val="tx1"/>
                </a:solidFill>
                <a:effectLst/>
              </a:rPr>
              <a:t> (parallelized across trees)!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800" b="1" i="0" u="none" strike="noStrike" cap="none" normalizeH="0" baseline="0" dirty="0" err="1">
                <a:ln>
                  <a:noFill/>
                </a:ln>
                <a:solidFill>
                  <a:schemeClr val="tx1"/>
                </a:solidFill>
                <a:effectLst/>
                <a:latin typeface="Arial" panose="020B0604020202020204" pitchFamily="34" charset="0"/>
              </a:rPr>
              <a:t>random_state</a:t>
            </a:r>
            <a:r>
              <a:rPr kumimoji="0" lang="de-DE" altLang="de-DE" sz="800" b="1" i="0" u="none" strike="noStrike" cap="none" normalizeH="0" baseline="0" dirty="0">
                <a:ln>
                  <a:noFill/>
                </a:ln>
                <a:solidFill>
                  <a:schemeClr val="tx1"/>
                </a:solidFill>
                <a:effectLst/>
                <a:latin typeface="Arial" panose="020B0604020202020204" pitchFamily="34" charset="0"/>
              </a:rPr>
              <a:t>=None</a:t>
            </a:r>
            <a:r>
              <a:rPr kumimoji="0" lang="de-DE" altLang="de-DE" sz="800" b="0" i="0" u="none" strike="noStrike" cap="none" normalizeH="0" baseline="0" dirty="0">
                <a:ln>
                  <a:noFill/>
                </a:ln>
                <a:solidFill>
                  <a:schemeClr val="tx1"/>
                </a:solidFill>
                <a:effectLst/>
                <a:latin typeface="Arial" panose="020B0604020202020204" pitchFamily="34" charset="0"/>
              </a:rPr>
              <a:t>: Controls the </a:t>
            </a:r>
            <a:r>
              <a:rPr kumimoji="0" lang="de-DE" altLang="de-DE" sz="800" b="0" i="0" u="none" strike="noStrike" cap="none" normalizeH="0" baseline="0" dirty="0" err="1">
                <a:ln>
                  <a:noFill/>
                </a:ln>
                <a:solidFill>
                  <a:schemeClr val="tx1"/>
                </a:solidFill>
                <a:effectLst/>
                <a:latin typeface="Arial" panose="020B0604020202020204" pitchFamily="34" charset="0"/>
              </a:rPr>
              <a:t>randomness</a:t>
            </a:r>
            <a:r>
              <a:rPr kumimoji="0" lang="de-DE" altLang="de-DE" sz="800" b="0" i="0" u="none" strike="noStrike" cap="none" normalizeH="0" baseline="0" dirty="0">
                <a:ln>
                  <a:noFill/>
                </a:ln>
                <a:solidFill>
                  <a:schemeClr val="tx1"/>
                </a:solidFill>
                <a:effectLst/>
                <a:latin typeface="Arial" panose="020B0604020202020204" pitchFamily="34" charset="0"/>
              </a:rPr>
              <a:t> of the bootstrapping and feature </a:t>
            </a:r>
            <a:r>
              <a:rPr kumimoji="0" lang="de-DE" altLang="de-DE" sz="800" b="0" i="0" u="none" strike="noStrike" cap="none" normalizeH="0" baseline="0" dirty="0" err="1">
                <a:ln>
                  <a:noFill/>
                </a:ln>
                <a:solidFill>
                  <a:schemeClr val="tx1"/>
                </a:solidFill>
                <a:effectLst/>
                <a:latin typeface="Arial" panose="020B0604020202020204" pitchFamily="34" charset="0"/>
              </a:rPr>
              <a:t>selection</a:t>
            </a:r>
            <a:r>
              <a:rPr kumimoji="0" lang="en-DE" altLang="de-DE" sz="800" b="0" i="0" u="none" strike="noStrike" cap="none" normalizeH="0" baseline="0" dirty="0">
                <a:ln>
                  <a:noFill/>
                </a:ln>
                <a:solidFill>
                  <a:schemeClr val="tx1"/>
                </a:solidFill>
                <a:effectLst/>
                <a:latin typeface="Arial" panose="020B0604020202020204" pitchFamily="34" charset="0"/>
              </a:rPr>
              <a:t> (and tie-breaking)</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Ensures</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reproducibility</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if</a:t>
            </a:r>
            <a:r>
              <a:rPr kumimoji="0" lang="de-DE" altLang="de-DE" sz="800" b="0" i="0" u="none" strike="noStrike" cap="none" normalizeH="0" baseline="0" dirty="0">
                <a:ln>
                  <a:noFill/>
                </a:ln>
                <a:solidFill>
                  <a:schemeClr val="tx1"/>
                </a:solidFill>
                <a:effectLst/>
                <a:latin typeface="Arial" panose="020B0604020202020204" pitchFamily="34" charset="0"/>
              </a:rPr>
              <a:t> a </a:t>
            </a:r>
            <a:r>
              <a:rPr kumimoji="0" lang="de-DE" altLang="de-DE" sz="800" b="0" i="0" u="none" strike="noStrike" cap="none" normalizeH="0" baseline="0" dirty="0" err="1">
                <a:ln>
                  <a:noFill/>
                </a:ln>
                <a:solidFill>
                  <a:schemeClr val="tx1"/>
                </a:solidFill>
                <a:effectLst/>
                <a:latin typeface="Arial" panose="020B0604020202020204" pitchFamily="34" charset="0"/>
              </a:rPr>
              <a:t>specific</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value</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is</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provided</a:t>
            </a:r>
            <a:r>
              <a:rPr kumimoji="0" lang="de-DE" altLang="de-DE" sz="800" b="0" i="0" u="none" strike="noStrike" cap="none" normalizeH="0" baseline="0" dirty="0">
                <a:ln>
                  <a:noFill/>
                </a:ln>
                <a:solidFill>
                  <a:schemeClr val="tx1"/>
                </a:solidFill>
                <a:effectLst/>
                <a:latin typeface="Arial" panose="020B0604020202020204" pitchFamily="34" charset="0"/>
              </a:rPr>
              <a:t>.</a:t>
            </a:r>
            <a:endParaRPr kumimoji="0" lang="en-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800" b="1" i="0" u="none" strike="noStrike" cap="none" normalizeH="0" baseline="0" dirty="0">
                <a:ln>
                  <a:noFill/>
                </a:ln>
                <a:solidFill>
                  <a:schemeClr val="tx1"/>
                </a:solidFill>
                <a:effectLst/>
                <a:latin typeface="Arial" panose="020B0604020202020204" pitchFamily="34" charset="0"/>
              </a:rPr>
              <a:t>verbose=0</a:t>
            </a:r>
            <a:r>
              <a:rPr kumimoji="0" lang="de-DE" altLang="de-DE" sz="800" b="0" i="0" u="none" strike="noStrike" cap="none" normalizeH="0" baseline="0" dirty="0">
                <a:ln>
                  <a:noFill/>
                </a:ln>
                <a:solidFill>
                  <a:schemeClr val="tx1"/>
                </a:solidFill>
                <a:effectLst/>
                <a:latin typeface="Arial" panose="020B0604020202020204" pitchFamily="34" charset="0"/>
              </a:rPr>
              <a:t>: Controls the </a:t>
            </a:r>
            <a:r>
              <a:rPr kumimoji="0" lang="de-DE" altLang="de-DE" sz="800" b="0" i="0" u="none" strike="noStrike" cap="none" normalizeH="0" baseline="0" dirty="0" err="1">
                <a:ln>
                  <a:noFill/>
                </a:ln>
                <a:solidFill>
                  <a:schemeClr val="tx1"/>
                </a:solidFill>
                <a:effectLst/>
                <a:latin typeface="Arial" panose="020B0604020202020204" pitchFamily="34" charset="0"/>
              </a:rPr>
              <a:t>verbosity</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when</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fitting</a:t>
            </a:r>
            <a:r>
              <a:rPr kumimoji="0" lang="de-DE" altLang="de-DE" sz="800" b="0" i="0" u="none" strike="noStrike" cap="none" normalizeH="0" baseline="0" dirty="0">
                <a:ln>
                  <a:noFill/>
                </a:ln>
                <a:solidFill>
                  <a:schemeClr val="tx1"/>
                </a:solidFill>
                <a:effectLst/>
                <a:latin typeface="Arial" panose="020B0604020202020204" pitchFamily="34" charset="0"/>
              </a:rPr>
              <a:t> and </a:t>
            </a:r>
            <a:r>
              <a:rPr kumimoji="0" lang="de-DE" altLang="de-DE" sz="800" b="0" i="0" u="none" strike="noStrike" cap="none" normalizeH="0" baseline="0" dirty="0" err="1">
                <a:ln>
                  <a:noFill/>
                </a:ln>
                <a:solidFill>
                  <a:schemeClr val="tx1"/>
                </a:solidFill>
                <a:effectLst/>
                <a:latin typeface="Arial" panose="020B0604020202020204" pitchFamily="34" charset="0"/>
              </a:rPr>
              <a:t>predicting</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a:ln>
                  <a:noFill/>
                </a:ln>
                <a:solidFill>
                  <a:schemeClr val="tx1"/>
                </a:solidFill>
                <a:effectLst/>
                <a:latin typeface="Arial Unicode MS"/>
              </a:rPr>
              <a:t>0</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means</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no</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output</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higher</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values</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increase</a:t>
            </a:r>
            <a:r>
              <a:rPr kumimoji="0" lang="de-DE" altLang="de-DE" sz="800" b="0" i="0" u="none" strike="noStrike" cap="none" normalizeH="0" baseline="0" dirty="0">
                <a:ln>
                  <a:noFill/>
                </a:ln>
                <a:solidFill>
                  <a:schemeClr val="tx1"/>
                </a:solidFill>
                <a:effectLst/>
              </a:rPr>
              <a:t> the </a:t>
            </a:r>
            <a:r>
              <a:rPr kumimoji="0" lang="de-DE" altLang="de-DE" sz="800" b="0" i="0" u="none" strike="noStrike" cap="none" normalizeH="0" baseline="0" dirty="0" err="1">
                <a:ln>
                  <a:noFill/>
                </a:ln>
                <a:solidFill>
                  <a:schemeClr val="tx1"/>
                </a:solidFill>
                <a:effectLst/>
              </a:rPr>
              <a:t>verbosity</a:t>
            </a:r>
            <a:r>
              <a:rPr kumimoji="0" lang="de-DE" altLang="de-DE" sz="800" b="0" i="0" u="none" strike="noStrike" cap="none" normalizeH="0" baseline="0" dirty="0">
                <a:ln>
                  <a:noFill/>
                </a:ln>
                <a:solidFill>
                  <a:schemeClr val="tx1"/>
                </a:solidFill>
                <a:effectLst/>
              </a:rPr>
              <a:t>.</a:t>
            </a:r>
            <a:endParaRPr kumimoji="0" lang="en-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800" b="1" i="0" u="none" strike="noStrike" cap="none" normalizeH="0" baseline="0" dirty="0" err="1">
                <a:ln>
                  <a:noFill/>
                </a:ln>
                <a:solidFill>
                  <a:schemeClr val="tx1"/>
                </a:solidFill>
                <a:effectLst/>
                <a:latin typeface="Arial" panose="020B0604020202020204" pitchFamily="34" charset="0"/>
              </a:rPr>
              <a:t>warm_start</a:t>
            </a:r>
            <a:r>
              <a:rPr kumimoji="0" lang="de-DE" altLang="de-DE" sz="800" b="1" i="0" u="none" strike="noStrike" cap="none" normalizeH="0" baseline="0" dirty="0">
                <a:ln>
                  <a:noFill/>
                </a:ln>
                <a:solidFill>
                  <a:schemeClr val="tx1"/>
                </a:solidFill>
                <a:effectLst/>
                <a:latin typeface="Arial" panose="020B0604020202020204" pitchFamily="34" charset="0"/>
              </a:rPr>
              <a:t>=</a:t>
            </a:r>
            <a:r>
              <a:rPr kumimoji="0" lang="de-DE" altLang="de-DE" sz="800" b="1" i="0" u="none" strike="noStrike" cap="none" normalizeH="0" baseline="0" dirty="0" err="1">
                <a:ln>
                  <a:noFill/>
                </a:ln>
                <a:solidFill>
                  <a:schemeClr val="tx1"/>
                </a:solidFill>
                <a:effectLst/>
                <a:latin typeface="Arial" panose="020B0604020202020204" pitchFamily="34" charset="0"/>
              </a:rPr>
              <a:t>False</a:t>
            </a:r>
            <a:r>
              <a:rPr kumimoji="0" lang="de-DE" altLang="de-DE" sz="800" b="0" i="0" u="none" strike="noStrike" cap="none" normalizeH="0" baseline="0" dirty="0">
                <a:ln>
                  <a:noFill/>
                </a:ln>
                <a:solidFill>
                  <a:schemeClr val="tx1"/>
                </a:solidFill>
                <a:effectLst/>
                <a:latin typeface="Arial" panose="020B0604020202020204" pitchFamily="34" charset="0"/>
              </a:rPr>
              <a:t>: Reuse the </a:t>
            </a:r>
            <a:r>
              <a:rPr kumimoji="0" lang="de-DE" altLang="de-DE" sz="800" b="0" i="0" u="none" strike="noStrike" cap="none" normalizeH="0" baseline="0" dirty="0" err="1">
                <a:ln>
                  <a:noFill/>
                </a:ln>
                <a:solidFill>
                  <a:schemeClr val="tx1"/>
                </a:solidFill>
                <a:effectLst/>
                <a:latin typeface="Arial" panose="020B0604020202020204" pitchFamily="34" charset="0"/>
              </a:rPr>
              <a:t>solution</a:t>
            </a:r>
            <a:r>
              <a:rPr kumimoji="0" lang="de-DE" altLang="de-DE" sz="800" b="0" i="0" u="none" strike="noStrike" cap="none" normalizeH="0" baseline="0" dirty="0">
                <a:ln>
                  <a:noFill/>
                </a:ln>
                <a:solidFill>
                  <a:schemeClr val="tx1"/>
                </a:solidFill>
                <a:effectLst/>
                <a:latin typeface="Arial" panose="020B0604020202020204" pitchFamily="34" charset="0"/>
              </a:rPr>
              <a:t> of the </a:t>
            </a:r>
            <a:r>
              <a:rPr kumimoji="0" lang="de-DE" altLang="de-DE" sz="800" b="0" i="0" u="none" strike="noStrike" cap="none" normalizeH="0" baseline="0" dirty="0" err="1">
                <a:ln>
                  <a:noFill/>
                </a:ln>
                <a:solidFill>
                  <a:schemeClr val="tx1"/>
                </a:solidFill>
                <a:effectLst/>
                <a:latin typeface="Arial" panose="020B0604020202020204" pitchFamily="34" charset="0"/>
              </a:rPr>
              <a:t>previous</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call</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to</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a:ln>
                  <a:noFill/>
                </a:ln>
                <a:solidFill>
                  <a:schemeClr val="tx1"/>
                </a:solidFill>
                <a:effectLst/>
                <a:latin typeface="Arial Unicode MS"/>
              </a:rPr>
              <a:t>fit</a:t>
            </a:r>
            <a:r>
              <a:rPr kumimoji="0" lang="de-DE" altLang="de-DE" sz="800" b="0" i="0" u="none" strike="noStrike" cap="none" normalizeH="0" baseline="0" dirty="0">
                <a:ln>
                  <a:noFill/>
                </a:ln>
                <a:solidFill>
                  <a:schemeClr val="tx1"/>
                </a:solidFill>
                <a:effectLst/>
              </a:rPr>
              <a:t> and </a:t>
            </a:r>
            <a:r>
              <a:rPr kumimoji="0" lang="de-DE" altLang="de-DE" sz="800" b="0" i="0" u="none" strike="noStrike" cap="none" normalizeH="0" baseline="0" dirty="0" err="1">
                <a:ln>
                  <a:noFill/>
                </a:ln>
                <a:solidFill>
                  <a:schemeClr val="tx1"/>
                </a:solidFill>
                <a:effectLst/>
              </a:rPr>
              <a:t>add</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more</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estimators</a:t>
            </a:r>
            <a:r>
              <a:rPr kumimoji="0" lang="de-DE" altLang="de-DE" sz="800" b="0" i="0" u="none" strike="noStrike" cap="none" normalizeH="0" baseline="0" dirty="0">
                <a:ln>
                  <a:noFill/>
                </a:ln>
                <a:solidFill>
                  <a:schemeClr val="tx1"/>
                </a:solidFill>
                <a:effectLst/>
              </a:rPr>
              <a:t> </a:t>
            </a:r>
            <a:r>
              <a:rPr kumimoji="0" lang="en-DE" altLang="de-DE" sz="800" b="0" i="0" u="none" strike="noStrike" cap="none" normalizeH="0" baseline="0" dirty="0">
                <a:ln>
                  <a:noFill/>
                </a:ln>
                <a:solidFill>
                  <a:schemeClr val="tx1"/>
                </a:solidFill>
                <a:effectLst/>
              </a:rPr>
              <a:t>(trees) </a:t>
            </a:r>
            <a:r>
              <a:rPr kumimoji="0" lang="de-DE" altLang="de-DE" sz="800" b="0" i="0" u="none" strike="noStrike" cap="none" normalizeH="0" baseline="0" dirty="0" err="1">
                <a:ln>
                  <a:noFill/>
                </a:ln>
                <a:solidFill>
                  <a:schemeClr val="tx1"/>
                </a:solidFill>
                <a:effectLst/>
              </a:rPr>
              <a:t>to</a:t>
            </a:r>
            <a:r>
              <a:rPr kumimoji="0" lang="de-DE" altLang="de-DE" sz="800" b="0" i="0" u="none" strike="noStrike" cap="none" normalizeH="0" baseline="0" dirty="0">
                <a:ln>
                  <a:noFill/>
                </a:ln>
                <a:solidFill>
                  <a:schemeClr val="tx1"/>
                </a:solidFill>
                <a:effectLst/>
              </a:rPr>
              <a:t> the </a:t>
            </a:r>
            <a:r>
              <a:rPr kumimoji="0" lang="de-DE" altLang="de-DE" sz="800" b="0" i="0" u="none" strike="noStrike" cap="none" normalizeH="0" baseline="0" dirty="0" err="1">
                <a:ln>
                  <a:noFill/>
                </a:ln>
                <a:solidFill>
                  <a:schemeClr val="tx1"/>
                </a:solidFill>
                <a:effectLst/>
              </a:rPr>
              <a:t>ensemble</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Useful</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for</a:t>
            </a:r>
            <a:r>
              <a:rPr kumimoji="0" lang="de-DE" altLang="de-DE" sz="800" b="0" i="0" u="none" strike="noStrike" cap="none" normalizeH="0" baseline="0" dirty="0">
                <a:ln>
                  <a:noFill/>
                </a:ln>
                <a:solidFill>
                  <a:schemeClr val="tx1"/>
                </a:solidFill>
                <a:effectLst/>
              </a:rPr>
              <a:t> iterative </a:t>
            </a:r>
            <a:r>
              <a:rPr kumimoji="0" lang="de-DE" altLang="de-DE" sz="800" b="0" i="0" u="none" strike="noStrike" cap="none" normalizeH="0" baseline="0" dirty="0" err="1">
                <a:ln>
                  <a:noFill/>
                </a:ln>
                <a:solidFill>
                  <a:schemeClr val="tx1"/>
                </a:solidFill>
                <a:effectLst/>
              </a:rPr>
              <a:t>training</a:t>
            </a:r>
            <a:r>
              <a:rPr kumimoji="0" lang="de-DE" altLang="de-DE" sz="800" b="0" i="0" u="none" strike="noStrike" cap="none" normalizeH="0" baseline="0" dirty="0">
                <a:ln>
                  <a:noFill/>
                </a:ln>
                <a:solidFill>
                  <a:schemeClr val="tx1"/>
                </a:solidFill>
                <a:effectLst/>
              </a:rPr>
              <a:t>.</a:t>
            </a:r>
            <a:endParaRPr kumimoji="0" lang="en-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800" b="1" i="0" u="none" strike="noStrike" cap="none" normalizeH="0" baseline="0" dirty="0" err="1">
                <a:ln>
                  <a:noFill/>
                </a:ln>
                <a:solidFill>
                  <a:schemeClr val="tx1"/>
                </a:solidFill>
                <a:effectLst/>
                <a:latin typeface="Arial" panose="020B0604020202020204" pitchFamily="34" charset="0"/>
              </a:rPr>
              <a:t>ccp_alpha</a:t>
            </a:r>
            <a:r>
              <a:rPr kumimoji="0" lang="de-DE" altLang="de-DE" sz="800" b="1" i="0" u="none" strike="noStrike" cap="none" normalizeH="0" baseline="0" dirty="0">
                <a:ln>
                  <a:noFill/>
                </a:ln>
                <a:solidFill>
                  <a:schemeClr val="tx1"/>
                </a:solidFill>
                <a:effectLst/>
                <a:latin typeface="Arial" panose="020B0604020202020204" pitchFamily="34" charset="0"/>
              </a:rPr>
              <a:t>=0.0</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Complexity</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parameter</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used</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for</a:t>
            </a:r>
            <a:r>
              <a:rPr kumimoji="0" lang="de-DE" altLang="de-DE" sz="800" b="0" i="0" u="none" strike="noStrike" cap="none" normalizeH="0" baseline="0" dirty="0">
                <a:ln>
                  <a:noFill/>
                </a:ln>
                <a:solidFill>
                  <a:schemeClr val="tx1"/>
                </a:solidFill>
                <a:effectLst/>
                <a:latin typeface="Arial" panose="020B0604020202020204" pitchFamily="34" charset="0"/>
              </a:rPr>
              <a:t> Minimal </a:t>
            </a:r>
            <a:r>
              <a:rPr kumimoji="0" lang="de-DE" altLang="de-DE" sz="800" b="0" i="0" u="none" strike="noStrike" cap="none" normalizeH="0" baseline="0" dirty="0" err="1">
                <a:ln>
                  <a:noFill/>
                </a:ln>
                <a:solidFill>
                  <a:schemeClr val="tx1"/>
                </a:solidFill>
                <a:effectLst/>
                <a:latin typeface="Arial" panose="020B0604020202020204" pitchFamily="34" charset="0"/>
              </a:rPr>
              <a:t>Cost-Complexity</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Pruning</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en-DE" altLang="de-DE" sz="800" b="0" i="0" u="none" strike="noStrike" cap="none" normalizeH="0" baseline="0" dirty="0">
                <a:ln>
                  <a:noFill/>
                </a:ln>
                <a:solidFill>
                  <a:schemeClr val="tx1"/>
                </a:solidFill>
                <a:effectLst/>
                <a:latin typeface="Arial" panose="020B0604020202020204" pitchFamily="34" charset="0"/>
              </a:rPr>
              <a:t>It is applied after the tree is grown and nodes are removed to reduce tree complexity. </a:t>
            </a:r>
            <a:r>
              <a:rPr kumimoji="0" lang="de-DE" altLang="de-DE" sz="800" b="0" i="0" u="none" strike="noStrike" cap="none" normalizeH="0" baseline="0" dirty="0">
                <a:ln>
                  <a:noFill/>
                </a:ln>
                <a:solidFill>
                  <a:schemeClr val="tx1"/>
                </a:solidFill>
                <a:effectLst/>
                <a:latin typeface="Arial" panose="020B0604020202020204" pitchFamily="34" charset="0"/>
              </a:rPr>
              <a:t>Higher </a:t>
            </a:r>
            <a:r>
              <a:rPr kumimoji="0" lang="de-DE" altLang="de-DE" sz="800" b="0" i="0" u="none" strike="noStrike" cap="none" normalizeH="0" baseline="0" dirty="0" err="1">
                <a:ln>
                  <a:noFill/>
                </a:ln>
                <a:solidFill>
                  <a:schemeClr val="tx1"/>
                </a:solidFill>
                <a:effectLst/>
                <a:latin typeface="Arial" panose="020B0604020202020204" pitchFamily="34" charset="0"/>
              </a:rPr>
              <a:t>values</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make</a:t>
            </a:r>
            <a:r>
              <a:rPr kumimoji="0" lang="de-DE" altLang="de-DE" sz="800" b="0" i="0" u="none" strike="noStrike" cap="none" normalizeH="0" baseline="0" dirty="0">
                <a:ln>
                  <a:noFill/>
                </a:ln>
                <a:solidFill>
                  <a:schemeClr val="tx1"/>
                </a:solidFill>
                <a:effectLst/>
                <a:latin typeface="Arial" panose="020B0604020202020204" pitchFamily="34" charset="0"/>
              </a:rPr>
              <a:t> the </a:t>
            </a:r>
            <a:r>
              <a:rPr kumimoji="0" lang="de-DE" altLang="de-DE" sz="800" b="0" i="0" u="none" strike="noStrike" cap="none" normalizeH="0" baseline="0" dirty="0" err="1">
                <a:ln>
                  <a:noFill/>
                </a:ln>
                <a:solidFill>
                  <a:schemeClr val="tx1"/>
                </a:solidFill>
                <a:effectLst/>
                <a:latin typeface="Arial" panose="020B0604020202020204" pitchFamily="34" charset="0"/>
              </a:rPr>
              <a:t>tree</a:t>
            </a:r>
            <a:r>
              <a:rPr kumimoji="0" lang="de-DE" altLang="de-DE" sz="800" b="0" i="0" u="none" strike="noStrike" cap="none" normalizeH="0" baseline="0" dirty="0">
                <a:ln>
                  <a:noFill/>
                </a:ln>
                <a:solidFill>
                  <a:schemeClr val="tx1"/>
                </a:solidFill>
                <a:effectLst/>
                <a:latin typeface="Arial" panose="020B0604020202020204" pitchFamily="34" charset="0"/>
              </a:rPr>
              <a:t> simpler and </a:t>
            </a:r>
            <a:r>
              <a:rPr kumimoji="0" lang="de-DE" altLang="de-DE" sz="800" b="0" i="0" u="none" strike="noStrike" cap="none" normalizeH="0" baseline="0" dirty="0" err="1">
                <a:ln>
                  <a:noFill/>
                </a:ln>
                <a:solidFill>
                  <a:schemeClr val="tx1"/>
                </a:solidFill>
                <a:effectLst/>
                <a:latin typeface="Arial" panose="020B0604020202020204" pitchFamily="34" charset="0"/>
              </a:rPr>
              <a:t>reduce</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overfitting</a:t>
            </a:r>
            <a:r>
              <a:rPr kumimoji="0" lang="de-DE" altLang="de-DE" sz="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DE" altLang="de-DE"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800" b="1" i="0" u="none" strike="noStrike" cap="none" normalizeH="0" baseline="0" dirty="0" err="1">
                <a:ln>
                  <a:noFill/>
                </a:ln>
                <a:solidFill>
                  <a:schemeClr val="tx1"/>
                </a:solidFill>
                <a:effectLst/>
                <a:latin typeface="Arial" panose="020B0604020202020204" pitchFamily="34" charset="0"/>
              </a:rPr>
              <a:t>max_samples</a:t>
            </a:r>
            <a:r>
              <a:rPr kumimoji="0" lang="de-DE" altLang="de-DE" sz="800" b="1" i="0" u="none" strike="noStrike" cap="none" normalizeH="0" baseline="0" dirty="0">
                <a:ln>
                  <a:noFill/>
                </a:ln>
                <a:solidFill>
                  <a:schemeClr val="tx1"/>
                </a:solidFill>
                <a:effectLst/>
                <a:latin typeface="Arial" panose="020B0604020202020204" pitchFamily="34" charset="0"/>
              </a:rPr>
              <a:t>=None</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If</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bootstrap</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is</a:t>
            </a:r>
            <a:r>
              <a:rPr kumimoji="0" lang="de-DE" altLang="de-DE" sz="800" b="0" i="0" u="none" strike="noStrike" cap="none" normalizeH="0" baseline="0" dirty="0">
                <a:ln>
                  <a:noFill/>
                </a:ln>
                <a:solidFill>
                  <a:schemeClr val="tx1"/>
                </a:solidFill>
                <a:effectLst/>
                <a:latin typeface="Arial" panose="020B0604020202020204" pitchFamily="34" charset="0"/>
              </a:rPr>
              <a:t> True, the </a:t>
            </a:r>
            <a:r>
              <a:rPr kumimoji="0" lang="de-DE" altLang="de-DE" sz="800" b="0" i="0" u="none" strike="noStrike" cap="none" normalizeH="0" baseline="0" dirty="0" err="1">
                <a:ln>
                  <a:noFill/>
                </a:ln>
                <a:solidFill>
                  <a:schemeClr val="tx1"/>
                </a:solidFill>
                <a:effectLst/>
                <a:latin typeface="Arial" panose="020B0604020202020204" pitchFamily="34" charset="0"/>
              </a:rPr>
              <a:t>number</a:t>
            </a:r>
            <a:r>
              <a:rPr kumimoji="0" lang="de-DE" altLang="de-DE" sz="800" b="0" i="0" u="none" strike="noStrike" cap="none" normalizeH="0" baseline="0" dirty="0">
                <a:ln>
                  <a:noFill/>
                </a:ln>
                <a:solidFill>
                  <a:schemeClr val="tx1"/>
                </a:solidFill>
                <a:effectLst/>
                <a:latin typeface="Arial" panose="020B0604020202020204" pitchFamily="34" charset="0"/>
              </a:rPr>
              <a:t> of </a:t>
            </a:r>
            <a:r>
              <a:rPr kumimoji="0" lang="de-DE" altLang="de-DE" sz="800" b="0" i="0" u="none" strike="noStrike" cap="none" normalizeH="0" baseline="0" dirty="0" err="1">
                <a:ln>
                  <a:noFill/>
                </a:ln>
                <a:solidFill>
                  <a:schemeClr val="tx1"/>
                </a:solidFill>
                <a:effectLst/>
                <a:latin typeface="Arial" panose="020B0604020202020204" pitchFamily="34" charset="0"/>
              </a:rPr>
              <a:t>samples</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to</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draw</a:t>
            </a:r>
            <a:r>
              <a:rPr kumimoji="0" lang="de-DE" altLang="de-DE" sz="800" b="0" i="0" u="none" strike="noStrike" cap="none" normalizeH="0" baseline="0" dirty="0">
                <a:ln>
                  <a:noFill/>
                </a:ln>
                <a:solidFill>
                  <a:schemeClr val="tx1"/>
                </a:solidFill>
                <a:effectLst/>
                <a:latin typeface="Arial" panose="020B0604020202020204" pitchFamily="34" charset="0"/>
              </a:rPr>
              <a:t> from X </a:t>
            </a:r>
            <a:r>
              <a:rPr kumimoji="0" lang="de-DE" altLang="de-DE" sz="800" b="0" i="0" u="none" strike="noStrike" cap="none" normalizeH="0" baseline="0" dirty="0" err="1">
                <a:ln>
                  <a:noFill/>
                </a:ln>
                <a:solidFill>
                  <a:schemeClr val="tx1"/>
                </a:solidFill>
                <a:effectLst/>
                <a:latin typeface="Arial" panose="020B0604020202020204" pitchFamily="34" charset="0"/>
              </a:rPr>
              <a:t>to</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train</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each</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base</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estimator</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If</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a:ln>
                  <a:noFill/>
                </a:ln>
                <a:solidFill>
                  <a:schemeClr val="tx1"/>
                </a:solidFill>
                <a:effectLst/>
                <a:latin typeface="Arial Unicode MS"/>
              </a:rPr>
              <a:t>None</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draws</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latin typeface="Arial Unicode MS"/>
              </a:rPr>
              <a:t>len</a:t>
            </a:r>
            <a:r>
              <a:rPr kumimoji="0" lang="de-DE" altLang="de-DE" sz="800" b="0" i="0" u="none" strike="noStrike" cap="none" normalizeH="0" baseline="0" dirty="0">
                <a:ln>
                  <a:noFill/>
                </a:ln>
                <a:solidFill>
                  <a:schemeClr val="tx1"/>
                </a:solidFill>
                <a:effectLst/>
                <a:latin typeface="Arial Unicode MS"/>
              </a:rPr>
              <a:t>(X)</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samples</a:t>
            </a:r>
            <a:r>
              <a:rPr kumimoji="0" lang="de-DE" altLang="de-DE" sz="800" b="0" i="0" u="none" strike="noStrike" cap="none" normalizeH="0" baseline="0" dirty="0">
                <a:ln>
                  <a:noFill/>
                </a:ln>
                <a:solidFill>
                  <a:schemeClr val="tx1"/>
                </a:solidFill>
                <a:effectLst/>
              </a:rPr>
              <a:t>.</a:t>
            </a:r>
            <a:r>
              <a:rPr kumimoji="0" lang="en-DE" altLang="de-DE" sz="800" b="0" i="0" u="none" strike="noStrike" cap="none" normalizeH="0" baseline="0" dirty="0">
                <a:ln>
                  <a:noFill/>
                </a:ln>
                <a:solidFill>
                  <a:schemeClr val="tx1"/>
                </a:solidFill>
                <a:effectLst/>
              </a:rPr>
              <a:t> But statistically, it means (if bootstrapping is true) that 2/3 of samples are only considered, 1/3 is sampled twice) – so, on average 1/3 of samples are available for </a:t>
            </a:r>
            <a:r>
              <a:rPr kumimoji="0" lang="en-DE" altLang="de-DE" sz="800" b="0" i="0" u="none" strike="noStrike" cap="none" normalizeH="0" baseline="0" dirty="0" err="1">
                <a:ln>
                  <a:noFill/>
                </a:ln>
                <a:solidFill>
                  <a:schemeClr val="tx1"/>
                </a:solidFill>
                <a:effectLst/>
              </a:rPr>
              <a:t>oob</a:t>
            </a:r>
            <a:r>
              <a:rPr kumimoji="0" lang="en-DE" altLang="de-DE" sz="800" b="0"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tabLst/>
            </a:pPr>
            <a:endParaRPr kumimoji="0" lang="de-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800" b="1" i="0" u="none" strike="noStrike" cap="none" normalizeH="0" baseline="0" dirty="0" err="1">
                <a:ln>
                  <a:noFill/>
                </a:ln>
                <a:solidFill>
                  <a:schemeClr val="tx1"/>
                </a:solidFill>
                <a:effectLst/>
                <a:latin typeface="Arial" panose="020B0604020202020204" pitchFamily="34" charset="0"/>
              </a:rPr>
              <a:t>monotonic_cst</a:t>
            </a:r>
            <a:r>
              <a:rPr kumimoji="0" lang="de-DE" altLang="de-DE" sz="800" b="1" i="0" u="none" strike="noStrike" cap="none" normalizeH="0" baseline="0" dirty="0">
                <a:ln>
                  <a:noFill/>
                </a:ln>
                <a:solidFill>
                  <a:schemeClr val="tx1"/>
                </a:solidFill>
                <a:effectLst/>
                <a:latin typeface="Arial" panose="020B0604020202020204" pitchFamily="34" charset="0"/>
              </a:rPr>
              <a:t>=None</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Constraints</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to</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enforce</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err="1">
                <a:ln>
                  <a:noFill/>
                </a:ln>
                <a:solidFill>
                  <a:schemeClr val="tx1"/>
                </a:solidFill>
                <a:effectLst/>
                <a:latin typeface="Arial" panose="020B0604020202020204" pitchFamily="34" charset="0"/>
              </a:rPr>
              <a:t>monotonicity</a:t>
            </a:r>
            <a:r>
              <a:rPr kumimoji="0" lang="de-DE" altLang="de-DE" sz="800" b="0" i="0" u="none" strike="noStrike" cap="none" normalizeH="0" baseline="0" dirty="0">
                <a:ln>
                  <a:noFill/>
                </a:ln>
                <a:solidFill>
                  <a:schemeClr val="tx1"/>
                </a:solidFill>
                <a:effectLst/>
                <a:latin typeface="Arial" panose="020B0604020202020204" pitchFamily="34" charset="0"/>
              </a:rPr>
              <a:t> on </a:t>
            </a:r>
            <a:r>
              <a:rPr kumimoji="0" lang="de-DE" altLang="de-DE" sz="800" b="0" i="0" u="none" strike="noStrike" cap="none" normalizeH="0" baseline="0" dirty="0" err="1">
                <a:ln>
                  <a:noFill/>
                </a:ln>
                <a:solidFill>
                  <a:schemeClr val="tx1"/>
                </a:solidFill>
                <a:effectLst/>
                <a:latin typeface="Arial" panose="020B0604020202020204" pitchFamily="34" charset="0"/>
              </a:rPr>
              <a:t>features</a:t>
            </a:r>
            <a:r>
              <a:rPr kumimoji="0" lang="de-DE" altLang="de-DE" sz="800" b="0" i="0" u="none" strike="noStrike" cap="none" normalizeH="0" baseline="0" dirty="0">
                <a:ln>
                  <a:noFill/>
                </a:ln>
                <a:solidFill>
                  <a:schemeClr val="tx1"/>
                </a:solidFill>
                <a:effectLst/>
                <a:latin typeface="Arial" panose="020B0604020202020204" pitchFamily="34" charset="0"/>
              </a:rPr>
              <a:t>. </a:t>
            </a:r>
            <a:r>
              <a:rPr kumimoji="0" lang="de-DE" altLang="de-DE" sz="800" b="0" i="0" u="none" strike="noStrike" cap="none" normalizeH="0" baseline="0" dirty="0">
                <a:ln>
                  <a:noFill/>
                </a:ln>
                <a:solidFill>
                  <a:schemeClr val="tx1"/>
                </a:solidFill>
                <a:effectLst/>
                <a:latin typeface="Arial Unicode MS"/>
              </a:rPr>
              <a:t>None</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means</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no</a:t>
            </a:r>
            <a:r>
              <a:rPr kumimoji="0" lang="de-DE" altLang="de-DE" sz="800" b="0" i="0" u="none" strike="noStrike" cap="none" normalizeH="0" baseline="0" dirty="0">
                <a:ln>
                  <a:noFill/>
                </a:ln>
                <a:solidFill>
                  <a:schemeClr val="tx1"/>
                </a:solidFill>
                <a:effectLst/>
              </a:rPr>
              <a:t> </a:t>
            </a:r>
            <a:r>
              <a:rPr kumimoji="0" lang="de-DE" altLang="de-DE" sz="800" b="0" i="0" u="none" strike="noStrike" cap="none" normalizeH="0" baseline="0" dirty="0" err="1">
                <a:ln>
                  <a:noFill/>
                </a:ln>
                <a:solidFill>
                  <a:schemeClr val="tx1"/>
                </a:solidFill>
                <a:effectLst/>
              </a:rPr>
              <a:t>constraints</a:t>
            </a:r>
            <a:r>
              <a:rPr kumimoji="0" lang="de-DE" altLang="de-DE" sz="800" b="0" i="0" u="none" strike="noStrike" cap="none" normalizeH="0" baseline="0" dirty="0">
                <a:ln>
                  <a:noFill/>
                </a:ln>
                <a:solidFill>
                  <a:schemeClr val="tx1"/>
                </a:solidFill>
                <a:effectLst/>
              </a:rPr>
              <a:t>.</a:t>
            </a:r>
            <a:endParaRPr kumimoji="0" lang="en-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endParaRPr kumimoji="0" lang="en-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lang="en-DE" altLang="de-DE" sz="800" b="1" dirty="0">
                <a:latin typeface="Arial" panose="020B0604020202020204" pitchFamily="34" charset="0"/>
              </a:rPr>
              <a:t>Overfitting</a:t>
            </a:r>
            <a:r>
              <a:rPr lang="en-DE" altLang="de-DE" sz="800" dirty="0">
                <a:latin typeface="Arial" panose="020B0604020202020204" pitchFamily="34" charset="0"/>
              </a:rPr>
              <a:t>: Is an issue if single trees grow too large and have too many leaves so that the split/difference between leaves comes down to noise/inaccuracies in the data – this is reduced if tree sizes are limited (e.g. </a:t>
            </a:r>
            <a:r>
              <a:rPr lang="de-DE" altLang="de-DE" sz="800" dirty="0">
                <a:latin typeface="Arial" panose="020B0604020202020204" pitchFamily="34" charset="0"/>
              </a:rPr>
              <a:t>M</a:t>
            </a:r>
            <a:r>
              <a:rPr lang="en-DE" altLang="de-DE" sz="800" dirty="0" err="1">
                <a:latin typeface="Arial" panose="020B0604020202020204" pitchFamily="34" charset="0"/>
              </a:rPr>
              <a:t>ax_depth</a:t>
            </a:r>
            <a:r>
              <a:rPr lang="en-DE" altLang="de-DE" sz="800" dirty="0">
                <a:latin typeface="Arial" panose="020B0604020202020204" pitchFamily="34" charset="0"/>
              </a:rPr>
              <a:t>, </a:t>
            </a:r>
            <a:r>
              <a:rPr lang="en-DE" altLang="de-DE" sz="800" dirty="0" err="1">
                <a:latin typeface="Arial" panose="020B0604020202020204" pitchFamily="34" charset="0"/>
              </a:rPr>
              <a:t>min_samples_split</a:t>
            </a:r>
            <a:r>
              <a:rPr lang="en-DE" altLang="de-DE" sz="800" dirty="0">
                <a:latin typeface="Arial" panose="020B0604020202020204" pitchFamily="34" charset="0"/>
              </a:rPr>
              <a:t>, </a:t>
            </a:r>
            <a:r>
              <a:rPr lang="en-DE" altLang="de-DE" sz="800" dirty="0" err="1">
                <a:latin typeface="Arial" panose="020B0604020202020204" pitchFamily="34" charset="0"/>
              </a:rPr>
              <a:t>min_samples_leaf</a:t>
            </a:r>
            <a:r>
              <a:rPr lang="en-DE" altLang="de-DE" sz="800" dirty="0">
                <a:latin typeface="Arial" panose="020B0604020202020204" pitchFamily="34" charset="0"/>
              </a:rPr>
              <a:t>, </a:t>
            </a:r>
            <a:r>
              <a:rPr lang="en-DE" altLang="de-DE" sz="800" dirty="0" err="1">
                <a:latin typeface="Arial" panose="020B0604020202020204" pitchFamily="34" charset="0"/>
              </a:rPr>
              <a:t>max_features</a:t>
            </a:r>
            <a:r>
              <a:rPr lang="en-DE" altLang="de-DE" sz="800" dirty="0">
                <a:latin typeface="Arial" panose="020B0604020202020204" pitchFamily="34" charset="0"/>
              </a:rPr>
              <a:t>, </a:t>
            </a:r>
            <a:r>
              <a:rPr lang="en-DE" altLang="de-DE" sz="800" dirty="0" err="1">
                <a:latin typeface="Arial" panose="020B0604020202020204" pitchFamily="34" charset="0"/>
              </a:rPr>
              <a:t>max_leaf_nodes</a:t>
            </a:r>
            <a:r>
              <a:rPr lang="en-DE" altLang="de-DE" sz="800" dirty="0">
                <a:latin typeface="Arial" panose="020B0604020202020204" pitchFamily="34" charset="0"/>
              </a:rPr>
              <a:t>, </a:t>
            </a:r>
            <a:r>
              <a:rPr lang="en-DE" altLang="de-DE" sz="800" dirty="0" err="1">
                <a:latin typeface="Arial" panose="020B0604020202020204" pitchFamily="34" charset="0"/>
              </a:rPr>
              <a:t>min_impurity_decrease</a:t>
            </a:r>
            <a:r>
              <a:rPr lang="en-DE" altLang="de-DE" sz="800" dirty="0">
                <a:latin typeface="Arial" panose="020B0604020202020204" pitchFamily="34" charset="0"/>
              </a:rPr>
              <a:t> and </a:t>
            </a:r>
            <a:r>
              <a:rPr lang="en-DE" altLang="de-DE" sz="800" dirty="0" err="1">
                <a:latin typeface="Arial" panose="020B0604020202020204" pitchFamily="34" charset="0"/>
              </a:rPr>
              <a:t>ccp_alpha</a:t>
            </a:r>
            <a:r>
              <a:rPr lang="en-DE" altLang="de-DE" sz="800" dirty="0">
                <a:latin typeface="Arial" panose="020B0604020202020204" pitchFamily="34" charset="0"/>
              </a:rPr>
              <a:t>) –but this </a:t>
            </a:r>
            <a:r>
              <a:rPr lang="en-GB" sz="800" dirty="0"/>
              <a:t>might also reduce the model's ability to capture complex patterns in the data</a:t>
            </a:r>
            <a:r>
              <a:rPr lang="en-DE" sz="800" dirty="0"/>
              <a:t>; </a:t>
            </a:r>
            <a:r>
              <a:rPr lang="en-DE" altLang="de-DE" sz="800" dirty="0">
                <a:latin typeface="Arial" panose="020B0604020202020204" pitchFamily="34" charset="0"/>
              </a:rPr>
              <a:t>or if bootstrapping is True (then different trees are built based on slightly different input data)</a:t>
            </a:r>
          </a:p>
          <a:p>
            <a:pPr marL="0" marR="0" lvl="0" indent="0" algn="l" defTabSz="914400" rtl="0" eaLnBrk="0" fontAlgn="base" latinLnBrk="0" hangingPunct="0">
              <a:lnSpc>
                <a:spcPct val="100000"/>
              </a:lnSpc>
              <a:spcBef>
                <a:spcPct val="0"/>
              </a:spcBef>
              <a:spcAft>
                <a:spcPct val="0"/>
              </a:spcAft>
              <a:buClrTx/>
              <a:buSzTx/>
              <a:tabLst/>
            </a:pPr>
            <a:endParaRPr kumimoji="0" lang="en-DE" altLang="de-DE"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lang="en-DE" altLang="de-DE" sz="800" b="1" dirty="0">
                <a:latin typeface="Arial" panose="020B0604020202020204" pitchFamily="34" charset="0"/>
              </a:rPr>
              <a:t>Randomness</a:t>
            </a:r>
            <a:r>
              <a:rPr lang="en-DE" altLang="de-DE" sz="800" dirty="0">
                <a:latin typeface="Arial" panose="020B0604020202020204" pitchFamily="34" charset="0"/>
              </a:rPr>
              <a:t>: if random state is a number, bootstrapping and feature selection (and tie-breaking =if multiple features have the same impurity reduction) are the same for the same run – then each decision tree is deterministic. Because the random sampling is done WITH REPLACEMENT, bootstrapping with </a:t>
            </a:r>
            <a:r>
              <a:rPr lang="en-DE" altLang="de-DE" sz="800" dirty="0" err="1">
                <a:latin typeface="Arial" panose="020B0604020202020204" pitchFamily="34" charset="0"/>
              </a:rPr>
              <a:t>max_samples</a:t>
            </a:r>
            <a:r>
              <a:rPr lang="en-DE" altLang="de-DE" sz="800" dirty="0">
                <a:latin typeface="Arial" panose="020B0604020202020204" pitchFamily="34" charset="0"/>
              </a:rPr>
              <a:t>=None still leads (most likely) to a different subset of samples for each tree. Random forest tries to use the randomness multiple times. It is </a:t>
            </a:r>
            <a:r>
              <a:rPr lang="en-DE" altLang="de-DE" sz="800" dirty="0" err="1">
                <a:latin typeface="Arial" panose="020B0604020202020204" pitchFamily="34" charset="0"/>
              </a:rPr>
              <a:t>inheren</a:t>
            </a:r>
            <a:r>
              <a:rPr lang="de-DE" altLang="de-DE" sz="800" dirty="0" err="1">
                <a:latin typeface="Arial" panose="020B0604020202020204" pitchFamily="34" charset="0"/>
              </a:rPr>
              <a:t>tl</a:t>
            </a:r>
            <a:r>
              <a:rPr lang="en-DE" altLang="de-DE" sz="800" dirty="0">
                <a:latin typeface="Arial" panose="020B0604020202020204" pitchFamily="34" charset="0"/>
              </a:rPr>
              <a:t>y built so that each tree is “random” to avoid overfitting.</a:t>
            </a:r>
          </a:p>
          <a:p>
            <a:pPr marL="0" marR="0" lvl="0" indent="0" algn="l" defTabSz="914400" rtl="0" eaLnBrk="0" fontAlgn="base" latinLnBrk="0" hangingPunct="0">
              <a:lnSpc>
                <a:spcPct val="100000"/>
              </a:lnSpc>
              <a:spcBef>
                <a:spcPct val="0"/>
              </a:spcBef>
              <a:spcAft>
                <a:spcPct val="0"/>
              </a:spcAft>
              <a:buClrTx/>
              <a:buSzTx/>
              <a:tabLst/>
            </a:pPr>
            <a:endParaRPr lang="en-DE" altLang="de-DE" sz="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lang="en-DE" altLang="de-DE" sz="800" b="1" dirty="0">
                <a:latin typeface="Arial" panose="020B0604020202020204" pitchFamily="34" charset="0"/>
              </a:rPr>
              <a:t>Feature Importance</a:t>
            </a:r>
            <a:r>
              <a:rPr lang="en-DE" altLang="de-DE" sz="800" dirty="0">
                <a:latin typeface="Arial" panose="020B0604020202020204" pitchFamily="34" charset="0"/>
              </a:rPr>
              <a:t>: the importance of the input features is evaluated by the criterion (e.g. RMSE) – so the more a certain feature reduces the squared error through a split, the more important is the feature!</a:t>
            </a:r>
          </a:p>
          <a:p>
            <a:pPr marL="0" marR="0" lvl="0" indent="0" algn="l" defTabSz="914400" rtl="0" eaLnBrk="0" fontAlgn="base" latinLnBrk="0" hangingPunct="0">
              <a:lnSpc>
                <a:spcPct val="100000"/>
              </a:lnSpc>
              <a:spcBef>
                <a:spcPct val="0"/>
              </a:spcBef>
              <a:spcAft>
                <a:spcPct val="0"/>
              </a:spcAft>
              <a:buClrTx/>
              <a:buSzTx/>
              <a:tabLst/>
            </a:pPr>
            <a:endParaRPr lang="en-DE" altLang="de-DE" sz="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lang="en-DE" altLang="de-DE" sz="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lang="en-DE" altLang="de-DE" sz="800" dirty="0">
                <a:latin typeface="Arial" panose="020B0604020202020204" pitchFamily="34" charset="0"/>
              </a:rPr>
              <a:t> </a:t>
            </a:r>
            <a:endParaRPr kumimoji="0" lang="de-DE" altLang="de-DE" sz="800" b="0" i="0" u="none" strike="noStrike" cap="none" normalizeH="0" baseline="0" dirty="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6B49C9BD-88AF-A496-4CBB-FF12CEBD7ED1}"/>
              </a:ext>
            </a:extLst>
          </p:cNvPr>
          <p:cNvSpPr>
            <a:spLocks noGrp="1"/>
          </p:cNvSpPr>
          <p:nvPr>
            <p:ph type="title"/>
          </p:nvPr>
        </p:nvSpPr>
        <p:spPr>
          <a:xfrm>
            <a:off x="616624" y="311150"/>
            <a:ext cx="12509661" cy="876523"/>
          </a:xfrm>
        </p:spPr>
        <p:txBody>
          <a:bodyPr/>
          <a:lstStyle/>
          <a:p>
            <a:r>
              <a:rPr lang="en-DE" dirty="0"/>
              <a:t>scikit-learn – Random Forest Regression </a:t>
            </a:r>
            <a:r>
              <a:rPr lang="en-DE" dirty="0" err="1"/>
              <a:t>kwarg’s</a:t>
            </a:r>
            <a:endParaRPr lang="en-US" dirty="0"/>
          </a:p>
        </p:txBody>
      </p:sp>
    </p:spTree>
    <p:extLst>
      <p:ext uri="{BB962C8B-B14F-4D97-AF65-F5344CB8AC3E}">
        <p14:creationId xmlns:p14="http://schemas.microsoft.com/office/powerpoint/2010/main" val="291052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1C03E677-5429-9D92-3C88-7A59E2495BA5}"/>
              </a:ext>
            </a:extLst>
          </p:cNvPr>
          <p:cNvSpPr/>
          <p:nvPr/>
        </p:nvSpPr>
        <p:spPr>
          <a:xfrm>
            <a:off x="4203701" y="3233493"/>
            <a:ext cx="2971790" cy="1666378"/>
          </a:xfrm>
          <a:custGeom>
            <a:avLst/>
            <a:gdLst>
              <a:gd name="connsiteX0" fmla="*/ 0 w 2971790"/>
              <a:gd name="connsiteY0" fmla="*/ 833189 h 1666378"/>
              <a:gd name="connsiteX1" fmla="*/ 1485895 w 2971790"/>
              <a:gd name="connsiteY1" fmla="*/ 0 h 1666378"/>
              <a:gd name="connsiteX2" fmla="*/ 2971790 w 2971790"/>
              <a:gd name="connsiteY2" fmla="*/ 833189 h 1666378"/>
              <a:gd name="connsiteX3" fmla="*/ 1485895 w 2971790"/>
              <a:gd name="connsiteY3" fmla="*/ 1666378 h 1666378"/>
              <a:gd name="connsiteX4" fmla="*/ 0 w 2971790"/>
              <a:gd name="connsiteY4" fmla="*/ 833189 h 1666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790" h="1666378" fill="none" extrusionOk="0">
                <a:moveTo>
                  <a:pt x="0" y="833189"/>
                </a:moveTo>
                <a:cubicBezTo>
                  <a:pt x="404" y="275073"/>
                  <a:pt x="594966" y="-24213"/>
                  <a:pt x="1485895" y="0"/>
                </a:cubicBezTo>
                <a:cubicBezTo>
                  <a:pt x="2388851" y="82763"/>
                  <a:pt x="2947009" y="341521"/>
                  <a:pt x="2971790" y="833189"/>
                </a:cubicBezTo>
                <a:cubicBezTo>
                  <a:pt x="3002921" y="1211556"/>
                  <a:pt x="2509945" y="1720895"/>
                  <a:pt x="1485895" y="1666378"/>
                </a:cubicBezTo>
                <a:cubicBezTo>
                  <a:pt x="649530" y="1576988"/>
                  <a:pt x="-53427" y="1189641"/>
                  <a:pt x="0" y="833189"/>
                </a:cubicBezTo>
                <a:close/>
              </a:path>
              <a:path w="2971790" h="1666378" stroke="0" extrusionOk="0">
                <a:moveTo>
                  <a:pt x="0" y="833189"/>
                </a:moveTo>
                <a:cubicBezTo>
                  <a:pt x="-6649" y="354444"/>
                  <a:pt x="661517" y="-45397"/>
                  <a:pt x="1485895" y="0"/>
                </a:cubicBezTo>
                <a:cubicBezTo>
                  <a:pt x="2172491" y="-32465"/>
                  <a:pt x="2889703" y="388493"/>
                  <a:pt x="2971790" y="833189"/>
                </a:cubicBezTo>
                <a:cubicBezTo>
                  <a:pt x="3062382" y="1484995"/>
                  <a:pt x="2375987" y="1637526"/>
                  <a:pt x="1485895" y="1666378"/>
                </a:cubicBezTo>
                <a:cubicBezTo>
                  <a:pt x="687508" y="1667431"/>
                  <a:pt x="2541" y="1322378"/>
                  <a:pt x="0" y="833189"/>
                </a:cubicBezTo>
                <a:close/>
              </a:path>
            </a:pathLst>
          </a:custGeom>
          <a:solidFill>
            <a:srgbClr val="571054"/>
          </a:solidFill>
          <a:ln w="9525">
            <a:solidFill>
              <a:schemeClr val="bg1"/>
            </a:solidFill>
            <a:extLst>
              <a:ext uri="{C807C97D-BFC1-408E-A445-0C87EB9F89A2}">
                <ask:lineSketchStyleProps xmlns:ask="http://schemas.microsoft.com/office/drawing/2018/sketchyshapes" sd="264327539">
                  <a:prstGeom prst="ellipse">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2800" b="1" dirty="0">
                <a:ln w="0"/>
                <a:solidFill>
                  <a:schemeClr val="bg1">
                    <a:lumMod val="75000"/>
                  </a:schemeClr>
                </a:solidFill>
                <a:effectLst>
                  <a:outerShdw blurRad="38100" dist="19050" dir="2700000" algn="tl" rotWithShape="0">
                    <a:schemeClr val="dk1">
                      <a:alpha val="40000"/>
                    </a:schemeClr>
                  </a:outerShdw>
                </a:effectLst>
              </a:rPr>
              <a:t>Machine Learning</a:t>
            </a:r>
            <a:endParaRPr lang="de-DE" sz="2800" b="1" dirty="0">
              <a:ln w="0"/>
              <a:solidFill>
                <a:schemeClr val="bg1">
                  <a:lumMod val="75000"/>
                </a:schemeClr>
              </a:solidFill>
              <a:effectLst>
                <a:outerShdw blurRad="38100" dist="19050" dir="2700000" algn="tl" rotWithShape="0">
                  <a:schemeClr val="dk1">
                    <a:alpha val="40000"/>
                  </a:schemeClr>
                </a:outerShdw>
              </a:effectLst>
            </a:endParaRPr>
          </a:p>
        </p:txBody>
      </p:sp>
      <p:sp>
        <p:nvSpPr>
          <p:cNvPr id="74" name="Text Placeholder 3">
            <a:extLst>
              <a:ext uri="{FF2B5EF4-FFF2-40B4-BE49-F238E27FC236}">
                <a16:creationId xmlns:a16="http://schemas.microsoft.com/office/drawing/2014/main" id="{2276A6D7-D531-9D44-AA06-2A00601E44EC}"/>
              </a:ext>
            </a:extLst>
          </p:cNvPr>
          <p:cNvSpPr txBox="1">
            <a:spLocks/>
          </p:cNvSpPr>
          <p:nvPr/>
        </p:nvSpPr>
        <p:spPr>
          <a:xfrm>
            <a:off x="8610600" y="6566324"/>
            <a:ext cx="5207000" cy="647402"/>
          </a:xfrm>
          <a:prstGeom prst="rect">
            <a:avLst/>
          </a:prstGeom>
        </p:spPr>
        <p:txBody>
          <a:bodyPr vert="horz" lIns="91440" tIns="45720" rIns="91440" bIns="45720" rtlCol="0">
            <a:noAutofit/>
          </a:bodyPr>
          <a:lstStyle>
            <a:lvl1pPr marL="82868" marR="0" indent="-82868" algn="l" defTabSz="699779" rtl="0" eaLnBrk="1" fontAlgn="auto" latinLnBrk="0" hangingPunct="1">
              <a:lnSpc>
                <a:spcPct val="100000"/>
              </a:lnSpc>
              <a:spcBef>
                <a:spcPts val="659"/>
              </a:spcBef>
              <a:spcAft>
                <a:spcPts val="0"/>
              </a:spcAft>
              <a:buClrTx/>
              <a:buSzTx/>
              <a:buFont typeface="Arial" panose="020B0604020202020204" pitchFamily="34" charset="0"/>
              <a:buChar char=" "/>
              <a:tabLst>
                <a:tab pos="82868" algn="l"/>
              </a:tabLst>
              <a:defRPr lang="en-US" sz="2747" b="0" kern="1200" baseline="0" dirty="0" smtClean="0">
                <a:solidFill>
                  <a:srgbClr val="4C0049"/>
                </a:solidFill>
                <a:latin typeface="+mj-lt"/>
                <a:ea typeface="+mn-ea"/>
                <a:cs typeface="+mn-cs"/>
              </a:defRPr>
            </a:lvl1pPr>
            <a:lvl2pPr marL="477585"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948626" algn="l"/>
              </a:tabLst>
              <a:defRPr lang="en-US" sz="2747" kern="1200" baseline="0" dirty="0" smtClean="0">
                <a:solidFill>
                  <a:srgbClr val="777877"/>
                </a:solidFill>
                <a:latin typeface="+mn-lt"/>
                <a:ea typeface="+mn-ea"/>
                <a:cs typeface="+mn-cs"/>
              </a:defRPr>
            </a:lvl2pPr>
            <a:lvl3pPr marL="942083"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1576682" algn="l"/>
              </a:tabLst>
              <a:defRPr lang="en-US" sz="2747" kern="1200" dirty="0" smtClean="0">
                <a:solidFill>
                  <a:srgbClr val="777877"/>
                </a:solidFill>
                <a:latin typeface="+mn-lt"/>
                <a:ea typeface="+mn-ea"/>
                <a:cs typeface="+mn-cs"/>
              </a:defRPr>
            </a:lvl3pPr>
            <a:lvl4pPr marL="1570139" indent="-314028" algn="l" defTabSz="628056" rtl="0" eaLnBrk="1" latinLnBrk="0" hangingPunct="1">
              <a:spcBef>
                <a:spcPts val="659"/>
              </a:spcBef>
              <a:buFont typeface="Arial" panose="020B0604020202020204" pitchFamily="34" charset="0"/>
              <a:buChar char="̶"/>
              <a:defRPr lang="en-US" sz="2747" kern="1200" dirty="0" smtClean="0">
                <a:solidFill>
                  <a:srgbClr val="777877"/>
                </a:solidFill>
                <a:latin typeface="+mn-lt"/>
                <a:ea typeface="+mn-ea"/>
                <a:cs typeface="+mn-cs"/>
              </a:defRPr>
            </a:lvl4pPr>
            <a:lvl5pPr marL="2281063" indent="-396896" algn="l" defTabSz="628056" rtl="0" eaLnBrk="1" latinLnBrk="0" hangingPunct="1">
              <a:spcBef>
                <a:spcPts val="659"/>
              </a:spcBef>
              <a:buFont typeface="Arial" panose="020B0604020202020204" pitchFamily="34" charset="0"/>
              <a:buChar char="̶"/>
              <a:defRPr sz="2747" kern="1200">
                <a:solidFill>
                  <a:srgbClr val="777877"/>
                </a:solidFill>
                <a:latin typeface="+mn-lt"/>
                <a:ea typeface="+mn-ea"/>
                <a:cs typeface="+mn-cs"/>
              </a:defRPr>
            </a:lvl5pPr>
            <a:lvl6pPr marL="3454306" indent="-314028" algn="l" defTabSz="628056" rtl="0" eaLnBrk="1" latinLnBrk="0" hangingPunct="1">
              <a:spcBef>
                <a:spcPct val="20000"/>
              </a:spcBef>
              <a:buFont typeface="Arial"/>
              <a:buChar char="•"/>
              <a:defRPr sz="2747" kern="1200">
                <a:solidFill>
                  <a:schemeClr val="tx1"/>
                </a:solidFill>
                <a:latin typeface="+mn-lt"/>
                <a:ea typeface="+mn-ea"/>
                <a:cs typeface="+mn-cs"/>
              </a:defRPr>
            </a:lvl6pPr>
            <a:lvl7pPr marL="4082362" indent="-314028" algn="l" defTabSz="628056" rtl="0" eaLnBrk="1" latinLnBrk="0" hangingPunct="1">
              <a:spcBef>
                <a:spcPct val="20000"/>
              </a:spcBef>
              <a:buFont typeface="Arial"/>
              <a:buChar char="•"/>
              <a:defRPr sz="2747" kern="1200">
                <a:solidFill>
                  <a:schemeClr val="tx1"/>
                </a:solidFill>
                <a:latin typeface="+mn-lt"/>
                <a:ea typeface="+mn-ea"/>
                <a:cs typeface="+mn-cs"/>
              </a:defRPr>
            </a:lvl7pPr>
            <a:lvl8pPr marL="4710417" indent="-314028" algn="l" defTabSz="628056" rtl="0" eaLnBrk="1" latinLnBrk="0" hangingPunct="1">
              <a:spcBef>
                <a:spcPct val="20000"/>
              </a:spcBef>
              <a:buFont typeface="Arial"/>
              <a:buChar char="•"/>
              <a:defRPr sz="2747" kern="1200">
                <a:solidFill>
                  <a:schemeClr val="tx1"/>
                </a:solidFill>
                <a:latin typeface="+mn-lt"/>
                <a:ea typeface="+mn-ea"/>
                <a:cs typeface="+mn-cs"/>
              </a:defRPr>
            </a:lvl8pPr>
            <a:lvl9pPr marL="5338473" indent="-314028" algn="l" defTabSz="628056" rtl="0" eaLnBrk="1" latinLnBrk="0" hangingPunct="1">
              <a:spcBef>
                <a:spcPct val="20000"/>
              </a:spcBef>
              <a:buFont typeface="Arial"/>
              <a:buChar char="•"/>
              <a:defRPr sz="2747" kern="1200">
                <a:solidFill>
                  <a:schemeClr val="tx1"/>
                </a:solidFill>
                <a:latin typeface="+mn-lt"/>
                <a:ea typeface="+mn-ea"/>
                <a:cs typeface="+mn-cs"/>
              </a:defRPr>
            </a:lvl9pPr>
          </a:lstStyle>
          <a:p>
            <a:pPr marL="0" indent="0" algn="r">
              <a:spcBef>
                <a:spcPts val="0"/>
              </a:spcBef>
              <a:buFont typeface="Arial" panose="020B0604020202020204" pitchFamily="34" charset="0"/>
              <a:buNone/>
            </a:pPr>
            <a:r>
              <a:rPr lang="en-DE" sz="900" b="1" dirty="0">
                <a:solidFill>
                  <a:schemeClr val="tx1"/>
                </a:solidFill>
                <a:latin typeface="Calibri" panose="020F0502020204030204" pitchFamily="34" charset="0"/>
                <a:ea typeface="Calibri" panose="020F0502020204030204" pitchFamily="34" charset="0"/>
              </a:rPr>
              <a:t> </a:t>
            </a:r>
            <a:r>
              <a:rPr lang="de-DE" sz="900" b="1" dirty="0">
                <a:solidFill>
                  <a:schemeClr val="tx1"/>
                </a:solidFill>
                <a:latin typeface="Calibri" panose="020F0502020204030204" pitchFamily="34" charset="0"/>
                <a:ea typeface="Calibri" panose="020F0502020204030204" pitchFamily="34" charset="0"/>
              </a:rPr>
              <a:t>https://chatgpt.com</a:t>
            </a:r>
            <a:r>
              <a:rPr lang="en-DE" sz="900" b="1" dirty="0">
                <a:solidFill>
                  <a:schemeClr val="tx1"/>
                </a:solidFill>
                <a:latin typeface="Calibri" panose="020F0502020204030204" pitchFamily="34" charset="0"/>
                <a:ea typeface="Calibri" panose="020F0502020204030204" pitchFamily="34" charset="0"/>
              </a:rPr>
              <a:t> (GPT-4o)</a:t>
            </a:r>
          </a:p>
          <a:p>
            <a:pPr marL="0" indent="0" algn="r">
              <a:spcBef>
                <a:spcPts val="0"/>
              </a:spcBef>
              <a:buNone/>
            </a:pPr>
            <a:r>
              <a:rPr lang="de-DE" sz="900" b="1" dirty="0">
                <a:solidFill>
                  <a:schemeClr val="tx1"/>
                </a:solidFill>
                <a:latin typeface="Calibri" panose="020F0502020204030204" pitchFamily="34" charset="0"/>
                <a:ea typeface="Calibri" panose="020F0502020204030204" pitchFamily="34" charset="0"/>
              </a:rPr>
              <a:t>https://en.wikipedia.org/wiki/Machine_learning</a:t>
            </a:r>
          </a:p>
          <a:p>
            <a:pPr marL="0" indent="0" algn="r">
              <a:spcBef>
                <a:spcPts val="0"/>
              </a:spcBef>
              <a:buFont typeface="Arial" panose="020B0604020202020204" pitchFamily="34" charset="0"/>
              <a:buNone/>
            </a:pPr>
            <a:r>
              <a:rPr lang="de-DE" sz="900" b="1" dirty="0">
                <a:solidFill>
                  <a:schemeClr val="tx1"/>
                </a:solidFill>
                <a:latin typeface="Calibri" panose="020F0502020204030204" pitchFamily="34" charset="0"/>
                <a:ea typeface="Calibri" panose="020F0502020204030204" pitchFamily="34" charset="0"/>
              </a:rPr>
              <a:t>https://machinelearningmastery.com</a:t>
            </a:r>
            <a:endParaRPr lang="en-DE" sz="900" b="1" dirty="0">
              <a:solidFill>
                <a:schemeClr val="tx1"/>
              </a:solidFill>
              <a:latin typeface="Calibri" panose="020F0502020204030204" pitchFamily="34" charset="0"/>
              <a:ea typeface="Calibri" panose="020F0502020204030204" pitchFamily="34" charset="0"/>
            </a:endParaRPr>
          </a:p>
          <a:p>
            <a:pPr marL="0" indent="0" algn="r">
              <a:spcBef>
                <a:spcPts val="0"/>
              </a:spcBef>
              <a:buFont typeface="Arial" panose="020B0604020202020204" pitchFamily="34" charset="0"/>
              <a:buNone/>
            </a:pPr>
            <a:r>
              <a:rPr lang="de-DE" sz="900" b="1" dirty="0">
                <a:solidFill>
                  <a:schemeClr val="tx1"/>
                </a:solidFill>
                <a:latin typeface="Calibri" panose="020F0502020204030204" pitchFamily="34" charset="0"/>
                <a:ea typeface="Calibri" panose="020F0502020204030204" pitchFamily="34" charset="0"/>
              </a:rPr>
              <a:t>https://online.stanford.edu/courses/soe-ymls-machine-learning-specialization</a:t>
            </a:r>
            <a:endParaRPr lang="en-DE" sz="900" b="1" dirty="0">
              <a:solidFill>
                <a:schemeClr val="tx1"/>
              </a:solidFill>
              <a:latin typeface="Calibri" panose="020F0502020204030204" pitchFamily="34" charset="0"/>
              <a:ea typeface="Calibri" panose="020F0502020204030204" pitchFamily="34" charset="0"/>
            </a:endParaRPr>
          </a:p>
          <a:p>
            <a:pPr marL="0" indent="0" algn="r">
              <a:spcBef>
                <a:spcPts val="0"/>
              </a:spcBef>
              <a:buFont typeface="Arial" panose="020B0604020202020204" pitchFamily="34" charset="0"/>
              <a:buNone/>
            </a:pPr>
            <a:r>
              <a:rPr lang="de-DE" sz="900" b="1" dirty="0">
                <a:solidFill>
                  <a:schemeClr val="tx1"/>
                </a:solidFill>
                <a:latin typeface="Calibri" panose="020F0502020204030204" pitchFamily="34" charset="0"/>
                <a:ea typeface="Calibri" panose="020F0502020204030204" pitchFamily="34" charset="0"/>
              </a:rPr>
              <a:t>https://machinelearningmastery.com/tips-for-choosing-the-right-machine-learning-model-for-your-data</a:t>
            </a:r>
            <a:endParaRPr lang="en-DE" sz="900" b="1" dirty="0">
              <a:solidFill>
                <a:schemeClr val="tx1"/>
              </a:solidFill>
              <a:latin typeface="Calibri" panose="020F0502020204030204" pitchFamily="34" charset="0"/>
              <a:ea typeface="Calibri" panose="020F0502020204030204" pitchFamily="34" charset="0"/>
            </a:endParaRPr>
          </a:p>
        </p:txBody>
      </p:sp>
      <p:sp>
        <p:nvSpPr>
          <p:cNvPr id="8" name="Rectangle: Rounded Corners 7">
            <a:extLst>
              <a:ext uri="{FF2B5EF4-FFF2-40B4-BE49-F238E27FC236}">
                <a16:creationId xmlns:a16="http://schemas.microsoft.com/office/drawing/2014/main" id="{DBAA4F7A-80DA-54AB-D016-44827E778B18}"/>
              </a:ext>
            </a:extLst>
          </p:cNvPr>
          <p:cNvSpPr/>
          <p:nvPr/>
        </p:nvSpPr>
        <p:spPr>
          <a:xfrm>
            <a:off x="10692362" y="100189"/>
            <a:ext cx="3069523" cy="326831"/>
          </a:xfrm>
          <a:custGeom>
            <a:avLst/>
            <a:gdLst>
              <a:gd name="connsiteX0" fmla="*/ 0 w 3069523"/>
              <a:gd name="connsiteY0" fmla="*/ 54473 h 326831"/>
              <a:gd name="connsiteX1" fmla="*/ 54473 w 3069523"/>
              <a:gd name="connsiteY1" fmla="*/ 0 h 326831"/>
              <a:gd name="connsiteX2" fmla="*/ 676194 w 3069523"/>
              <a:gd name="connsiteY2" fmla="*/ 0 h 326831"/>
              <a:gd name="connsiteX3" fmla="*/ 1297915 w 3069523"/>
              <a:gd name="connsiteY3" fmla="*/ 0 h 326831"/>
              <a:gd name="connsiteX4" fmla="*/ 1919637 w 3069523"/>
              <a:gd name="connsiteY4" fmla="*/ 0 h 326831"/>
              <a:gd name="connsiteX5" fmla="*/ 3015050 w 3069523"/>
              <a:gd name="connsiteY5" fmla="*/ 0 h 326831"/>
              <a:gd name="connsiteX6" fmla="*/ 3069523 w 3069523"/>
              <a:gd name="connsiteY6" fmla="*/ 54473 h 326831"/>
              <a:gd name="connsiteX7" fmla="*/ 3069523 w 3069523"/>
              <a:gd name="connsiteY7" fmla="*/ 272358 h 326831"/>
              <a:gd name="connsiteX8" fmla="*/ 3015050 w 3069523"/>
              <a:gd name="connsiteY8" fmla="*/ 326831 h 326831"/>
              <a:gd name="connsiteX9" fmla="*/ 2422935 w 3069523"/>
              <a:gd name="connsiteY9" fmla="*/ 326831 h 326831"/>
              <a:gd name="connsiteX10" fmla="*/ 1890031 w 3069523"/>
              <a:gd name="connsiteY10" fmla="*/ 326831 h 326831"/>
              <a:gd name="connsiteX11" fmla="*/ 1357127 w 3069523"/>
              <a:gd name="connsiteY11" fmla="*/ 326831 h 326831"/>
              <a:gd name="connsiteX12" fmla="*/ 824223 w 3069523"/>
              <a:gd name="connsiteY12" fmla="*/ 326831 h 326831"/>
              <a:gd name="connsiteX13" fmla="*/ 54473 w 3069523"/>
              <a:gd name="connsiteY13" fmla="*/ 326831 h 326831"/>
              <a:gd name="connsiteX14" fmla="*/ 0 w 3069523"/>
              <a:gd name="connsiteY14" fmla="*/ 272358 h 326831"/>
              <a:gd name="connsiteX15" fmla="*/ 0 w 3069523"/>
              <a:gd name="connsiteY15" fmla="*/ 54473 h 32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9523" h="326831" fill="none" extrusionOk="0">
                <a:moveTo>
                  <a:pt x="0" y="54473"/>
                </a:moveTo>
                <a:cubicBezTo>
                  <a:pt x="-491" y="17844"/>
                  <a:pt x="21426" y="5216"/>
                  <a:pt x="54473" y="0"/>
                </a:cubicBezTo>
                <a:cubicBezTo>
                  <a:pt x="221399" y="-63784"/>
                  <a:pt x="442878" y="14248"/>
                  <a:pt x="676194" y="0"/>
                </a:cubicBezTo>
                <a:cubicBezTo>
                  <a:pt x="909510" y="-14248"/>
                  <a:pt x="1069039" y="45122"/>
                  <a:pt x="1297915" y="0"/>
                </a:cubicBezTo>
                <a:cubicBezTo>
                  <a:pt x="1526791" y="-45122"/>
                  <a:pt x="1715594" y="42222"/>
                  <a:pt x="1919637" y="0"/>
                </a:cubicBezTo>
                <a:cubicBezTo>
                  <a:pt x="2123680" y="-42222"/>
                  <a:pt x="2600929" y="54574"/>
                  <a:pt x="3015050" y="0"/>
                </a:cubicBezTo>
                <a:cubicBezTo>
                  <a:pt x="3044791" y="-4974"/>
                  <a:pt x="3074077" y="21168"/>
                  <a:pt x="3069523" y="54473"/>
                </a:cubicBezTo>
                <a:cubicBezTo>
                  <a:pt x="3083718" y="116085"/>
                  <a:pt x="3048421" y="182206"/>
                  <a:pt x="3069523" y="272358"/>
                </a:cubicBezTo>
                <a:cubicBezTo>
                  <a:pt x="3067820" y="299341"/>
                  <a:pt x="3048431" y="325906"/>
                  <a:pt x="3015050" y="326831"/>
                </a:cubicBezTo>
                <a:cubicBezTo>
                  <a:pt x="2861627" y="389238"/>
                  <a:pt x="2672100" y="316917"/>
                  <a:pt x="2422935" y="326831"/>
                </a:cubicBezTo>
                <a:cubicBezTo>
                  <a:pt x="2173771" y="336745"/>
                  <a:pt x="2067305" y="322630"/>
                  <a:pt x="1890031" y="326831"/>
                </a:cubicBezTo>
                <a:cubicBezTo>
                  <a:pt x="1712757" y="331032"/>
                  <a:pt x="1472769" y="290515"/>
                  <a:pt x="1357127" y="326831"/>
                </a:cubicBezTo>
                <a:cubicBezTo>
                  <a:pt x="1241485" y="363147"/>
                  <a:pt x="992854" y="313696"/>
                  <a:pt x="824223" y="326831"/>
                </a:cubicBezTo>
                <a:cubicBezTo>
                  <a:pt x="655592" y="339966"/>
                  <a:pt x="360361" y="320460"/>
                  <a:pt x="54473" y="326831"/>
                </a:cubicBezTo>
                <a:cubicBezTo>
                  <a:pt x="30160" y="331159"/>
                  <a:pt x="-1562" y="296784"/>
                  <a:pt x="0" y="272358"/>
                </a:cubicBezTo>
                <a:cubicBezTo>
                  <a:pt x="-5963" y="199073"/>
                  <a:pt x="14282" y="109818"/>
                  <a:pt x="0" y="54473"/>
                </a:cubicBezTo>
                <a:close/>
              </a:path>
              <a:path w="3069523" h="326831" stroke="0" extrusionOk="0">
                <a:moveTo>
                  <a:pt x="0" y="54473"/>
                </a:moveTo>
                <a:cubicBezTo>
                  <a:pt x="5546" y="30444"/>
                  <a:pt x="21715" y="5341"/>
                  <a:pt x="54473" y="0"/>
                </a:cubicBezTo>
                <a:cubicBezTo>
                  <a:pt x="187294" y="-31177"/>
                  <a:pt x="406023" y="54536"/>
                  <a:pt x="646588" y="0"/>
                </a:cubicBezTo>
                <a:cubicBezTo>
                  <a:pt x="887154" y="-54536"/>
                  <a:pt x="1055839" y="41717"/>
                  <a:pt x="1179492" y="0"/>
                </a:cubicBezTo>
                <a:cubicBezTo>
                  <a:pt x="1303145" y="-41717"/>
                  <a:pt x="1532921" y="36794"/>
                  <a:pt x="1830819" y="0"/>
                </a:cubicBezTo>
                <a:cubicBezTo>
                  <a:pt x="2128717" y="-36794"/>
                  <a:pt x="2164547" y="24315"/>
                  <a:pt x="2334117" y="0"/>
                </a:cubicBezTo>
                <a:cubicBezTo>
                  <a:pt x="2503687" y="-24315"/>
                  <a:pt x="2758833" y="53978"/>
                  <a:pt x="3015050" y="0"/>
                </a:cubicBezTo>
                <a:cubicBezTo>
                  <a:pt x="3052962" y="-2779"/>
                  <a:pt x="3073314" y="25679"/>
                  <a:pt x="3069523" y="54473"/>
                </a:cubicBezTo>
                <a:cubicBezTo>
                  <a:pt x="3087492" y="138388"/>
                  <a:pt x="3059470" y="179667"/>
                  <a:pt x="3069523" y="272358"/>
                </a:cubicBezTo>
                <a:cubicBezTo>
                  <a:pt x="3070561" y="307053"/>
                  <a:pt x="3047337" y="329423"/>
                  <a:pt x="3015050" y="326831"/>
                </a:cubicBezTo>
                <a:cubicBezTo>
                  <a:pt x="2779871" y="376815"/>
                  <a:pt x="2569015" y="318396"/>
                  <a:pt x="2363723" y="326831"/>
                </a:cubicBezTo>
                <a:cubicBezTo>
                  <a:pt x="2158431" y="335266"/>
                  <a:pt x="2037315" y="311823"/>
                  <a:pt x="1771608" y="326831"/>
                </a:cubicBezTo>
                <a:cubicBezTo>
                  <a:pt x="1505902" y="341839"/>
                  <a:pt x="1471025" y="292784"/>
                  <a:pt x="1238704" y="326831"/>
                </a:cubicBezTo>
                <a:cubicBezTo>
                  <a:pt x="1006383" y="360878"/>
                  <a:pt x="911804" y="271131"/>
                  <a:pt x="735406" y="326831"/>
                </a:cubicBezTo>
                <a:cubicBezTo>
                  <a:pt x="559008" y="382531"/>
                  <a:pt x="237562" y="307244"/>
                  <a:pt x="54473" y="326831"/>
                </a:cubicBezTo>
                <a:cubicBezTo>
                  <a:pt x="30836" y="329523"/>
                  <a:pt x="-1992" y="304612"/>
                  <a:pt x="0" y="272358"/>
                </a:cubicBezTo>
                <a:cubicBezTo>
                  <a:pt x="-12042" y="221694"/>
                  <a:pt x="24788" y="124463"/>
                  <a:pt x="0" y="54473"/>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1779020504">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b="1" dirty="0">
                <a:ln w="0"/>
                <a:solidFill>
                  <a:schemeClr val="tx1"/>
                </a:solidFill>
                <a:effectLst>
                  <a:outerShdw blurRad="38100" dist="19050" dir="2700000" algn="tl" rotWithShape="0">
                    <a:schemeClr val="dk1">
                      <a:alpha val="40000"/>
                    </a:schemeClr>
                  </a:outerShdw>
                </a:effectLst>
              </a:rPr>
              <a:t>Machine Learning Categories</a:t>
            </a:r>
            <a:endParaRPr lang="de-DE" sz="1600" b="1" dirty="0">
              <a:ln w="0"/>
              <a:solidFill>
                <a:schemeClr val="tx1"/>
              </a:solidFill>
              <a:effectLst>
                <a:outerShdw blurRad="38100" dist="19050" dir="2700000" algn="tl" rotWithShape="0">
                  <a:schemeClr val="dk1">
                    <a:alpha val="40000"/>
                  </a:schemeClr>
                </a:outerShdw>
              </a:effectLst>
            </a:endParaRPr>
          </a:p>
        </p:txBody>
      </p:sp>
      <p:sp>
        <p:nvSpPr>
          <p:cNvPr id="9" name="Hexagon 8">
            <a:extLst>
              <a:ext uri="{FF2B5EF4-FFF2-40B4-BE49-F238E27FC236}">
                <a16:creationId xmlns:a16="http://schemas.microsoft.com/office/drawing/2014/main" id="{3421DCD4-3385-0896-473D-6D0DACD1D3CD}"/>
              </a:ext>
            </a:extLst>
          </p:cNvPr>
          <p:cNvSpPr/>
          <p:nvPr/>
        </p:nvSpPr>
        <p:spPr>
          <a:xfrm>
            <a:off x="10692362" y="558674"/>
            <a:ext cx="3069523" cy="326831"/>
          </a:xfrm>
          <a:custGeom>
            <a:avLst/>
            <a:gdLst>
              <a:gd name="connsiteX0" fmla="*/ 0 w 3069523"/>
              <a:gd name="connsiteY0" fmla="*/ 163416 h 326831"/>
              <a:gd name="connsiteX1" fmla="*/ 81708 w 3069523"/>
              <a:gd name="connsiteY1" fmla="*/ 0 h 326831"/>
              <a:gd name="connsiteX2" fmla="*/ 691990 w 3069523"/>
              <a:gd name="connsiteY2" fmla="*/ 0 h 326831"/>
              <a:gd name="connsiteX3" fmla="*/ 1244151 w 3069523"/>
              <a:gd name="connsiteY3" fmla="*/ 0 h 326831"/>
              <a:gd name="connsiteX4" fmla="*/ 1825372 w 3069523"/>
              <a:gd name="connsiteY4" fmla="*/ 0 h 326831"/>
              <a:gd name="connsiteX5" fmla="*/ 2406594 w 3069523"/>
              <a:gd name="connsiteY5" fmla="*/ 0 h 326831"/>
              <a:gd name="connsiteX6" fmla="*/ 2987815 w 3069523"/>
              <a:gd name="connsiteY6" fmla="*/ 0 h 326831"/>
              <a:gd name="connsiteX7" fmla="*/ 3069523 w 3069523"/>
              <a:gd name="connsiteY7" fmla="*/ 163416 h 326831"/>
              <a:gd name="connsiteX8" fmla="*/ 2987815 w 3069523"/>
              <a:gd name="connsiteY8" fmla="*/ 326831 h 326831"/>
              <a:gd name="connsiteX9" fmla="*/ 2493777 w 3069523"/>
              <a:gd name="connsiteY9" fmla="*/ 326831 h 326831"/>
              <a:gd name="connsiteX10" fmla="*/ 1970678 w 3069523"/>
              <a:gd name="connsiteY10" fmla="*/ 326831 h 326831"/>
              <a:gd name="connsiteX11" fmla="*/ 1389456 w 3069523"/>
              <a:gd name="connsiteY11" fmla="*/ 326831 h 326831"/>
              <a:gd name="connsiteX12" fmla="*/ 866357 w 3069523"/>
              <a:gd name="connsiteY12" fmla="*/ 326831 h 326831"/>
              <a:gd name="connsiteX13" fmla="*/ 81708 w 3069523"/>
              <a:gd name="connsiteY13" fmla="*/ 326831 h 326831"/>
              <a:gd name="connsiteX14" fmla="*/ 0 w 3069523"/>
              <a:gd name="connsiteY14" fmla="*/ 163416 h 32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9523" h="326831" fill="none" extrusionOk="0">
                <a:moveTo>
                  <a:pt x="0" y="163416"/>
                </a:moveTo>
                <a:cubicBezTo>
                  <a:pt x="13059" y="99497"/>
                  <a:pt x="61442" y="46845"/>
                  <a:pt x="81708" y="0"/>
                </a:cubicBezTo>
                <a:cubicBezTo>
                  <a:pt x="383386" y="-9336"/>
                  <a:pt x="456345" y="6552"/>
                  <a:pt x="691990" y="0"/>
                </a:cubicBezTo>
                <a:cubicBezTo>
                  <a:pt x="927635" y="-6552"/>
                  <a:pt x="1030094" y="27018"/>
                  <a:pt x="1244151" y="0"/>
                </a:cubicBezTo>
                <a:cubicBezTo>
                  <a:pt x="1458208" y="-27018"/>
                  <a:pt x="1655440" y="21127"/>
                  <a:pt x="1825372" y="0"/>
                </a:cubicBezTo>
                <a:cubicBezTo>
                  <a:pt x="1995304" y="-21127"/>
                  <a:pt x="2210650" y="62285"/>
                  <a:pt x="2406594" y="0"/>
                </a:cubicBezTo>
                <a:cubicBezTo>
                  <a:pt x="2602538" y="-62285"/>
                  <a:pt x="2761407" y="56111"/>
                  <a:pt x="2987815" y="0"/>
                </a:cubicBezTo>
                <a:cubicBezTo>
                  <a:pt x="3033205" y="71263"/>
                  <a:pt x="3035823" y="103739"/>
                  <a:pt x="3069523" y="163416"/>
                </a:cubicBezTo>
                <a:cubicBezTo>
                  <a:pt x="3038738" y="225032"/>
                  <a:pt x="3005737" y="264348"/>
                  <a:pt x="2987815" y="326831"/>
                </a:cubicBezTo>
                <a:cubicBezTo>
                  <a:pt x="2776558" y="378006"/>
                  <a:pt x="2593722" y="315574"/>
                  <a:pt x="2493777" y="326831"/>
                </a:cubicBezTo>
                <a:cubicBezTo>
                  <a:pt x="2393832" y="338088"/>
                  <a:pt x="2132940" y="270637"/>
                  <a:pt x="1970678" y="326831"/>
                </a:cubicBezTo>
                <a:cubicBezTo>
                  <a:pt x="1808416" y="383025"/>
                  <a:pt x="1630975" y="268692"/>
                  <a:pt x="1389456" y="326831"/>
                </a:cubicBezTo>
                <a:cubicBezTo>
                  <a:pt x="1147937" y="384970"/>
                  <a:pt x="990171" y="310404"/>
                  <a:pt x="866357" y="326831"/>
                </a:cubicBezTo>
                <a:cubicBezTo>
                  <a:pt x="742543" y="343258"/>
                  <a:pt x="287441" y="249557"/>
                  <a:pt x="81708" y="326831"/>
                </a:cubicBezTo>
                <a:cubicBezTo>
                  <a:pt x="51302" y="294538"/>
                  <a:pt x="45176" y="238359"/>
                  <a:pt x="0" y="163416"/>
                </a:cubicBezTo>
                <a:close/>
              </a:path>
              <a:path w="3069523" h="326831" stroke="0" extrusionOk="0">
                <a:moveTo>
                  <a:pt x="0" y="163416"/>
                </a:moveTo>
                <a:cubicBezTo>
                  <a:pt x="26374" y="109738"/>
                  <a:pt x="54086" y="82835"/>
                  <a:pt x="81708" y="0"/>
                </a:cubicBezTo>
                <a:cubicBezTo>
                  <a:pt x="284871" y="-7064"/>
                  <a:pt x="408313" y="34210"/>
                  <a:pt x="633868" y="0"/>
                </a:cubicBezTo>
                <a:cubicBezTo>
                  <a:pt x="859423" y="-34210"/>
                  <a:pt x="973572" y="22361"/>
                  <a:pt x="1186029" y="0"/>
                </a:cubicBezTo>
                <a:cubicBezTo>
                  <a:pt x="1398486" y="-22361"/>
                  <a:pt x="1628415" y="73058"/>
                  <a:pt x="1796311" y="0"/>
                </a:cubicBezTo>
                <a:cubicBezTo>
                  <a:pt x="1964207" y="-73058"/>
                  <a:pt x="2188927" y="12747"/>
                  <a:pt x="2290349" y="0"/>
                </a:cubicBezTo>
                <a:cubicBezTo>
                  <a:pt x="2391771" y="-12747"/>
                  <a:pt x="2711206" y="74605"/>
                  <a:pt x="2987815" y="0"/>
                </a:cubicBezTo>
                <a:cubicBezTo>
                  <a:pt x="3029271" y="77856"/>
                  <a:pt x="3037141" y="101323"/>
                  <a:pt x="3069523" y="163416"/>
                </a:cubicBezTo>
                <a:cubicBezTo>
                  <a:pt x="3054056" y="221489"/>
                  <a:pt x="3016813" y="263145"/>
                  <a:pt x="2987815" y="326831"/>
                </a:cubicBezTo>
                <a:cubicBezTo>
                  <a:pt x="2773546" y="372262"/>
                  <a:pt x="2568133" y="274382"/>
                  <a:pt x="2406594" y="326831"/>
                </a:cubicBezTo>
                <a:cubicBezTo>
                  <a:pt x="2245055" y="379280"/>
                  <a:pt x="2002118" y="280670"/>
                  <a:pt x="1825372" y="326831"/>
                </a:cubicBezTo>
                <a:cubicBezTo>
                  <a:pt x="1648626" y="372992"/>
                  <a:pt x="1434489" y="309926"/>
                  <a:pt x="1215090" y="326831"/>
                </a:cubicBezTo>
                <a:cubicBezTo>
                  <a:pt x="995691" y="343736"/>
                  <a:pt x="805484" y="291263"/>
                  <a:pt x="633868" y="326831"/>
                </a:cubicBezTo>
                <a:cubicBezTo>
                  <a:pt x="462252" y="362399"/>
                  <a:pt x="207924" y="297256"/>
                  <a:pt x="81708" y="326831"/>
                </a:cubicBezTo>
                <a:cubicBezTo>
                  <a:pt x="59199" y="282387"/>
                  <a:pt x="40804" y="199657"/>
                  <a:pt x="0" y="163416"/>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Learning Problems</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10" name="Rectangle 8">
            <a:extLst>
              <a:ext uri="{FF2B5EF4-FFF2-40B4-BE49-F238E27FC236}">
                <a16:creationId xmlns:a16="http://schemas.microsoft.com/office/drawing/2014/main" id="{D47A9AB1-5902-4338-1EFC-A9A58138A4A7}"/>
              </a:ext>
            </a:extLst>
          </p:cNvPr>
          <p:cNvSpPr>
            <a:spLocks noChangeArrowheads="1"/>
          </p:cNvSpPr>
          <p:nvPr/>
        </p:nvSpPr>
        <p:spPr bwMode="auto">
          <a:xfrm>
            <a:off x="11600186" y="1429260"/>
            <a:ext cx="12538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en-DE" altLang="de-DE" sz="1600" b="0" i="0" u="none" strike="noStrike" cap="none" normalizeH="0" baseline="0" dirty="0">
                <a:ln>
                  <a:noFill/>
                </a:ln>
                <a:solidFill>
                  <a:schemeClr val="tx1"/>
                </a:solidFill>
                <a:effectLst/>
                <a:latin typeface="Arial" panose="020B0604020202020204" pitchFamily="34" charset="0"/>
              </a:rPr>
              <a:t>Algorithms</a:t>
            </a:r>
            <a:endParaRPr kumimoji="0" lang="de-DE" altLang="de-DE" sz="1600" b="0" i="0" u="none" strike="noStrike" cap="none" normalizeH="0" baseline="0" dirty="0">
              <a:ln>
                <a:noFill/>
              </a:ln>
              <a:solidFill>
                <a:schemeClr val="tx1"/>
              </a:solidFill>
              <a:effectLst/>
              <a:latin typeface="Arial" panose="020B0604020202020204" pitchFamily="34" charset="0"/>
            </a:endParaRPr>
          </a:p>
        </p:txBody>
      </p:sp>
      <p:sp>
        <p:nvSpPr>
          <p:cNvPr id="11" name="Teardrop 10">
            <a:extLst>
              <a:ext uri="{FF2B5EF4-FFF2-40B4-BE49-F238E27FC236}">
                <a16:creationId xmlns:a16="http://schemas.microsoft.com/office/drawing/2014/main" id="{55C79F80-341B-996B-0583-B25DCCD29E6B}"/>
              </a:ext>
            </a:extLst>
          </p:cNvPr>
          <p:cNvSpPr/>
          <p:nvPr/>
        </p:nvSpPr>
        <p:spPr>
          <a:xfrm rot="16200000">
            <a:off x="12028823" y="-198825"/>
            <a:ext cx="381489" cy="2844281"/>
          </a:xfrm>
          <a:prstGeom prst="teardrop">
            <a:avLst/>
          </a:prstGeom>
          <a:solidFill>
            <a:schemeClr val="bg1"/>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2" name="TextBox 11">
            <a:extLst>
              <a:ext uri="{FF2B5EF4-FFF2-40B4-BE49-F238E27FC236}">
                <a16:creationId xmlns:a16="http://schemas.microsoft.com/office/drawing/2014/main" id="{991268CB-29B8-1A45-283A-BAB4AE00B41D}"/>
              </a:ext>
            </a:extLst>
          </p:cNvPr>
          <p:cNvSpPr txBox="1"/>
          <p:nvPr/>
        </p:nvSpPr>
        <p:spPr>
          <a:xfrm>
            <a:off x="11168828" y="1039406"/>
            <a:ext cx="2141933" cy="338554"/>
          </a:xfrm>
          <a:prstGeom prst="rect">
            <a:avLst/>
          </a:prstGeom>
          <a:noFill/>
        </p:spPr>
        <p:txBody>
          <a:bodyPr wrap="none" rtlCol="0">
            <a:spAutoFit/>
          </a:bodyPr>
          <a:lstStyle/>
          <a:p>
            <a:r>
              <a:rPr lang="en-DE" sz="1600" dirty="0"/>
              <a:t>Application Examples</a:t>
            </a:r>
            <a:endParaRPr lang="de-DE" sz="1600" dirty="0"/>
          </a:p>
        </p:txBody>
      </p:sp>
    </p:spTree>
    <p:extLst>
      <p:ext uri="{BB962C8B-B14F-4D97-AF65-F5344CB8AC3E}">
        <p14:creationId xmlns:p14="http://schemas.microsoft.com/office/powerpoint/2010/main" val="2404349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1C03E677-5429-9D92-3C88-7A59E2495BA5}"/>
              </a:ext>
            </a:extLst>
          </p:cNvPr>
          <p:cNvSpPr/>
          <p:nvPr/>
        </p:nvSpPr>
        <p:spPr>
          <a:xfrm>
            <a:off x="4203701" y="3233493"/>
            <a:ext cx="2971790" cy="1666378"/>
          </a:xfrm>
          <a:custGeom>
            <a:avLst/>
            <a:gdLst>
              <a:gd name="connsiteX0" fmla="*/ 0 w 2971790"/>
              <a:gd name="connsiteY0" fmla="*/ 833189 h 1666378"/>
              <a:gd name="connsiteX1" fmla="*/ 1485895 w 2971790"/>
              <a:gd name="connsiteY1" fmla="*/ 0 h 1666378"/>
              <a:gd name="connsiteX2" fmla="*/ 2971790 w 2971790"/>
              <a:gd name="connsiteY2" fmla="*/ 833189 h 1666378"/>
              <a:gd name="connsiteX3" fmla="*/ 1485895 w 2971790"/>
              <a:gd name="connsiteY3" fmla="*/ 1666378 h 1666378"/>
              <a:gd name="connsiteX4" fmla="*/ 0 w 2971790"/>
              <a:gd name="connsiteY4" fmla="*/ 833189 h 1666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790" h="1666378" fill="none" extrusionOk="0">
                <a:moveTo>
                  <a:pt x="0" y="833189"/>
                </a:moveTo>
                <a:cubicBezTo>
                  <a:pt x="404" y="275073"/>
                  <a:pt x="594966" y="-24213"/>
                  <a:pt x="1485895" y="0"/>
                </a:cubicBezTo>
                <a:cubicBezTo>
                  <a:pt x="2388851" y="82763"/>
                  <a:pt x="2947009" y="341521"/>
                  <a:pt x="2971790" y="833189"/>
                </a:cubicBezTo>
                <a:cubicBezTo>
                  <a:pt x="3002921" y="1211556"/>
                  <a:pt x="2509945" y="1720895"/>
                  <a:pt x="1485895" y="1666378"/>
                </a:cubicBezTo>
                <a:cubicBezTo>
                  <a:pt x="649530" y="1576988"/>
                  <a:pt x="-53427" y="1189641"/>
                  <a:pt x="0" y="833189"/>
                </a:cubicBezTo>
                <a:close/>
              </a:path>
              <a:path w="2971790" h="1666378" stroke="0" extrusionOk="0">
                <a:moveTo>
                  <a:pt x="0" y="833189"/>
                </a:moveTo>
                <a:cubicBezTo>
                  <a:pt x="-6649" y="354444"/>
                  <a:pt x="661517" y="-45397"/>
                  <a:pt x="1485895" y="0"/>
                </a:cubicBezTo>
                <a:cubicBezTo>
                  <a:pt x="2172491" y="-32465"/>
                  <a:pt x="2889703" y="388493"/>
                  <a:pt x="2971790" y="833189"/>
                </a:cubicBezTo>
                <a:cubicBezTo>
                  <a:pt x="3062382" y="1484995"/>
                  <a:pt x="2375987" y="1637526"/>
                  <a:pt x="1485895" y="1666378"/>
                </a:cubicBezTo>
                <a:cubicBezTo>
                  <a:pt x="687508" y="1667431"/>
                  <a:pt x="2541" y="1322378"/>
                  <a:pt x="0" y="833189"/>
                </a:cubicBezTo>
                <a:close/>
              </a:path>
            </a:pathLst>
          </a:custGeom>
          <a:solidFill>
            <a:srgbClr val="571054"/>
          </a:solidFill>
          <a:ln w="9525">
            <a:solidFill>
              <a:schemeClr val="bg1"/>
            </a:solidFill>
            <a:extLst>
              <a:ext uri="{C807C97D-BFC1-408E-A445-0C87EB9F89A2}">
                <ask:lineSketchStyleProps xmlns:ask="http://schemas.microsoft.com/office/drawing/2018/sketchyshapes" sd="264327539">
                  <a:prstGeom prst="ellipse">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2800" b="1" dirty="0">
                <a:ln w="0"/>
                <a:solidFill>
                  <a:schemeClr val="bg1">
                    <a:lumMod val="75000"/>
                  </a:schemeClr>
                </a:solidFill>
                <a:effectLst>
                  <a:outerShdw blurRad="38100" dist="19050" dir="2700000" algn="tl" rotWithShape="0">
                    <a:schemeClr val="dk1">
                      <a:alpha val="40000"/>
                    </a:schemeClr>
                  </a:outerShdw>
                </a:effectLst>
              </a:rPr>
              <a:t>Machine Learning</a:t>
            </a:r>
            <a:endParaRPr lang="de-DE" sz="2800" b="1" dirty="0">
              <a:ln w="0"/>
              <a:solidFill>
                <a:schemeClr val="bg1">
                  <a:lumMod val="75000"/>
                </a:schemeClr>
              </a:solidFill>
              <a:effectLst>
                <a:outerShdw blurRad="38100" dist="19050" dir="2700000" algn="tl" rotWithShape="0">
                  <a:schemeClr val="dk1">
                    <a:alpha val="40000"/>
                  </a:schemeClr>
                </a:outerShdw>
              </a:effectLst>
            </a:endParaRPr>
          </a:p>
        </p:txBody>
      </p:sp>
      <p:sp>
        <p:nvSpPr>
          <p:cNvPr id="15" name="Rectangle: Rounded Corners 14">
            <a:extLst>
              <a:ext uri="{FF2B5EF4-FFF2-40B4-BE49-F238E27FC236}">
                <a16:creationId xmlns:a16="http://schemas.microsoft.com/office/drawing/2014/main" id="{570EDB16-0B51-2C62-C3D0-1C9A5B68B848}"/>
              </a:ext>
            </a:extLst>
          </p:cNvPr>
          <p:cNvSpPr/>
          <p:nvPr/>
        </p:nvSpPr>
        <p:spPr>
          <a:xfrm>
            <a:off x="4056552" y="1948360"/>
            <a:ext cx="2092481" cy="1039468"/>
          </a:xfrm>
          <a:custGeom>
            <a:avLst/>
            <a:gdLst>
              <a:gd name="connsiteX0" fmla="*/ 0 w 2092481"/>
              <a:gd name="connsiteY0" fmla="*/ 173248 h 1039468"/>
              <a:gd name="connsiteX1" fmla="*/ 173248 w 2092481"/>
              <a:gd name="connsiteY1" fmla="*/ 0 h 1039468"/>
              <a:gd name="connsiteX2" fmla="*/ 772703 w 2092481"/>
              <a:gd name="connsiteY2" fmla="*/ 0 h 1039468"/>
              <a:gd name="connsiteX3" fmla="*/ 1302318 w 2092481"/>
              <a:gd name="connsiteY3" fmla="*/ 0 h 1039468"/>
              <a:gd name="connsiteX4" fmla="*/ 1919233 w 2092481"/>
              <a:gd name="connsiteY4" fmla="*/ 0 h 1039468"/>
              <a:gd name="connsiteX5" fmla="*/ 2092481 w 2092481"/>
              <a:gd name="connsiteY5" fmla="*/ 173248 h 1039468"/>
              <a:gd name="connsiteX6" fmla="*/ 2092481 w 2092481"/>
              <a:gd name="connsiteY6" fmla="*/ 505875 h 1039468"/>
              <a:gd name="connsiteX7" fmla="*/ 2092481 w 2092481"/>
              <a:gd name="connsiteY7" fmla="*/ 866220 h 1039468"/>
              <a:gd name="connsiteX8" fmla="*/ 1919233 w 2092481"/>
              <a:gd name="connsiteY8" fmla="*/ 1039468 h 1039468"/>
              <a:gd name="connsiteX9" fmla="*/ 1337238 w 2092481"/>
              <a:gd name="connsiteY9" fmla="*/ 1039468 h 1039468"/>
              <a:gd name="connsiteX10" fmla="*/ 737783 w 2092481"/>
              <a:gd name="connsiteY10" fmla="*/ 1039468 h 1039468"/>
              <a:gd name="connsiteX11" fmla="*/ 173248 w 2092481"/>
              <a:gd name="connsiteY11" fmla="*/ 1039468 h 1039468"/>
              <a:gd name="connsiteX12" fmla="*/ 0 w 2092481"/>
              <a:gd name="connsiteY12" fmla="*/ 866220 h 1039468"/>
              <a:gd name="connsiteX13" fmla="*/ 0 w 2092481"/>
              <a:gd name="connsiteY13" fmla="*/ 533593 h 1039468"/>
              <a:gd name="connsiteX14" fmla="*/ 0 w 2092481"/>
              <a:gd name="connsiteY14" fmla="*/ 173248 h 103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2481" h="1039468" fill="none" extrusionOk="0">
                <a:moveTo>
                  <a:pt x="0" y="173248"/>
                </a:moveTo>
                <a:cubicBezTo>
                  <a:pt x="6784" y="71152"/>
                  <a:pt x="50762" y="-1708"/>
                  <a:pt x="173248" y="0"/>
                </a:cubicBezTo>
                <a:cubicBezTo>
                  <a:pt x="313989" y="-2401"/>
                  <a:pt x="558424" y="69862"/>
                  <a:pt x="772703" y="0"/>
                </a:cubicBezTo>
                <a:cubicBezTo>
                  <a:pt x="986983" y="-69862"/>
                  <a:pt x="1195041" y="40117"/>
                  <a:pt x="1302318" y="0"/>
                </a:cubicBezTo>
                <a:cubicBezTo>
                  <a:pt x="1409595" y="-40117"/>
                  <a:pt x="1719587" y="33518"/>
                  <a:pt x="1919233" y="0"/>
                </a:cubicBezTo>
                <a:cubicBezTo>
                  <a:pt x="2039486" y="12905"/>
                  <a:pt x="2099504" y="100990"/>
                  <a:pt x="2092481" y="173248"/>
                </a:cubicBezTo>
                <a:cubicBezTo>
                  <a:pt x="2120207" y="321292"/>
                  <a:pt x="2083375" y="393887"/>
                  <a:pt x="2092481" y="505875"/>
                </a:cubicBezTo>
                <a:cubicBezTo>
                  <a:pt x="2101587" y="617863"/>
                  <a:pt x="2067523" y="717784"/>
                  <a:pt x="2092481" y="866220"/>
                </a:cubicBezTo>
                <a:cubicBezTo>
                  <a:pt x="2084809" y="972031"/>
                  <a:pt x="2033246" y="1034413"/>
                  <a:pt x="1919233" y="1039468"/>
                </a:cubicBezTo>
                <a:cubicBezTo>
                  <a:pt x="1790893" y="1102987"/>
                  <a:pt x="1597210" y="982851"/>
                  <a:pt x="1337238" y="1039468"/>
                </a:cubicBezTo>
                <a:cubicBezTo>
                  <a:pt x="1077266" y="1096085"/>
                  <a:pt x="867071" y="1038426"/>
                  <a:pt x="737783" y="1039468"/>
                </a:cubicBezTo>
                <a:cubicBezTo>
                  <a:pt x="608495" y="1040510"/>
                  <a:pt x="399069" y="996707"/>
                  <a:pt x="173248" y="1039468"/>
                </a:cubicBezTo>
                <a:cubicBezTo>
                  <a:pt x="79666" y="1043776"/>
                  <a:pt x="5824" y="965233"/>
                  <a:pt x="0" y="866220"/>
                </a:cubicBezTo>
                <a:cubicBezTo>
                  <a:pt x="-21062" y="782623"/>
                  <a:pt x="487" y="651271"/>
                  <a:pt x="0" y="533593"/>
                </a:cubicBezTo>
                <a:cubicBezTo>
                  <a:pt x="-487" y="415915"/>
                  <a:pt x="1852" y="324730"/>
                  <a:pt x="0" y="173248"/>
                </a:cubicBezTo>
                <a:close/>
              </a:path>
              <a:path w="2092481" h="1039468" stroke="0" extrusionOk="0">
                <a:moveTo>
                  <a:pt x="0" y="173248"/>
                </a:moveTo>
                <a:cubicBezTo>
                  <a:pt x="-9326" y="77399"/>
                  <a:pt x="55076" y="16247"/>
                  <a:pt x="173248" y="0"/>
                </a:cubicBezTo>
                <a:cubicBezTo>
                  <a:pt x="444762" y="-2945"/>
                  <a:pt x="516548" y="57762"/>
                  <a:pt x="772703" y="0"/>
                </a:cubicBezTo>
                <a:cubicBezTo>
                  <a:pt x="1028858" y="-57762"/>
                  <a:pt x="1116515" y="2487"/>
                  <a:pt x="1354698" y="0"/>
                </a:cubicBezTo>
                <a:cubicBezTo>
                  <a:pt x="1592882" y="-2487"/>
                  <a:pt x="1676305" y="48874"/>
                  <a:pt x="1919233" y="0"/>
                </a:cubicBezTo>
                <a:cubicBezTo>
                  <a:pt x="1998350" y="2104"/>
                  <a:pt x="2094918" y="80357"/>
                  <a:pt x="2092481" y="173248"/>
                </a:cubicBezTo>
                <a:cubicBezTo>
                  <a:pt x="2100503" y="343703"/>
                  <a:pt x="2066723" y="450851"/>
                  <a:pt x="2092481" y="533593"/>
                </a:cubicBezTo>
                <a:cubicBezTo>
                  <a:pt x="2118239" y="616336"/>
                  <a:pt x="2080495" y="743808"/>
                  <a:pt x="2092481" y="866220"/>
                </a:cubicBezTo>
                <a:cubicBezTo>
                  <a:pt x="2079384" y="969800"/>
                  <a:pt x="2000893" y="1052458"/>
                  <a:pt x="1919233" y="1039468"/>
                </a:cubicBezTo>
                <a:cubicBezTo>
                  <a:pt x="1626539" y="1103361"/>
                  <a:pt x="1496601" y="1012737"/>
                  <a:pt x="1319778" y="1039468"/>
                </a:cubicBezTo>
                <a:cubicBezTo>
                  <a:pt x="1142956" y="1066199"/>
                  <a:pt x="978566" y="1032828"/>
                  <a:pt x="720323" y="1039468"/>
                </a:cubicBezTo>
                <a:cubicBezTo>
                  <a:pt x="462080" y="1046108"/>
                  <a:pt x="356243" y="977336"/>
                  <a:pt x="173248" y="1039468"/>
                </a:cubicBezTo>
                <a:cubicBezTo>
                  <a:pt x="63128" y="1028190"/>
                  <a:pt x="-5343" y="971507"/>
                  <a:pt x="0" y="866220"/>
                </a:cubicBezTo>
                <a:cubicBezTo>
                  <a:pt x="-20873" y="732031"/>
                  <a:pt x="19937" y="673397"/>
                  <a:pt x="0" y="526664"/>
                </a:cubicBezTo>
                <a:cubicBezTo>
                  <a:pt x="-19937" y="379931"/>
                  <a:pt x="13504" y="312721"/>
                  <a:pt x="0" y="173248"/>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782587900">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b="1" dirty="0">
                <a:ln w="0"/>
                <a:solidFill>
                  <a:schemeClr val="tx1"/>
                </a:solidFill>
                <a:effectLst>
                  <a:outerShdw blurRad="38100" dist="19050" dir="2700000" algn="tl" rotWithShape="0">
                    <a:schemeClr val="dk1">
                      <a:alpha val="40000"/>
                    </a:schemeClr>
                  </a:outerShdw>
                </a:effectLst>
              </a:rPr>
              <a:t>Supervised Learning</a:t>
            </a:r>
            <a:endParaRPr lang="de-DE" b="1" dirty="0">
              <a:ln w="0"/>
              <a:solidFill>
                <a:schemeClr val="tx1"/>
              </a:solidFill>
              <a:effectLst>
                <a:outerShdw blurRad="38100" dist="19050" dir="2700000" algn="tl" rotWithShape="0">
                  <a:schemeClr val="dk1">
                    <a:alpha val="40000"/>
                  </a:schemeClr>
                </a:outerShdw>
              </a:effectLst>
            </a:endParaRPr>
          </a:p>
        </p:txBody>
      </p:sp>
      <p:sp>
        <p:nvSpPr>
          <p:cNvPr id="16" name="Rectangle: Rounded Corners 15">
            <a:extLst>
              <a:ext uri="{FF2B5EF4-FFF2-40B4-BE49-F238E27FC236}">
                <a16:creationId xmlns:a16="http://schemas.microsoft.com/office/drawing/2014/main" id="{165B7485-2C1D-226D-FEBB-23020885D5F5}"/>
              </a:ext>
            </a:extLst>
          </p:cNvPr>
          <p:cNvSpPr/>
          <p:nvPr/>
        </p:nvSpPr>
        <p:spPr>
          <a:xfrm>
            <a:off x="1787727" y="4387860"/>
            <a:ext cx="1996179" cy="808319"/>
          </a:xfrm>
          <a:custGeom>
            <a:avLst/>
            <a:gdLst>
              <a:gd name="connsiteX0" fmla="*/ 0 w 1996179"/>
              <a:gd name="connsiteY0" fmla="*/ 134723 h 808319"/>
              <a:gd name="connsiteX1" fmla="*/ 134723 w 1996179"/>
              <a:gd name="connsiteY1" fmla="*/ 0 h 808319"/>
              <a:gd name="connsiteX2" fmla="*/ 693033 w 1996179"/>
              <a:gd name="connsiteY2" fmla="*/ 0 h 808319"/>
              <a:gd name="connsiteX3" fmla="*/ 1234076 w 1996179"/>
              <a:gd name="connsiteY3" fmla="*/ 0 h 808319"/>
              <a:gd name="connsiteX4" fmla="*/ 1861456 w 1996179"/>
              <a:gd name="connsiteY4" fmla="*/ 0 h 808319"/>
              <a:gd name="connsiteX5" fmla="*/ 1996179 w 1996179"/>
              <a:gd name="connsiteY5" fmla="*/ 134723 h 808319"/>
              <a:gd name="connsiteX6" fmla="*/ 1996179 w 1996179"/>
              <a:gd name="connsiteY6" fmla="*/ 673596 h 808319"/>
              <a:gd name="connsiteX7" fmla="*/ 1861456 w 1996179"/>
              <a:gd name="connsiteY7" fmla="*/ 808319 h 808319"/>
              <a:gd name="connsiteX8" fmla="*/ 1337680 w 1996179"/>
              <a:gd name="connsiteY8" fmla="*/ 808319 h 808319"/>
              <a:gd name="connsiteX9" fmla="*/ 813905 w 1996179"/>
              <a:gd name="connsiteY9" fmla="*/ 808319 h 808319"/>
              <a:gd name="connsiteX10" fmla="*/ 134723 w 1996179"/>
              <a:gd name="connsiteY10" fmla="*/ 808319 h 808319"/>
              <a:gd name="connsiteX11" fmla="*/ 0 w 1996179"/>
              <a:gd name="connsiteY11" fmla="*/ 673596 h 808319"/>
              <a:gd name="connsiteX12" fmla="*/ 0 w 1996179"/>
              <a:gd name="connsiteY12" fmla="*/ 134723 h 80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6179" h="808319" fill="none" extrusionOk="0">
                <a:moveTo>
                  <a:pt x="0" y="134723"/>
                </a:moveTo>
                <a:cubicBezTo>
                  <a:pt x="-2177" y="58952"/>
                  <a:pt x="70544" y="-15868"/>
                  <a:pt x="134723" y="0"/>
                </a:cubicBezTo>
                <a:cubicBezTo>
                  <a:pt x="304587" y="-50585"/>
                  <a:pt x="494830" y="16910"/>
                  <a:pt x="693033" y="0"/>
                </a:cubicBezTo>
                <a:cubicBezTo>
                  <a:pt x="891236" y="-16910"/>
                  <a:pt x="979462" y="63304"/>
                  <a:pt x="1234076" y="0"/>
                </a:cubicBezTo>
                <a:cubicBezTo>
                  <a:pt x="1488690" y="-63304"/>
                  <a:pt x="1570432" y="52072"/>
                  <a:pt x="1861456" y="0"/>
                </a:cubicBezTo>
                <a:cubicBezTo>
                  <a:pt x="1933037" y="1466"/>
                  <a:pt x="1987340" y="69460"/>
                  <a:pt x="1996179" y="134723"/>
                </a:cubicBezTo>
                <a:cubicBezTo>
                  <a:pt x="2056371" y="331388"/>
                  <a:pt x="1947302" y="503551"/>
                  <a:pt x="1996179" y="673596"/>
                </a:cubicBezTo>
                <a:cubicBezTo>
                  <a:pt x="2007968" y="756952"/>
                  <a:pt x="1937752" y="796870"/>
                  <a:pt x="1861456" y="808319"/>
                </a:cubicBezTo>
                <a:cubicBezTo>
                  <a:pt x="1663121" y="838452"/>
                  <a:pt x="1550798" y="763431"/>
                  <a:pt x="1337680" y="808319"/>
                </a:cubicBezTo>
                <a:cubicBezTo>
                  <a:pt x="1124562" y="853207"/>
                  <a:pt x="931226" y="778342"/>
                  <a:pt x="813905" y="808319"/>
                </a:cubicBezTo>
                <a:cubicBezTo>
                  <a:pt x="696585" y="838296"/>
                  <a:pt x="322864" y="735884"/>
                  <a:pt x="134723" y="808319"/>
                </a:cubicBezTo>
                <a:cubicBezTo>
                  <a:pt x="58799" y="805551"/>
                  <a:pt x="1993" y="747442"/>
                  <a:pt x="0" y="673596"/>
                </a:cubicBezTo>
                <a:cubicBezTo>
                  <a:pt x="-53291" y="525421"/>
                  <a:pt x="58429" y="382611"/>
                  <a:pt x="0" y="134723"/>
                </a:cubicBezTo>
                <a:close/>
              </a:path>
              <a:path w="1996179" h="808319" stroke="0" extrusionOk="0">
                <a:moveTo>
                  <a:pt x="0" y="134723"/>
                </a:moveTo>
                <a:cubicBezTo>
                  <a:pt x="8265" y="69343"/>
                  <a:pt x="57654" y="5324"/>
                  <a:pt x="134723" y="0"/>
                </a:cubicBezTo>
                <a:cubicBezTo>
                  <a:pt x="400355" y="-52132"/>
                  <a:pt x="446550" y="19617"/>
                  <a:pt x="710301" y="0"/>
                </a:cubicBezTo>
                <a:cubicBezTo>
                  <a:pt x="974052" y="-19617"/>
                  <a:pt x="1005897" y="46623"/>
                  <a:pt x="1251344" y="0"/>
                </a:cubicBezTo>
                <a:cubicBezTo>
                  <a:pt x="1496791" y="-46623"/>
                  <a:pt x="1725666" y="43765"/>
                  <a:pt x="1861456" y="0"/>
                </a:cubicBezTo>
                <a:cubicBezTo>
                  <a:pt x="1939355" y="2223"/>
                  <a:pt x="2000215" y="54550"/>
                  <a:pt x="1996179" y="134723"/>
                </a:cubicBezTo>
                <a:cubicBezTo>
                  <a:pt x="2044420" y="250917"/>
                  <a:pt x="1984429" y="496267"/>
                  <a:pt x="1996179" y="673596"/>
                </a:cubicBezTo>
                <a:cubicBezTo>
                  <a:pt x="1975467" y="745435"/>
                  <a:pt x="1936053" y="821921"/>
                  <a:pt x="1861456" y="808319"/>
                </a:cubicBezTo>
                <a:cubicBezTo>
                  <a:pt x="1698295" y="820768"/>
                  <a:pt x="1554260" y="791838"/>
                  <a:pt x="1320413" y="808319"/>
                </a:cubicBezTo>
                <a:cubicBezTo>
                  <a:pt x="1086566" y="824800"/>
                  <a:pt x="917590" y="754245"/>
                  <a:pt x="796637" y="808319"/>
                </a:cubicBezTo>
                <a:cubicBezTo>
                  <a:pt x="675684" y="862393"/>
                  <a:pt x="362301" y="807907"/>
                  <a:pt x="134723" y="808319"/>
                </a:cubicBezTo>
                <a:cubicBezTo>
                  <a:pt x="55170" y="826215"/>
                  <a:pt x="18990" y="751378"/>
                  <a:pt x="0" y="673596"/>
                </a:cubicBezTo>
                <a:cubicBezTo>
                  <a:pt x="-15032" y="453638"/>
                  <a:pt x="55515" y="260188"/>
                  <a:pt x="0" y="134723"/>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1779020504">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b="1" dirty="0">
                <a:ln w="0"/>
                <a:solidFill>
                  <a:schemeClr val="tx1"/>
                </a:solidFill>
                <a:effectLst>
                  <a:outerShdw blurRad="38100" dist="19050" dir="2700000" algn="tl" rotWithShape="0">
                    <a:schemeClr val="dk1">
                      <a:alpha val="40000"/>
                    </a:schemeClr>
                  </a:outerShdw>
                </a:effectLst>
              </a:rPr>
              <a:t>Unsupervised Learning</a:t>
            </a:r>
            <a:endParaRPr lang="de-DE" b="1" dirty="0">
              <a:ln w="0"/>
              <a:solidFill>
                <a:schemeClr val="tx1"/>
              </a:solidFill>
              <a:effectLst>
                <a:outerShdw blurRad="38100" dist="19050" dir="2700000" algn="tl" rotWithShape="0">
                  <a:schemeClr val="dk1">
                    <a:alpha val="40000"/>
                  </a:schemeClr>
                </a:outerShdw>
              </a:effectLst>
            </a:endParaRPr>
          </a:p>
        </p:txBody>
      </p:sp>
      <p:sp>
        <p:nvSpPr>
          <p:cNvPr id="17" name="Rectangle: Rounded Corners 16">
            <a:extLst>
              <a:ext uri="{FF2B5EF4-FFF2-40B4-BE49-F238E27FC236}">
                <a16:creationId xmlns:a16="http://schemas.microsoft.com/office/drawing/2014/main" id="{721DB6C4-88F5-7096-BA32-E0026A426F99}"/>
              </a:ext>
            </a:extLst>
          </p:cNvPr>
          <p:cNvSpPr/>
          <p:nvPr/>
        </p:nvSpPr>
        <p:spPr>
          <a:xfrm>
            <a:off x="7335076" y="4719782"/>
            <a:ext cx="2387497" cy="842574"/>
          </a:xfrm>
          <a:custGeom>
            <a:avLst/>
            <a:gdLst>
              <a:gd name="connsiteX0" fmla="*/ 0 w 2387497"/>
              <a:gd name="connsiteY0" fmla="*/ 140432 h 842574"/>
              <a:gd name="connsiteX1" fmla="*/ 140432 w 2387497"/>
              <a:gd name="connsiteY1" fmla="*/ 0 h 842574"/>
              <a:gd name="connsiteX2" fmla="*/ 603891 w 2387497"/>
              <a:gd name="connsiteY2" fmla="*/ 0 h 842574"/>
              <a:gd name="connsiteX3" fmla="*/ 1151616 w 2387497"/>
              <a:gd name="connsiteY3" fmla="*/ 0 h 842574"/>
              <a:gd name="connsiteX4" fmla="*/ 1636141 w 2387497"/>
              <a:gd name="connsiteY4" fmla="*/ 0 h 842574"/>
              <a:gd name="connsiteX5" fmla="*/ 2247065 w 2387497"/>
              <a:gd name="connsiteY5" fmla="*/ 0 h 842574"/>
              <a:gd name="connsiteX6" fmla="*/ 2387497 w 2387497"/>
              <a:gd name="connsiteY6" fmla="*/ 140432 h 842574"/>
              <a:gd name="connsiteX7" fmla="*/ 2387497 w 2387497"/>
              <a:gd name="connsiteY7" fmla="*/ 702142 h 842574"/>
              <a:gd name="connsiteX8" fmla="*/ 2247065 w 2387497"/>
              <a:gd name="connsiteY8" fmla="*/ 842574 h 842574"/>
              <a:gd name="connsiteX9" fmla="*/ 1678274 w 2387497"/>
              <a:gd name="connsiteY9" fmla="*/ 842574 h 842574"/>
              <a:gd name="connsiteX10" fmla="*/ 1172682 w 2387497"/>
              <a:gd name="connsiteY10" fmla="*/ 842574 h 842574"/>
              <a:gd name="connsiteX11" fmla="*/ 603891 w 2387497"/>
              <a:gd name="connsiteY11" fmla="*/ 842574 h 842574"/>
              <a:gd name="connsiteX12" fmla="*/ 140432 w 2387497"/>
              <a:gd name="connsiteY12" fmla="*/ 842574 h 842574"/>
              <a:gd name="connsiteX13" fmla="*/ 0 w 2387497"/>
              <a:gd name="connsiteY13" fmla="*/ 702142 h 842574"/>
              <a:gd name="connsiteX14" fmla="*/ 0 w 2387497"/>
              <a:gd name="connsiteY14" fmla="*/ 140432 h 84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7497" h="842574" fill="none" extrusionOk="0">
                <a:moveTo>
                  <a:pt x="0" y="140432"/>
                </a:moveTo>
                <a:cubicBezTo>
                  <a:pt x="4307" y="59749"/>
                  <a:pt x="63785" y="5295"/>
                  <a:pt x="140432" y="0"/>
                </a:cubicBezTo>
                <a:cubicBezTo>
                  <a:pt x="289006" y="-26752"/>
                  <a:pt x="488102" y="19215"/>
                  <a:pt x="603891" y="0"/>
                </a:cubicBezTo>
                <a:cubicBezTo>
                  <a:pt x="719680" y="-19215"/>
                  <a:pt x="975337" y="50637"/>
                  <a:pt x="1151616" y="0"/>
                </a:cubicBezTo>
                <a:cubicBezTo>
                  <a:pt x="1327895" y="-50637"/>
                  <a:pt x="1479409" y="12737"/>
                  <a:pt x="1636141" y="0"/>
                </a:cubicBezTo>
                <a:cubicBezTo>
                  <a:pt x="1792874" y="-12737"/>
                  <a:pt x="2029727" y="52175"/>
                  <a:pt x="2247065" y="0"/>
                </a:cubicBezTo>
                <a:cubicBezTo>
                  <a:pt x="2338476" y="10518"/>
                  <a:pt x="2387830" y="60855"/>
                  <a:pt x="2387497" y="140432"/>
                </a:cubicBezTo>
                <a:cubicBezTo>
                  <a:pt x="2432301" y="260385"/>
                  <a:pt x="2340449" y="458196"/>
                  <a:pt x="2387497" y="702142"/>
                </a:cubicBezTo>
                <a:cubicBezTo>
                  <a:pt x="2399765" y="775293"/>
                  <a:pt x="2329615" y="834652"/>
                  <a:pt x="2247065" y="842574"/>
                </a:cubicBezTo>
                <a:cubicBezTo>
                  <a:pt x="1986255" y="894286"/>
                  <a:pt x="1865269" y="788580"/>
                  <a:pt x="1678274" y="842574"/>
                </a:cubicBezTo>
                <a:cubicBezTo>
                  <a:pt x="1491279" y="896568"/>
                  <a:pt x="1372462" y="837031"/>
                  <a:pt x="1172682" y="842574"/>
                </a:cubicBezTo>
                <a:cubicBezTo>
                  <a:pt x="972902" y="848117"/>
                  <a:pt x="754300" y="793984"/>
                  <a:pt x="603891" y="842574"/>
                </a:cubicBezTo>
                <a:cubicBezTo>
                  <a:pt x="453482" y="891164"/>
                  <a:pt x="358987" y="835463"/>
                  <a:pt x="140432" y="842574"/>
                </a:cubicBezTo>
                <a:cubicBezTo>
                  <a:pt x="41084" y="846352"/>
                  <a:pt x="528" y="785773"/>
                  <a:pt x="0" y="702142"/>
                </a:cubicBezTo>
                <a:cubicBezTo>
                  <a:pt x="-41966" y="453761"/>
                  <a:pt x="2424" y="357458"/>
                  <a:pt x="0" y="140432"/>
                </a:cubicBezTo>
                <a:close/>
              </a:path>
              <a:path w="2387497" h="842574" stroke="0" extrusionOk="0">
                <a:moveTo>
                  <a:pt x="0" y="140432"/>
                </a:moveTo>
                <a:cubicBezTo>
                  <a:pt x="13508" y="77624"/>
                  <a:pt x="56908" y="11922"/>
                  <a:pt x="140432" y="0"/>
                </a:cubicBezTo>
                <a:cubicBezTo>
                  <a:pt x="380128" y="-47080"/>
                  <a:pt x="419826" y="29754"/>
                  <a:pt x="667090" y="0"/>
                </a:cubicBezTo>
                <a:cubicBezTo>
                  <a:pt x="914354" y="-29754"/>
                  <a:pt x="960579" y="32817"/>
                  <a:pt x="1151616" y="0"/>
                </a:cubicBezTo>
                <a:cubicBezTo>
                  <a:pt x="1342653" y="-32817"/>
                  <a:pt x="1557457" y="52279"/>
                  <a:pt x="1720407" y="0"/>
                </a:cubicBezTo>
                <a:cubicBezTo>
                  <a:pt x="1883357" y="-52279"/>
                  <a:pt x="2000791" y="11609"/>
                  <a:pt x="2247065" y="0"/>
                </a:cubicBezTo>
                <a:cubicBezTo>
                  <a:pt x="2323608" y="1671"/>
                  <a:pt x="2405294" y="60160"/>
                  <a:pt x="2387497" y="140432"/>
                </a:cubicBezTo>
                <a:cubicBezTo>
                  <a:pt x="2418389" y="416673"/>
                  <a:pt x="2365505" y="588647"/>
                  <a:pt x="2387497" y="702142"/>
                </a:cubicBezTo>
                <a:cubicBezTo>
                  <a:pt x="2392846" y="778509"/>
                  <a:pt x="2315684" y="858356"/>
                  <a:pt x="2247065" y="842574"/>
                </a:cubicBezTo>
                <a:cubicBezTo>
                  <a:pt x="2023513" y="862308"/>
                  <a:pt x="1919209" y="788855"/>
                  <a:pt x="1699340" y="842574"/>
                </a:cubicBezTo>
                <a:cubicBezTo>
                  <a:pt x="1479471" y="896293"/>
                  <a:pt x="1339645" y="792880"/>
                  <a:pt x="1151616" y="842574"/>
                </a:cubicBezTo>
                <a:cubicBezTo>
                  <a:pt x="963587" y="892268"/>
                  <a:pt x="778829" y="836146"/>
                  <a:pt x="624958" y="842574"/>
                </a:cubicBezTo>
                <a:cubicBezTo>
                  <a:pt x="471087" y="849002"/>
                  <a:pt x="247239" y="794433"/>
                  <a:pt x="140432" y="842574"/>
                </a:cubicBezTo>
                <a:cubicBezTo>
                  <a:pt x="63053" y="834583"/>
                  <a:pt x="-4065" y="769634"/>
                  <a:pt x="0" y="702142"/>
                </a:cubicBezTo>
                <a:cubicBezTo>
                  <a:pt x="-31602" y="424025"/>
                  <a:pt x="51985" y="340385"/>
                  <a:pt x="0" y="140432"/>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1779020504">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b="1" dirty="0">
                <a:ln w="0"/>
                <a:solidFill>
                  <a:schemeClr val="tx1"/>
                </a:solidFill>
                <a:effectLst>
                  <a:outerShdw blurRad="38100" dist="19050" dir="2700000" algn="tl" rotWithShape="0">
                    <a:schemeClr val="dk1">
                      <a:alpha val="40000"/>
                    </a:schemeClr>
                  </a:outerShdw>
                </a:effectLst>
              </a:rPr>
              <a:t>Reinforcement Learning</a:t>
            </a:r>
            <a:endParaRPr lang="de-DE" b="1" dirty="0">
              <a:ln w="0"/>
              <a:solidFill>
                <a:schemeClr val="tx1"/>
              </a:solidFill>
              <a:effectLst>
                <a:outerShdw blurRad="38100" dist="19050" dir="2700000" algn="tl" rotWithShape="0">
                  <a:schemeClr val="dk1">
                    <a:alpha val="40000"/>
                  </a:schemeClr>
                </a:outerShdw>
              </a:effectLst>
            </a:endParaRPr>
          </a:p>
        </p:txBody>
      </p:sp>
      <p:sp>
        <p:nvSpPr>
          <p:cNvPr id="31" name="Rectangle: Rounded Corners 30">
            <a:extLst>
              <a:ext uri="{FF2B5EF4-FFF2-40B4-BE49-F238E27FC236}">
                <a16:creationId xmlns:a16="http://schemas.microsoft.com/office/drawing/2014/main" id="{B82DF080-1564-8C74-6D8E-78DD79E3DB44}"/>
              </a:ext>
            </a:extLst>
          </p:cNvPr>
          <p:cNvSpPr/>
          <p:nvPr/>
        </p:nvSpPr>
        <p:spPr>
          <a:xfrm>
            <a:off x="10692362" y="100189"/>
            <a:ext cx="3069523" cy="326831"/>
          </a:xfrm>
          <a:custGeom>
            <a:avLst/>
            <a:gdLst>
              <a:gd name="connsiteX0" fmla="*/ 0 w 3069523"/>
              <a:gd name="connsiteY0" fmla="*/ 54473 h 326831"/>
              <a:gd name="connsiteX1" fmla="*/ 54473 w 3069523"/>
              <a:gd name="connsiteY1" fmla="*/ 0 h 326831"/>
              <a:gd name="connsiteX2" fmla="*/ 676194 w 3069523"/>
              <a:gd name="connsiteY2" fmla="*/ 0 h 326831"/>
              <a:gd name="connsiteX3" fmla="*/ 1297915 w 3069523"/>
              <a:gd name="connsiteY3" fmla="*/ 0 h 326831"/>
              <a:gd name="connsiteX4" fmla="*/ 1919637 w 3069523"/>
              <a:gd name="connsiteY4" fmla="*/ 0 h 326831"/>
              <a:gd name="connsiteX5" fmla="*/ 3015050 w 3069523"/>
              <a:gd name="connsiteY5" fmla="*/ 0 h 326831"/>
              <a:gd name="connsiteX6" fmla="*/ 3069523 w 3069523"/>
              <a:gd name="connsiteY6" fmla="*/ 54473 h 326831"/>
              <a:gd name="connsiteX7" fmla="*/ 3069523 w 3069523"/>
              <a:gd name="connsiteY7" fmla="*/ 272358 h 326831"/>
              <a:gd name="connsiteX8" fmla="*/ 3015050 w 3069523"/>
              <a:gd name="connsiteY8" fmla="*/ 326831 h 326831"/>
              <a:gd name="connsiteX9" fmla="*/ 2422935 w 3069523"/>
              <a:gd name="connsiteY9" fmla="*/ 326831 h 326831"/>
              <a:gd name="connsiteX10" fmla="*/ 1890031 w 3069523"/>
              <a:gd name="connsiteY10" fmla="*/ 326831 h 326831"/>
              <a:gd name="connsiteX11" fmla="*/ 1357127 w 3069523"/>
              <a:gd name="connsiteY11" fmla="*/ 326831 h 326831"/>
              <a:gd name="connsiteX12" fmla="*/ 824223 w 3069523"/>
              <a:gd name="connsiteY12" fmla="*/ 326831 h 326831"/>
              <a:gd name="connsiteX13" fmla="*/ 54473 w 3069523"/>
              <a:gd name="connsiteY13" fmla="*/ 326831 h 326831"/>
              <a:gd name="connsiteX14" fmla="*/ 0 w 3069523"/>
              <a:gd name="connsiteY14" fmla="*/ 272358 h 326831"/>
              <a:gd name="connsiteX15" fmla="*/ 0 w 3069523"/>
              <a:gd name="connsiteY15" fmla="*/ 54473 h 32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9523" h="326831" fill="none" extrusionOk="0">
                <a:moveTo>
                  <a:pt x="0" y="54473"/>
                </a:moveTo>
                <a:cubicBezTo>
                  <a:pt x="-491" y="17844"/>
                  <a:pt x="21426" y="5216"/>
                  <a:pt x="54473" y="0"/>
                </a:cubicBezTo>
                <a:cubicBezTo>
                  <a:pt x="221399" y="-63784"/>
                  <a:pt x="442878" y="14248"/>
                  <a:pt x="676194" y="0"/>
                </a:cubicBezTo>
                <a:cubicBezTo>
                  <a:pt x="909510" y="-14248"/>
                  <a:pt x="1069039" y="45122"/>
                  <a:pt x="1297915" y="0"/>
                </a:cubicBezTo>
                <a:cubicBezTo>
                  <a:pt x="1526791" y="-45122"/>
                  <a:pt x="1715594" y="42222"/>
                  <a:pt x="1919637" y="0"/>
                </a:cubicBezTo>
                <a:cubicBezTo>
                  <a:pt x="2123680" y="-42222"/>
                  <a:pt x="2600929" y="54574"/>
                  <a:pt x="3015050" y="0"/>
                </a:cubicBezTo>
                <a:cubicBezTo>
                  <a:pt x="3044791" y="-4974"/>
                  <a:pt x="3074077" y="21168"/>
                  <a:pt x="3069523" y="54473"/>
                </a:cubicBezTo>
                <a:cubicBezTo>
                  <a:pt x="3083718" y="116085"/>
                  <a:pt x="3048421" y="182206"/>
                  <a:pt x="3069523" y="272358"/>
                </a:cubicBezTo>
                <a:cubicBezTo>
                  <a:pt x="3067820" y="299341"/>
                  <a:pt x="3048431" y="325906"/>
                  <a:pt x="3015050" y="326831"/>
                </a:cubicBezTo>
                <a:cubicBezTo>
                  <a:pt x="2861627" y="389238"/>
                  <a:pt x="2672100" y="316917"/>
                  <a:pt x="2422935" y="326831"/>
                </a:cubicBezTo>
                <a:cubicBezTo>
                  <a:pt x="2173771" y="336745"/>
                  <a:pt x="2067305" y="322630"/>
                  <a:pt x="1890031" y="326831"/>
                </a:cubicBezTo>
                <a:cubicBezTo>
                  <a:pt x="1712757" y="331032"/>
                  <a:pt x="1472769" y="290515"/>
                  <a:pt x="1357127" y="326831"/>
                </a:cubicBezTo>
                <a:cubicBezTo>
                  <a:pt x="1241485" y="363147"/>
                  <a:pt x="992854" y="313696"/>
                  <a:pt x="824223" y="326831"/>
                </a:cubicBezTo>
                <a:cubicBezTo>
                  <a:pt x="655592" y="339966"/>
                  <a:pt x="360361" y="320460"/>
                  <a:pt x="54473" y="326831"/>
                </a:cubicBezTo>
                <a:cubicBezTo>
                  <a:pt x="30160" y="331159"/>
                  <a:pt x="-1562" y="296784"/>
                  <a:pt x="0" y="272358"/>
                </a:cubicBezTo>
                <a:cubicBezTo>
                  <a:pt x="-5963" y="199073"/>
                  <a:pt x="14282" y="109818"/>
                  <a:pt x="0" y="54473"/>
                </a:cubicBezTo>
                <a:close/>
              </a:path>
              <a:path w="3069523" h="326831" stroke="0" extrusionOk="0">
                <a:moveTo>
                  <a:pt x="0" y="54473"/>
                </a:moveTo>
                <a:cubicBezTo>
                  <a:pt x="5546" y="30444"/>
                  <a:pt x="21715" y="5341"/>
                  <a:pt x="54473" y="0"/>
                </a:cubicBezTo>
                <a:cubicBezTo>
                  <a:pt x="187294" y="-31177"/>
                  <a:pt x="406023" y="54536"/>
                  <a:pt x="646588" y="0"/>
                </a:cubicBezTo>
                <a:cubicBezTo>
                  <a:pt x="887154" y="-54536"/>
                  <a:pt x="1055839" y="41717"/>
                  <a:pt x="1179492" y="0"/>
                </a:cubicBezTo>
                <a:cubicBezTo>
                  <a:pt x="1303145" y="-41717"/>
                  <a:pt x="1532921" y="36794"/>
                  <a:pt x="1830819" y="0"/>
                </a:cubicBezTo>
                <a:cubicBezTo>
                  <a:pt x="2128717" y="-36794"/>
                  <a:pt x="2164547" y="24315"/>
                  <a:pt x="2334117" y="0"/>
                </a:cubicBezTo>
                <a:cubicBezTo>
                  <a:pt x="2503687" y="-24315"/>
                  <a:pt x="2758833" y="53978"/>
                  <a:pt x="3015050" y="0"/>
                </a:cubicBezTo>
                <a:cubicBezTo>
                  <a:pt x="3052962" y="-2779"/>
                  <a:pt x="3073314" y="25679"/>
                  <a:pt x="3069523" y="54473"/>
                </a:cubicBezTo>
                <a:cubicBezTo>
                  <a:pt x="3087492" y="138388"/>
                  <a:pt x="3059470" y="179667"/>
                  <a:pt x="3069523" y="272358"/>
                </a:cubicBezTo>
                <a:cubicBezTo>
                  <a:pt x="3070561" y="307053"/>
                  <a:pt x="3047337" y="329423"/>
                  <a:pt x="3015050" y="326831"/>
                </a:cubicBezTo>
                <a:cubicBezTo>
                  <a:pt x="2779871" y="376815"/>
                  <a:pt x="2569015" y="318396"/>
                  <a:pt x="2363723" y="326831"/>
                </a:cubicBezTo>
                <a:cubicBezTo>
                  <a:pt x="2158431" y="335266"/>
                  <a:pt x="2037315" y="311823"/>
                  <a:pt x="1771608" y="326831"/>
                </a:cubicBezTo>
                <a:cubicBezTo>
                  <a:pt x="1505902" y="341839"/>
                  <a:pt x="1471025" y="292784"/>
                  <a:pt x="1238704" y="326831"/>
                </a:cubicBezTo>
                <a:cubicBezTo>
                  <a:pt x="1006383" y="360878"/>
                  <a:pt x="911804" y="271131"/>
                  <a:pt x="735406" y="326831"/>
                </a:cubicBezTo>
                <a:cubicBezTo>
                  <a:pt x="559008" y="382531"/>
                  <a:pt x="237562" y="307244"/>
                  <a:pt x="54473" y="326831"/>
                </a:cubicBezTo>
                <a:cubicBezTo>
                  <a:pt x="30836" y="329523"/>
                  <a:pt x="-1992" y="304612"/>
                  <a:pt x="0" y="272358"/>
                </a:cubicBezTo>
                <a:cubicBezTo>
                  <a:pt x="-12042" y="221694"/>
                  <a:pt x="24788" y="124463"/>
                  <a:pt x="0" y="54473"/>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1779020504">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b="1" dirty="0">
                <a:ln w="0"/>
                <a:solidFill>
                  <a:schemeClr val="tx1"/>
                </a:solidFill>
                <a:effectLst>
                  <a:outerShdw blurRad="38100" dist="19050" dir="2700000" algn="tl" rotWithShape="0">
                    <a:schemeClr val="dk1">
                      <a:alpha val="40000"/>
                    </a:schemeClr>
                  </a:outerShdw>
                </a:effectLst>
              </a:rPr>
              <a:t>Machine Learning Categories</a:t>
            </a:r>
            <a:endParaRPr lang="de-DE" sz="1600" b="1" dirty="0">
              <a:ln w="0"/>
              <a:solidFill>
                <a:schemeClr val="tx1"/>
              </a:solidFill>
              <a:effectLst>
                <a:outerShdw blurRad="38100" dist="19050" dir="2700000" algn="tl" rotWithShape="0">
                  <a:schemeClr val="dk1">
                    <a:alpha val="40000"/>
                  </a:schemeClr>
                </a:outerShdw>
              </a:effectLst>
            </a:endParaRPr>
          </a:p>
        </p:txBody>
      </p:sp>
      <p:sp>
        <p:nvSpPr>
          <p:cNvPr id="32" name="Hexagon 31">
            <a:extLst>
              <a:ext uri="{FF2B5EF4-FFF2-40B4-BE49-F238E27FC236}">
                <a16:creationId xmlns:a16="http://schemas.microsoft.com/office/drawing/2014/main" id="{D733CBA7-778F-7CFE-8E89-F12691C51C92}"/>
              </a:ext>
            </a:extLst>
          </p:cNvPr>
          <p:cNvSpPr/>
          <p:nvPr/>
        </p:nvSpPr>
        <p:spPr>
          <a:xfrm>
            <a:off x="10692362" y="558674"/>
            <a:ext cx="3069523" cy="326831"/>
          </a:xfrm>
          <a:custGeom>
            <a:avLst/>
            <a:gdLst>
              <a:gd name="connsiteX0" fmla="*/ 0 w 3069523"/>
              <a:gd name="connsiteY0" fmla="*/ 163416 h 326831"/>
              <a:gd name="connsiteX1" fmla="*/ 81708 w 3069523"/>
              <a:gd name="connsiteY1" fmla="*/ 0 h 326831"/>
              <a:gd name="connsiteX2" fmla="*/ 691990 w 3069523"/>
              <a:gd name="connsiteY2" fmla="*/ 0 h 326831"/>
              <a:gd name="connsiteX3" fmla="*/ 1244151 w 3069523"/>
              <a:gd name="connsiteY3" fmla="*/ 0 h 326831"/>
              <a:gd name="connsiteX4" fmla="*/ 1825372 w 3069523"/>
              <a:gd name="connsiteY4" fmla="*/ 0 h 326831"/>
              <a:gd name="connsiteX5" fmla="*/ 2406594 w 3069523"/>
              <a:gd name="connsiteY5" fmla="*/ 0 h 326831"/>
              <a:gd name="connsiteX6" fmla="*/ 2987815 w 3069523"/>
              <a:gd name="connsiteY6" fmla="*/ 0 h 326831"/>
              <a:gd name="connsiteX7" fmla="*/ 3069523 w 3069523"/>
              <a:gd name="connsiteY7" fmla="*/ 163416 h 326831"/>
              <a:gd name="connsiteX8" fmla="*/ 2987815 w 3069523"/>
              <a:gd name="connsiteY8" fmla="*/ 326831 h 326831"/>
              <a:gd name="connsiteX9" fmla="*/ 2493777 w 3069523"/>
              <a:gd name="connsiteY9" fmla="*/ 326831 h 326831"/>
              <a:gd name="connsiteX10" fmla="*/ 1970678 w 3069523"/>
              <a:gd name="connsiteY10" fmla="*/ 326831 h 326831"/>
              <a:gd name="connsiteX11" fmla="*/ 1389456 w 3069523"/>
              <a:gd name="connsiteY11" fmla="*/ 326831 h 326831"/>
              <a:gd name="connsiteX12" fmla="*/ 866357 w 3069523"/>
              <a:gd name="connsiteY12" fmla="*/ 326831 h 326831"/>
              <a:gd name="connsiteX13" fmla="*/ 81708 w 3069523"/>
              <a:gd name="connsiteY13" fmla="*/ 326831 h 326831"/>
              <a:gd name="connsiteX14" fmla="*/ 0 w 3069523"/>
              <a:gd name="connsiteY14" fmla="*/ 163416 h 32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9523" h="326831" fill="none" extrusionOk="0">
                <a:moveTo>
                  <a:pt x="0" y="163416"/>
                </a:moveTo>
                <a:cubicBezTo>
                  <a:pt x="13059" y="99497"/>
                  <a:pt x="61442" y="46845"/>
                  <a:pt x="81708" y="0"/>
                </a:cubicBezTo>
                <a:cubicBezTo>
                  <a:pt x="383386" y="-9336"/>
                  <a:pt x="456345" y="6552"/>
                  <a:pt x="691990" y="0"/>
                </a:cubicBezTo>
                <a:cubicBezTo>
                  <a:pt x="927635" y="-6552"/>
                  <a:pt x="1030094" y="27018"/>
                  <a:pt x="1244151" y="0"/>
                </a:cubicBezTo>
                <a:cubicBezTo>
                  <a:pt x="1458208" y="-27018"/>
                  <a:pt x="1655440" y="21127"/>
                  <a:pt x="1825372" y="0"/>
                </a:cubicBezTo>
                <a:cubicBezTo>
                  <a:pt x="1995304" y="-21127"/>
                  <a:pt x="2210650" y="62285"/>
                  <a:pt x="2406594" y="0"/>
                </a:cubicBezTo>
                <a:cubicBezTo>
                  <a:pt x="2602538" y="-62285"/>
                  <a:pt x="2761407" y="56111"/>
                  <a:pt x="2987815" y="0"/>
                </a:cubicBezTo>
                <a:cubicBezTo>
                  <a:pt x="3033205" y="71263"/>
                  <a:pt x="3035823" y="103739"/>
                  <a:pt x="3069523" y="163416"/>
                </a:cubicBezTo>
                <a:cubicBezTo>
                  <a:pt x="3038738" y="225032"/>
                  <a:pt x="3005737" y="264348"/>
                  <a:pt x="2987815" y="326831"/>
                </a:cubicBezTo>
                <a:cubicBezTo>
                  <a:pt x="2776558" y="378006"/>
                  <a:pt x="2593722" y="315574"/>
                  <a:pt x="2493777" y="326831"/>
                </a:cubicBezTo>
                <a:cubicBezTo>
                  <a:pt x="2393832" y="338088"/>
                  <a:pt x="2132940" y="270637"/>
                  <a:pt x="1970678" y="326831"/>
                </a:cubicBezTo>
                <a:cubicBezTo>
                  <a:pt x="1808416" y="383025"/>
                  <a:pt x="1630975" y="268692"/>
                  <a:pt x="1389456" y="326831"/>
                </a:cubicBezTo>
                <a:cubicBezTo>
                  <a:pt x="1147937" y="384970"/>
                  <a:pt x="990171" y="310404"/>
                  <a:pt x="866357" y="326831"/>
                </a:cubicBezTo>
                <a:cubicBezTo>
                  <a:pt x="742543" y="343258"/>
                  <a:pt x="287441" y="249557"/>
                  <a:pt x="81708" y="326831"/>
                </a:cubicBezTo>
                <a:cubicBezTo>
                  <a:pt x="51302" y="294538"/>
                  <a:pt x="45176" y="238359"/>
                  <a:pt x="0" y="163416"/>
                </a:cubicBezTo>
                <a:close/>
              </a:path>
              <a:path w="3069523" h="326831" stroke="0" extrusionOk="0">
                <a:moveTo>
                  <a:pt x="0" y="163416"/>
                </a:moveTo>
                <a:cubicBezTo>
                  <a:pt x="26374" y="109738"/>
                  <a:pt x="54086" y="82835"/>
                  <a:pt x="81708" y="0"/>
                </a:cubicBezTo>
                <a:cubicBezTo>
                  <a:pt x="284871" y="-7064"/>
                  <a:pt x="408313" y="34210"/>
                  <a:pt x="633868" y="0"/>
                </a:cubicBezTo>
                <a:cubicBezTo>
                  <a:pt x="859423" y="-34210"/>
                  <a:pt x="973572" y="22361"/>
                  <a:pt x="1186029" y="0"/>
                </a:cubicBezTo>
                <a:cubicBezTo>
                  <a:pt x="1398486" y="-22361"/>
                  <a:pt x="1628415" y="73058"/>
                  <a:pt x="1796311" y="0"/>
                </a:cubicBezTo>
                <a:cubicBezTo>
                  <a:pt x="1964207" y="-73058"/>
                  <a:pt x="2188927" y="12747"/>
                  <a:pt x="2290349" y="0"/>
                </a:cubicBezTo>
                <a:cubicBezTo>
                  <a:pt x="2391771" y="-12747"/>
                  <a:pt x="2711206" y="74605"/>
                  <a:pt x="2987815" y="0"/>
                </a:cubicBezTo>
                <a:cubicBezTo>
                  <a:pt x="3029271" y="77856"/>
                  <a:pt x="3037141" y="101323"/>
                  <a:pt x="3069523" y="163416"/>
                </a:cubicBezTo>
                <a:cubicBezTo>
                  <a:pt x="3054056" y="221489"/>
                  <a:pt x="3016813" y="263145"/>
                  <a:pt x="2987815" y="326831"/>
                </a:cubicBezTo>
                <a:cubicBezTo>
                  <a:pt x="2773546" y="372262"/>
                  <a:pt x="2568133" y="274382"/>
                  <a:pt x="2406594" y="326831"/>
                </a:cubicBezTo>
                <a:cubicBezTo>
                  <a:pt x="2245055" y="379280"/>
                  <a:pt x="2002118" y="280670"/>
                  <a:pt x="1825372" y="326831"/>
                </a:cubicBezTo>
                <a:cubicBezTo>
                  <a:pt x="1648626" y="372992"/>
                  <a:pt x="1434489" y="309926"/>
                  <a:pt x="1215090" y="326831"/>
                </a:cubicBezTo>
                <a:cubicBezTo>
                  <a:pt x="995691" y="343736"/>
                  <a:pt x="805484" y="291263"/>
                  <a:pt x="633868" y="326831"/>
                </a:cubicBezTo>
                <a:cubicBezTo>
                  <a:pt x="462252" y="362399"/>
                  <a:pt x="207924" y="297256"/>
                  <a:pt x="81708" y="326831"/>
                </a:cubicBezTo>
                <a:cubicBezTo>
                  <a:pt x="59199" y="282387"/>
                  <a:pt x="40804" y="199657"/>
                  <a:pt x="0" y="163416"/>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Learning Problems</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36" name="Rectangle 8">
            <a:extLst>
              <a:ext uri="{FF2B5EF4-FFF2-40B4-BE49-F238E27FC236}">
                <a16:creationId xmlns:a16="http://schemas.microsoft.com/office/drawing/2014/main" id="{B993D039-301A-EF5E-9586-BE3719B40F0D}"/>
              </a:ext>
            </a:extLst>
          </p:cNvPr>
          <p:cNvSpPr>
            <a:spLocks noChangeArrowheads="1"/>
          </p:cNvSpPr>
          <p:nvPr/>
        </p:nvSpPr>
        <p:spPr bwMode="auto">
          <a:xfrm>
            <a:off x="11600186" y="1429260"/>
            <a:ext cx="12538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en-DE" altLang="de-DE" sz="1600" b="0" i="0" u="none" strike="noStrike" cap="none" normalizeH="0" baseline="0" dirty="0">
                <a:ln>
                  <a:noFill/>
                </a:ln>
                <a:solidFill>
                  <a:schemeClr val="tx1"/>
                </a:solidFill>
                <a:effectLst/>
                <a:latin typeface="Arial" panose="020B0604020202020204" pitchFamily="34" charset="0"/>
              </a:rPr>
              <a:t>Algorithms</a:t>
            </a:r>
            <a:endParaRPr kumimoji="0" lang="de-DE" altLang="de-DE" sz="1600" b="0" i="0" u="none" strike="noStrike" cap="none" normalizeH="0" baseline="0" dirty="0">
              <a:ln>
                <a:noFill/>
              </a:ln>
              <a:solidFill>
                <a:schemeClr val="tx1"/>
              </a:solidFill>
              <a:effectLst/>
              <a:latin typeface="Arial" panose="020B0604020202020204" pitchFamily="34" charset="0"/>
            </a:endParaRPr>
          </a:p>
        </p:txBody>
      </p:sp>
      <p:sp>
        <p:nvSpPr>
          <p:cNvPr id="101" name="Teardrop 100">
            <a:extLst>
              <a:ext uri="{FF2B5EF4-FFF2-40B4-BE49-F238E27FC236}">
                <a16:creationId xmlns:a16="http://schemas.microsoft.com/office/drawing/2014/main" id="{7C122353-11C0-6C02-8D64-6589DC2E1F19}"/>
              </a:ext>
            </a:extLst>
          </p:cNvPr>
          <p:cNvSpPr/>
          <p:nvPr/>
        </p:nvSpPr>
        <p:spPr>
          <a:xfrm rot="16200000">
            <a:off x="12028823" y="-198825"/>
            <a:ext cx="381489" cy="2844281"/>
          </a:xfrm>
          <a:prstGeom prst="teardrop">
            <a:avLst/>
          </a:prstGeom>
          <a:solidFill>
            <a:schemeClr val="bg1"/>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02" name="TextBox 101">
            <a:extLst>
              <a:ext uri="{FF2B5EF4-FFF2-40B4-BE49-F238E27FC236}">
                <a16:creationId xmlns:a16="http://schemas.microsoft.com/office/drawing/2014/main" id="{D43BA5B1-2899-CEC4-A662-11661C3DF31B}"/>
              </a:ext>
            </a:extLst>
          </p:cNvPr>
          <p:cNvSpPr txBox="1"/>
          <p:nvPr/>
        </p:nvSpPr>
        <p:spPr>
          <a:xfrm>
            <a:off x="11168828" y="1039406"/>
            <a:ext cx="2141933" cy="338554"/>
          </a:xfrm>
          <a:prstGeom prst="rect">
            <a:avLst/>
          </a:prstGeom>
          <a:noFill/>
        </p:spPr>
        <p:txBody>
          <a:bodyPr wrap="none" rtlCol="0">
            <a:spAutoFit/>
          </a:bodyPr>
          <a:lstStyle/>
          <a:p>
            <a:r>
              <a:rPr lang="en-DE" sz="1600" dirty="0"/>
              <a:t>Application Examples</a:t>
            </a:r>
            <a:endParaRPr lang="de-DE" sz="1600" dirty="0"/>
          </a:p>
        </p:txBody>
      </p:sp>
      <p:sp>
        <p:nvSpPr>
          <p:cNvPr id="2" name="Text Placeholder 3">
            <a:extLst>
              <a:ext uri="{FF2B5EF4-FFF2-40B4-BE49-F238E27FC236}">
                <a16:creationId xmlns:a16="http://schemas.microsoft.com/office/drawing/2014/main" id="{86A73542-8560-19A5-CDFF-D6197C7C1F28}"/>
              </a:ext>
            </a:extLst>
          </p:cNvPr>
          <p:cNvSpPr txBox="1">
            <a:spLocks/>
          </p:cNvSpPr>
          <p:nvPr/>
        </p:nvSpPr>
        <p:spPr>
          <a:xfrm>
            <a:off x="8610600" y="6566324"/>
            <a:ext cx="5207000" cy="647402"/>
          </a:xfrm>
          <a:prstGeom prst="rect">
            <a:avLst/>
          </a:prstGeom>
        </p:spPr>
        <p:txBody>
          <a:bodyPr vert="horz" lIns="91440" tIns="45720" rIns="91440" bIns="45720" rtlCol="0">
            <a:noAutofit/>
          </a:bodyPr>
          <a:lstStyle>
            <a:lvl1pPr marL="82868" marR="0" indent="-82868" algn="l" defTabSz="699779" rtl="0" eaLnBrk="1" fontAlgn="auto" latinLnBrk="0" hangingPunct="1">
              <a:lnSpc>
                <a:spcPct val="100000"/>
              </a:lnSpc>
              <a:spcBef>
                <a:spcPts val="659"/>
              </a:spcBef>
              <a:spcAft>
                <a:spcPts val="0"/>
              </a:spcAft>
              <a:buClrTx/>
              <a:buSzTx/>
              <a:buFont typeface="Arial" panose="020B0604020202020204" pitchFamily="34" charset="0"/>
              <a:buChar char=" "/>
              <a:tabLst>
                <a:tab pos="82868" algn="l"/>
              </a:tabLst>
              <a:defRPr lang="en-US" sz="2747" b="0" kern="1200" baseline="0" dirty="0" smtClean="0">
                <a:solidFill>
                  <a:srgbClr val="4C0049"/>
                </a:solidFill>
                <a:latin typeface="+mj-lt"/>
                <a:ea typeface="+mn-ea"/>
                <a:cs typeface="+mn-cs"/>
              </a:defRPr>
            </a:lvl1pPr>
            <a:lvl2pPr marL="477585"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948626" algn="l"/>
              </a:tabLst>
              <a:defRPr lang="en-US" sz="2747" kern="1200" baseline="0" dirty="0" smtClean="0">
                <a:solidFill>
                  <a:srgbClr val="777877"/>
                </a:solidFill>
                <a:latin typeface="+mn-lt"/>
                <a:ea typeface="+mn-ea"/>
                <a:cs typeface="+mn-cs"/>
              </a:defRPr>
            </a:lvl2pPr>
            <a:lvl3pPr marL="942083"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1576682" algn="l"/>
              </a:tabLst>
              <a:defRPr lang="en-US" sz="2747" kern="1200" dirty="0" smtClean="0">
                <a:solidFill>
                  <a:srgbClr val="777877"/>
                </a:solidFill>
                <a:latin typeface="+mn-lt"/>
                <a:ea typeface="+mn-ea"/>
                <a:cs typeface="+mn-cs"/>
              </a:defRPr>
            </a:lvl3pPr>
            <a:lvl4pPr marL="1570139" indent="-314028" algn="l" defTabSz="628056" rtl="0" eaLnBrk="1" latinLnBrk="0" hangingPunct="1">
              <a:spcBef>
                <a:spcPts val="659"/>
              </a:spcBef>
              <a:buFont typeface="Arial" panose="020B0604020202020204" pitchFamily="34" charset="0"/>
              <a:buChar char="̶"/>
              <a:defRPr lang="en-US" sz="2747" kern="1200" dirty="0" smtClean="0">
                <a:solidFill>
                  <a:srgbClr val="777877"/>
                </a:solidFill>
                <a:latin typeface="+mn-lt"/>
                <a:ea typeface="+mn-ea"/>
                <a:cs typeface="+mn-cs"/>
              </a:defRPr>
            </a:lvl4pPr>
            <a:lvl5pPr marL="2281063" indent="-396896" algn="l" defTabSz="628056" rtl="0" eaLnBrk="1" latinLnBrk="0" hangingPunct="1">
              <a:spcBef>
                <a:spcPts val="659"/>
              </a:spcBef>
              <a:buFont typeface="Arial" panose="020B0604020202020204" pitchFamily="34" charset="0"/>
              <a:buChar char="̶"/>
              <a:defRPr sz="2747" kern="1200">
                <a:solidFill>
                  <a:srgbClr val="777877"/>
                </a:solidFill>
                <a:latin typeface="+mn-lt"/>
                <a:ea typeface="+mn-ea"/>
                <a:cs typeface="+mn-cs"/>
              </a:defRPr>
            </a:lvl5pPr>
            <a:lvl6pPr marL="3454306" indent="-314028" algn="l" defTabSz="628056" rtl="0" eaLnBrk="1" latinLnBrk="0" hangingPunct="1">
              <a:spcBef>
                <a:spcPct val="20000"/>
              </a:spcBef>
              <a:buFont typeface="Arial"/>
              <a:buChar char="•"/>
              <a:defRPr sz="2747" kern="1200">
                <a:solidFill>
                  <a:schemeClr val="tx1"/>
                </a:solidFill>
                <a:latin typeface="+mn-lt"/>
                <a:ea typeface="+mn-ea"/>
                <a:cs typeface="+mn-cs"/>
              </a:defRPr>
            </a:lvl6pPr>
            <a:lvl7pPr marL="4082362" indent="-314028" algn="l" defTabSz="628056" rtl="0" eaLnBrk="1" latinLnBrk="0" hangingPunct="1">
              <a:spcBef>
                <a:spcPct val="20000"/>
              </a:spcBef>
              <a:buFont typeface="Arial"/>
              <a:buChar char="•"/>
              <a:defRPr sz="2747" kern="1200">
                <a:solidFill>
                  <a:schemeClr val="tx1"/>
                </a:solidFill>
                <a:latin typeface="+mn-lt"/>
                <a:ea typeface="+mn-ea"/>
                <a:cs typeface="+mn-cs"/>
              </a:defRPr>
            </a:lvl7pPr>
            <a:lvl8pPr marL="4710417" indent="-314028" algn="l" defTabSz="628056" rtl="0" eaLnBrk="1" latinLnBrk="0" hangingPunct="1">
              <a:spcBef>
                <a:spcPct val="20000"/>
              </a:spcBef>
              <a:buFont typeface="Arial"/>
              <a:buChar char="•"/>
              <a:defRPr sz="2747" kern="1200">
                <a:solidFill>
                  <a:schemeClr val="tx1"/>
                </a:solidFill>
                <a:latin typeface="+mn-lt"/>
                <a:ea typeface="+mn-ea"/>
                <a:cs typeface="+mn-cs"/>
              </a:defRPr>
            </a:lvl8pPr>
            <a:lvl9pPr marL="5338473" indent="-314028" algn="l" defTabSz="628056" rtl="0" eaLnBrk="1" latinLnBrk="0" hangingPunct="1">
              <a:spcBef>
                <a:spcPct val="20000"/>
              </a:spcBef>
              <a:buFont typeface="Arial"/>
              <a:buChar char="•"/>
              <a:defRPr sz="2747" kern="1200">
                <a:solidFill>
                  <a:schemeClr val="tx1"/>
                </a:solidFill>
                <a:latin typeface="+mn-lt"/>
                <a:ea typeface="+mn-ea"/>
                <a:cs typeface="+mn-cs"/>
              </a:defRPr>
            </a:lvl9pPr>
          </a:lstStyle>
          <a:p>
            <a:pPr marL="0" indent="0" algn="r">
              <a:spcBef>
                <a:spcPts val="0"/>
              </a:spcBef>
              <a:buFont typeface="Arial" panose="020B0604020202020204" pitchFamily="34" charset="0"/>
              <a:buNone/>
            </a:pPr>
            <a:r>
              <a:rPr lang="en-DE" sz="900" b="1" dirty="0">
                <a:solidFill>
                  <a:schemeClr val="tx1"/>
                </a:solidFill>
                <a:latin typeface="Calibri" panose="020F0502020204030204" pitchFamily="34" charset="0"/>
                <a:ea typeface="Calibri" panose="020F0502020204030204" pitchFamily="34" charset="0"/>
              </a:rPr>
              <a:t> </a:t>
            </a:r>
            <a:r>
              <a:rPr lang="de-DE" sz="900" b="1" dirty="0">
                <a:solidFill>
                  <a:schemeClr val="tx1"/>
                </a:solidFill>
                <a:latin typeface="Calibri" panose="020F0502020204030204" pitchFamily="34" charset="0"/>
                <a:ea typeface="Calibri" panose="020F0502020204030204" pitchFamily="34" charset="0"/>
              </a:rPr>
              <a:t>https://chatgpt.com</a:t>
            </a:r>
            <a:r>
              <a:rPr lang="en-DE" sz="900" b="1" dirty="0">
                <a:solidFill>
                  <a:schemeClr val="tx1"/>
                </a:solidFill>
                <a:latin typeface="Calibri" panose="020F0502020204030204" pitchFamily="34" charset="0"/>
                <a:ea typeface="Calibri" panose="020F0502020204030204" pitchFamily="34" charset="0"/>
              </a:rPr>
              <a:t> (GPT-4o)</a:t>
            </a:r>
          </a:p>
          <a:p>
            <a:pPr marL="0" indent="0" algn="r">
              <a:spcBef>
                <a:spcPts val="0"/>
              </a:spcBef>
              <a:buNone/>
            </a:pPr>
            <a:r>
              <a:rPr lang="de-DE" sz="900" b="1" dirty="0">
                <a:solidFill>
                  <a:schemeClr val="tx1"/>
                </a:solidFill>
                <a:latin typeface="Calibri" panose="020F0502020204030204" pitchFamily="34" charset="0"/>
                <a:ea typeface="Calibri" panose="020F0502020204030204" pitchFamily="34" charset="0"/>
              </a:rPr>
              <a:t>https://en.wikipedia.org/wiki/Machine_learning</a:t>
            </a:r>
          </a:p>
          <a:p>
            <a:pPr marL="0" indent="0" algn="r">
              <a:spcBef>
                <a:spcPts val="0"/>
              </a:spcBef>
              <a:buFont typeface="Arial" panose="020B0604020202020204" pitchFamily="34" charset="0"/>
              <a:buNone/>
            </a:pPr>
            <a:r>
              <a:rPr lang="de-DE" sz="900" b="1" dirty="0">
                <a:solidFill>
                  <a:schemeClr val="tx1"/>
                </a:solidFill>
                <a:latin typeface="Calibri" panose="020F0502020204030204" pitchFamily="34" charset="0"/>
                <a:ea typeface="Calibri" panose="020F0502020204030204" pitchFamily="34" charset="0"/>
              </a:rPr>
              <a:t>https://machinelearningmastery.com</a:t>
            </a:r>
            <a:endParaRPr lang="en-DE" sz="900" b="1" dirty="0">
              <a:solidFill>
                <a:schemeClr val="tx1"/>
              </a:solidFill>
              <a:latin typeface="Calibri" panose="020F0502020204030204" pitchFamily="34" charset="0"/>
              <a:ea typeface="Calibri" panose="020F0502020204030204" pitchFamily="34" charset="0"/>
            </a:endParaRPr>
          </a:p>
          <a:p>
            <a:pPr marL="0" indent="0" algn="r">
              <a:spcBef>
                <a:spcPts val="0"/>
              </a:spcBef>
              <a:buFont typeface="Arial" panose="020B0604020202020204" pitchFamily="34" charset="0"/>
              <a:buNone/>
            </a:pPr>
            <a:r>
              <a:rPr lang="de-DE" sz="900" b="1" dirty="0">
                <a:solidFill>
                  <a:schemeClr val="tx1"/>
                </a:solidFill>
                <a:latin typeface="Calibri" panose="020F0502020204030204" pitchFamily="34" charset="0"/>
                <a:ea typeface="Calibri" panose="020F0502020204030204" pitchFamily="34" charset="0"/>
              </a:rPr>
              <a:t>https://online.stanford.edu/courses/soe-ymls-machine-learning-specialization</a:t>
            </a:r>
            <a:endParaRPr lang="en-DE" sz="900" b="1" dirty="0">
              <a:solidFill>
                <a:schemeClr val="tx1"/>
              </a:solidFill>
              <a:latin typeface="Calibri" panose="020F0502020204030204" pitchFamily="34" charset="0"/>
              <a:ea typeface="Calibri" panose="020F0502020204030204" pitchFamily="34" charset="0"/>
            </a:endParaRPr>
          </a:p>
          <a:p>
            <a:pPr marL="0" indent="0" algn="r">
              <a:spcBef>
                <a:spcPts val="0"/>
              </a:spcBef>
              <a:buFont typeface="Arial" panose="020B0604020202020204" pitchFamily="34" charset="0"/>
              <a:buNone/>
            </a:pPr>
            <a:r>
              <a:rPr lang="de-DE" sz="900" b="1" dirty="0">
                <a:solidFill>
                  <a:schemeClr val="tx1"/>
                </a:solidFill>
                <a:latin typeface="Calibri" panose="020F0502020204030204" pitchFamily="34" charset="0"/>
                <a:ea typeface="Calibri" panose="020F0502020204030204" pitchFamily="34" charset="0"/>
              </a:rPr>
              <a:t>https://machinelearningmastery.com/tips-for-choosing-the-right-machine-learning-model-for-your-data</a:t>
            </a:r>
            <a:endParaRPr lang="en-DE" sz="900" b="1" dirty="0">
              <a:solidFill>
                <a:schemeClr val="tx1"/>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095769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ardrop 112">
            <a:extLst>
              <a:ext uri="{FF2B5EF4-FFF2-40B4-BE49-F238E27FC236}">
                <a16:creationId xmlns:a16="http://schemas.microsoft.com/office/drawing/2014/main" id="{6A8AC26A-194B-281E-4E8F-0684D4251C89}"/>
              </a:ext>
            </a:extLst>
          </p:cNvPr>
          <p:cNvSpPr/>
          <p:nvPr/>
        </p:nvSpPr>
        <p:spPr>
          <a:xfrm rot="16200000">
            <a:off x="1478930" y="5933957"/>
            <a:ext cx="850937" cy="1221689"/>
          </a:xfrm>
          <a:prstGeom prst="teardrop">
            <a:avLst>
              <a:gd name="adj" fmla="val 98695"/>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4" name="Oval 13">
            <a:extLst>
              <a:ext uri="{FF2B5EF4-FFF2-40B4-BE49-F238E27FC236}">
                <a16:creationId xmlns:a16="http://schemas.microsoft.com/office/drawing/2014/main" id="{1C03E677-5429-9D92-3C88-7A59E2495BA5}"/>
              </a:ext>
            </a:extLst>
          </p:cNvPr>
          <p:cNvSpPr/>
          <p:nvPr/>
        </p:nvSpPr>
        <p:spPr>
          <a:xfrm>
            <a:off x="4203701" y="3233493"/>
            <a:ext cx="2971790" cy="1666378"/>
          </a:xfrm>
          <a:custGeom>
            <a:avLst/>
            <a:gdLst>
              <a:gd name="connsiteX0" fmla="*/ 0 w 2971790"/>
              <a:gd name="connsiteY0" fmla="*/ 833189 h 1666378"/>
              <a:gd name="connsiteX1" fmla="*/ 1485895 w 2971790"/>
              <a:gd name="connsiteY1" fmla="*/ 0 h 1666378"/>
              <a:gd name="connsiteX2" fmla="*/ 2971790 w 2971790"/>
              <a:gd name="connsiteY2" fmla="*/ 833189 h 1666378"/>
              <a:gd name="connsiteX3" fmla="*/ 1485895 w 2971790"/>
              <a:gd name="connsiteY3" fmla="*/ 1666378 h 1666378"/>
              <a:gd name="connsiteX4" fmla="*/ 0 w 2971790"/>
              <a:gd name="connsiteY4" fmla="*/ 833189 h 1666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790" h="1666378" fill="none" extrusionOk="0">
                <a:moveTo>
                  <a:pt x="0" y="833189"/>
                </a:moveTo>
                <a:cubicBezTo>
                  <a:pt x="404" y="275073"/>
                  <a:pt x="594966" y="-24213"/>
                  <a:pt x="1485895" y="0"/>
                </a:cubicBezTo>
                <a:cubicBezTo>
                  <a:pt x="2388851" y="82763"/>
                  <a:pt x="2947009" y="341521"/>
                  <a:pt x="2971790" y="833189"/>
                </a:cubicBezTo>
                <a:cubicBezTo>
                  <a:pt x="3002921" y="1211556"/>
                  <a:pt x="2509945" y="1720895"/>
                  <a:pt x="1485895" y="1666378"/>
                </a:cubicBezTo>
                <a:cubicBezTo>
                  <a:pt x="649530" y="1576988"/>
                  <a:pt x="-53427" y="1189641"/>
                  <a:pt x="0" y="833189"/>
                </a:cubicBezTo>
                <a:close/>
              </a:path>
              <a:path w="2971790" h="1666378" stroke="0" extrusionOk="0">
                <a:moveTo>
                  <a:pt x="0" y="833189"/>
                </a:moveTo>
                <a:cubicBezTo>
                  <a:pt x="-6649" y="354444"/>
                  <a:pt x="661517" y="-45397"/>
                  <a:pt x="1485895" y="0"/>
                </a:cubicBezTo>
                <a:cubicBezTo>
                  <a:pt x="2172491" y="-32465"/>
                  <a:pt x="2889703" y="388493"/>
                  <a:pt x="2971790" y="833189"/>
                </a:cubicBezTo>
                <a:cubicBezTo>
                  <a:pt x="3062382" y="1484995"/>
                  <a:pt x="2375987" y="1637526"/>
                  <a:pt x="1485895" y="1666378"/>
                </a:cubicBezTo>
                <a:cubicBezTo>
                  <a:pt x="687508" y="1667431"/>
                  <a:pt x="2541" y="1322378"/>
                  <a:pt x="0" y="833189"/>
                </a:cubicBezTo>
                <a:close/>
              </a:path>
            </a:pathLst>
          </a:custGeom>
          <a:solidFill>
            <a:srgbClr val="571054"/>
          </a:solidFill>
          <a:ln w="9525">
            <a:solidFill>
              <a:schemeClr val="bg1"/>
            </a:solidFill>
            <a:extLst>
              <a:ext uri="{C807C97D-BFC1-408E-A445-0C87EB9F89A2}">
                <ask:lineSketchStyleProps xmlns:ask="http://schemas.microsoft.com/office/drawing/2018/sketchyshapes" sd="264327539">
                  <a:prstGeom prst="ellipse">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2800" b="1" dirty="0">
                <a:ln w="0"/>
                <a:solidFill>
                  <a:schemeClr val="bg1">
                    <a:lumMod val="75000"/>
                  </a:schemeClr>
                </a:solidFill>
                <a:effectLst>
                  <a:outerShdw blurRad="38100" dist="19050" dir="2700000" algn="tl" rotWithShape="0">
                    <a:schemeClr val="dk1">
                      <a:alpha val="40000"/>
                    </a:schemeClr>
                  </a:outerShdw>
                </a:effectLst>
              </a:rPr>
              <a:t>Machine Learning</a:t>
            </a:r>
            <a:endParaRPr lang="de-DE" sz="2800" b="1" dirty="0">
              <a:ln w="0"/>
              <a:solidFill>
                <a:schemeClr val="bg1">
                  <a:lumMod val="75000"/>
                </a:schemeClr>
              </a:solidFill>
              <a:effectLst>
                <a:outerShdw blurRad="38100" dist="19050" dir="2700000" algn="tl" rotWithShape="0">
                  <a:schemeClr val="dk1">
                    <a:alpha val="40000"/>
                  </a:schemeClr>
                </a:outerShdw>
              </a:effectLst>
            </a:endParaRPr>
          </a:p>
        </p:txBody>
      </p:sp>
      <p:sp>
        <p:nvSpPr>
          <p:cNvPr id="15" name="Rectangle: Rounded Corners 14">
            <a:extLst>
              <a:ext uri="{FF2B5EF4-FFF2-40B4-BE49-F238E27FC236}">
                <a16:creationId xmlns:a16="http://schemas.microsoft.com/office/drawing/2014/main" id="{570EDB16-0B51-2C62-C3D0-1C9A5B68B848}"/>
              </a:ext>
            </a:extLst>
          </p:cNvPr>
          <p:cNvSpPr/>
          <p:nvPr/>
        </p:nvSpPr>
        <p:spPr>
          <a:xfrm>
            <a:off x="4056552" y="1948360"/>
            <a:ext cx="2092481" cy="1039468"/>
          </a:xfrm>
          <a:custGeom>
            <a:avLst/>
            <a:gdLst>
              <a:gd name="connsiteX0" fmla="*/ 0 w 2092481"/>
              <a:gd name="connsiteY0" fmla="*/ 173248 h 1039468"/>
              <a:gd name="connsiteX1" fmla="*/ 173248 w 2092481"/>
              <a:gd name="connsiteY1" fmla="*/ 0 h 1039468"/>
              <a:gd name="connsiteX2" fmla="*/ 772703 w 2092481"/>
              <a:gd name="connsiteY2" fmla="*/ 0 h 1039468"/>
              <a:gd name="connsiteX3" fmla="*/ 1302318 w 2092481"/>
              <a:gd name="connsiteY3" fmla="*/ 0 h 1039468"/>
              <a:gd name="connsiteX4" fmla="*/ 1919233 w 2092481"/>
              <a:gd name="connsiteY4" fmla="*/ 0 h 1039468"/>
              <a:gd name="connsiteX5" fmla="*/ 2092481 w 2092481"/>
              <a:gd name="connsiteY5" fmla="*/ 173248 h 1039468"/>
              <a:gd name="connsiteX6" fmla="*/ 2092481 w 2092481"/>
              <a:gd name="connsiteY6" fmla="*/ 505875 h 1039468"/>
              <a:gd name="connsiteX7" fmla="*/ 2092481 w 2092481"/>
              <a:gd name="connsiteY7" fmla="*/ 866220 h 1039468"/>
              <a:gd name="connsiteX8" fmla="*/ 1919233 w 2092481"/>
              <a:gd name="connsiteY8" fmla="*/ 1039468 h 1039468"/>
              <a:gd name="connsiteX9" fmla="*/ 1337238 w 2092481"/>
              <a:gd name="connsiteY9" fmla="*/ 1039468 h 1039468"/>
              <a:gd name="connsiteX10" fmla="*/ 737783 w 2092481"/>
              <a:gd name="connsiteY10" fmla="*/ 1039468 h 1039468"/>
              <a:gd name="connsiteX11" fmla="*/ 173248 w 2092481"/>
              <a:gd name="connsiteY11" fmla="*/ 1039468 h 1039468"/>
              <a:gd name="connsiteX12" fmla="*/ 0 w 2092481"/>
              <a:gd name="connsiteY12" fmla="*/ 866220 h 1039468"/>
              <a:gd name="connsiteX13" fmla="*/ 0 w 2092481"/>
              <a:gd name="connsiteY13" fmla="*/ 533593 h 1039468"/>
              <a:gd name="connsiteX14" fmla="*/ 0 w 2092481"/>
              <a:gd name="connsiteY14" fmla="*/ 173248 h 103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2481" h="1039468" fill="none" extrusionOk="0">
                <a:moveTo>
                  <a:pt x="0" y="173248"/>
                </a:moveTo>
                <a:cubicBezTo>
                  <a:pt x="6784" y="71152"/>
                  <a:pt x="50762" y="-1708"/>
                  <a:pt x="173248" y="0"/>
                </a:cubicBezTo>
                <a:cubicBezTo>
                  <a:pt x="313989" y="-2401"/>
                  <a:pt x="558424" y="69862"/>
                  <a:pt x="772703" y="0"/>
                </a:cubicBezTo>
                <a:cubicBezTo>
                  <a:pt x="986983" y="-69862"/>
                  <a:pt x="1195041" y="40117"/>
                  <a:pt x="1302318" y="0"/>
                </a:cubicBezTo>
                <a:cubicBezTo>
                  <a:pt x="1409595" y="-40117"/>
                  <a:pt x="1719587" y="33518"/>
                  <a:pt x="1919233" y="0"/>
                </a:cubicBezTo>
                <a:cubicBezTo>
                  <a:pt x="2039486" y="12905"/>
                  <a:pt x="2099504" y="100990"/>
                  <a:pt x="2092481" y="173248"/>
                </a:cubicBezTo>
                <a:cubicBezTo>
                  <a:pt x="2120207" y="321292"/>
                  <a:pt x="2083375" y="393887"/>
                  <a:pt x="2092481" y="505875"/>
                </a:cubicBezTo>
                <a:cubicBezTo>
                  <a:pt x="2101587" y="617863"/>
                  <a:pt x="2067523" y="717784"/>
                  <a:pt x="2092481" y="866220"/>
                </a:cubicBezTo>
                <a:cubicBezTo>
                  <a:pt x="2084809" y="972031"/>
                  <a:pt x="2033246" y="1034413"/>
                  <a:pt x="1919233" y="1039468"/>
                </a:cubicBezTo>
                <a:cubicBezTo>
                  <a:pt x="1790893" y="1102987"/>
                  <a:pt x="1597210" y="982851"/>
                  <a:pt x="1337238" y="1039468"/>
                </a:cubicBezTo>
                <a:cubicBezTo>
                  <a:pt x="1077266" y="1096085"/>
                  <a:pt x="867071" y="1038426"/>
                  <a:pt x="737783" y="1039468"/>
                </a:cubicBezTo>
                <a:cubicBezTo>
                  <a:pt x="608495" y="1040510"/>
                  <a:pt x="399069" y="996707"/>
                  <a:pt x="173248" y="1039468"/>
                </a:cubicBezTo>
                <a:cubicBezTo>
                  <a:pt x="79666" y="1043776"/>
                  <a:pt x="5824" y="965233"/>
                  <a:pt x="0" y="866220"/>
                </a:cubicBezTo>
                <a:cubicBezTo>
                  <a:pt x="-21062" y="782623"/>
                  <a:pt x="487" y="651271"/>
                  <a:pt x="0" y="533593"/>
                </a:cubicBezTo>
                <a:cubicBezTo>
                  <a:pt x="-487" y="415915"/>
                  <a:pt x="1852" y="324730"/>
                  <a:pt x="0" y="173248"/>
                </a:cubicBezTo>
                <a:close/>
              </a:path>
              <a:path w="2092481" h="1039468" stroke="0" extrusionOk="0">
                <a:moveTo>
                  <a:pt x="0" y="173248"/>
                </a:moveTo>
                <a:cubicBezTo>
                  <a:pt x="-9326" y="77399"/>
                  <a:pt x="55076" y="16247"/>
                  <a:pt x="173248" y="0"/>
                </a:cubicBezTo>
                <a:cubicBezTo>
                  <a:pt x="444762" y="-2945"/>
                  <a:pt x="516548" y="57762"/>
                  <a:pt x="772703" y="0"/>
                </a:cubicBezTo>
                <a:cubicBezTo>
                  <a:pt x="1028858" y="-57762"/>
                  <a:pt x="1116515" y="2487"/>
                  <a:pt x="1354698" y="0"/>
                </a:cubicBezTo>
                <a:cubicBezTo>
                  <a:pt x="1592882" y="-2487"/>
                  <a:pt x="1676305" y="48874"/>
                  <a:pt x="1919233" y="0"/>
                </a:cubicBezTo>
                <a:cubicBezTo>
                  <a:pt x="1998350" y="2104"/>
                  <a:pt x="2094918" y="80357"/>
                  <a:pt x="2092481" y="173248"/>
                </a:cubicBezTo>
                <a:cubicBezTo>
                  <a:pt x="2100503" y="343703"/>
                  <a:pt x="2066723" y="450851"/>
                  <a:pt x="2092481" y="533593"/>
                </a:cubicBezTo>
                <a:cubicBezTo>
                  <a:pt x="2118239" y="616336"/>
                  <a:pt x="2080495" y="743808"/>
                  <a:pt x="2092481" y="866220"/>
                </a:cubicBezTo>
                <a:cubicBezTo>
                  <a:pt x="2079384" y="969800"/>
                  <a:pt x="2000893" y="1052458"/>
                  <a:pt x="1919233" y="1039468"/>
                </a:cubicBezTo>
                <a:cubicBezTo>
                  <a:pt x="1626539" y="1103361"/>
                  <a:pt x="1496601" y="1012737"/>
                  <a:pt x="1319778" y="1039468"/>
                </a:cubicBezTo>
                <a:cubicBezTo>
                  <a:pt x="1142956" y="1066199"/>
                  <a:pt x="978566" y="1032828"/>
                  <a:pt x="720323" y="1039468"/>
                </a:cubicBezTo>
                <a:cubicBezTo>
                  <a:pt x="462080" y="1046108"/>
                  <a:pt x="356243" y="977336"/>
                  <a:pt x="173248" y="1039468"/>
                </a:cubicBezTo>
                <a:cubicBezTo>
                  <a:pt x="63128" y="1028190"/>
                  <a:pt x="-5343" y="971507"/>
                  <a:pt x="0" y="866220"/>
                </a:cubicBezTo>
                <a:cubicBezTo>
                  <a:pt x="-20873" y="732031"/>
                  <a:pt x="19937" y="673397"/>
                  <a:pt x="0" y="526664"/>
                </a:cubicBezTo>
                <a:cubicBezTo>
                  <a:pt x="-19937" y="379931"/>
                  <a:pt x="13504" y="312721"/>
                  <a:pt x="0" y="173248"/>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782587900">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b="1" dirty="0">
                <a:ln w="0"/>
                <a:solidFill>
                  <a:schemeClr val="tx1"/>
                </a:solidFill>
                <a:effectLst>
                  <a:outerShdw blurRad="38100" dist="19050" dir="2700000" algn="tl" rotWithShape="0">
                    <a:schemeClr val="dk1">
                      <a:alpha val="40000"/>
                    </a:schemeClr>
                  </a:outerShdw>
                </a:effectLst>
              </a:rPr>
              <a:t>Supervised Learning</a:t>
            </a:r>
            <a:endParaRPr lang="de-DE" b="1" dirty="0">
              <a:ln w="0"/>
              <a:solidFill>
                <a:schemeClr val="tx1"/>
              </a:solidFill>
              <a:effectLst>
                <a:outerShdw blurRad="38100" dist="19050" dir="2700000" algn="tl" rotWithShape="0">
                  <a:schemeClr val="dk1">
                    <a:alpha val="40000"/>
                  </a:schemeClr>
                </a:outerShdw>
              </a:effectLst>
            </a:endParaRPr>
          </a:p>
        </p:txBody>
      </p:sp>
      <p:sp>
        <p:nvSpPr>
          <p:cNvPr id="16" name="Rectangle: Rounded Corners 15">
            <a:extLst>
              <a:ext uri="{FF2B5EF4-FFF2-40B4-BE49-F238E27FC236}">
                <a16:creationId xmlns:a16="http://schemas.microsoft.com/office/drawing/2014/main" id="{165B7485-2C1D-226D-FEBB-23020885D5F5}"/>
              </a:ext>
            </a:extLst>
          </p:cNvPr>
          <p:cNvSpPr/>
          <p:nvPr/>
        </p:nvSpPr>
        <p:spPr>
          <a:xfrm>
            <a:off x="1787727" y="4387860"/>
            <a:ext cx="1996179" cy="808319"/>
          </a:xfrm>
          <a:custGeom>
            <a:avLst/>
            <a:gdLst>
              <a:gd name="connsiteX0" fmla="*/ 0 w 1996179"/>
              <a:gd name="connsiteY0" fmla="*/ 134723 h 808319"/>
              <a:gd name="connsiteX1" fmla="*/ 134723 w 1996179"/>
              <a:gd name="connsiteY1" fmla="*/ 0 h 808319"/>
              <a:gd name="connsiteX2" fmla="*/ 693033 w 1996179"/>
              <a:gd name="connsiteY2" fmla="*/ 0 h 808319"/>
              <a:gd name="connsiteX3" fmla="*/ 1234076 w 1996179"/>
              <a:gd name="connsiteY3" fmla="*/ 0 h 808319"/>
              <a:gd name="connsiteX4" fmla="*/ 1861456 w 1996179"/>
              <a:gd name="connsiteY4" fmla="*/ 0 h 808319"/>
              <a:gd name="connsiteX5" fmla="*/ 1996179 w 1996179"/>
              <a:gd name="connsiteY5" fmla="*/ 134723 h 808319"/>
              <a:gd name="connsiteX6" fmla="*/ 1996179 w 1996179"/>
              <a:gd name="connsiteY6" fmla="*/ 673596 h 808319"/>
              <a:gd name="connsiteX7" fmla="*/ 1861456 w 1996179"/>
              <a:gd name="connsiteY7" fmla="*/ 808319 h 808319"/>
              <a:gd name="connsiteX8" fmla="*/ 1337680 w 1996179"/>
              <a:gd name="connsiteY8" fmla="*/ 808319 h 808319"/>
              <a:gd name="connsiteX9" fmla="*/ 813905 w 1996179"/>
              <a:gd name="connsiteY9" fmla="*/ 808319 h 808319"/>
              <a:gd name="connsiteX10" fmla="*/ 134723 w 1996179"/>
              <a:gd name="connsiteY10" fmla="*/ 808319 h 808319"/>
              <a:gd name="connsiteX11" fmla="*/ 0 w 1996179"/>
              <a:gd name="connsiteY11" fmla="*/ 673596 h 808319"/>
              <a:gd name="connsiteX12" fmla="*/ 0 w 1996179"/>
              <a:gd name="connsiteY12" fmla="*/ 134723 h 80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6179" h="808319" fill="none" extrusionOk="0">
                <a:moveTo>
                  <a:pt x="0" y="134723"/>
                </a:moveTo>
                <a:cubicBezTo>
                  <a:pt x="-2177" y="58952"/>
                  <a:pt x="70544" y="-15868"/>
                  <a:pt x="134723" y="0"/>
                </a:cubicBezTo>
                <a:cubicBezTo>
                  <a:pt x="304587" y="-50585"/>
                  <a:pt x="494830" y="16910"/>
                  <a:pt x="693033" y="0"/>
                </a:cubicBezTo>
                <a:cubicBezTo>
                  <a:pt x="891236" y="-16910"/>
                  <a:pt x="979462" y="63304"/>
                  <a:pt x="1234076" y="0"/>
                </a:cubicBezTo>
                <a:cubicBezTo>
                  <a:pt x="1488690" y="-63304"/>
                  <a:pt x="1570432" y="52072"/>
                  <a:pt x="1861456" y="0"/>
                </a:cubicBezTo>
                <a:cubicBezTo>
                  <a:pt x="1933037" y="1466"/>
                  <a:pt x="1987340" y="69460"/>
                  <a:pt x="1996179" y="134723"/>
                </a:cubicBezTo>
                <a:cubicBezTo>
                  <a:pt x="2056371" y="331388"/>
                  <a:pt x="1947302" y="503551"/>
                  <a:pt x="1996179" y="673596"/>
                </a:cubicBezTo>
                <a:cubicBezTo>
                  <a:pt x="2007968" y="756952"/>
                  <a:pt x="1937752" y="796870"/>
                  <a:pt x="1861456" y="808319"/>
                </a:cubicBezTo>
                <a:cubicBezTo>
                  <a:pt x="1663121" y="838452"/>
                  <a:pt x="1550798" y="763431"/>
                  <a:pt x="1337680" y="808319"/>
                </a:cubicBezTo>
                <a:cubicBezTo>
                  <a:pt x="1124562" y="853207"/>
                  <a:pt x="931226" y="778342"/>
                  <a:pt x="813905" y="808319"/>
                </a:cubicBezTo>
                <a:cubicBezTo>
                  <a:pt x="696585" y="838296"/>
                  <a:pt x="322864" y="735884"/>
                  <a:pt x="134723" y="808319"/>
                </a:cubicBezTo>
                <a:cubicBezTo>
                  <a:pt x="58799" y="805551"/>
                  <a:pt x="1993" y="747442"/>
                  <a:pt x="0" y="673596"/>
                </a:cubicBezTo>
                <a:cubicBezTo>
                  <a:pt x="-53291" y="525421"/>
                  <a:pt x="58429" y="382611"/>
                  <a:pt x="0" y="134723"/>
                </a:cubicBezTo>
                <a:close/>
              </a:path>
              <a:path w="1996179" h="808319" stroke="0" extrusionOk="0">
                <a:moveTo>
                  <a:pt x="0" y="134723"/>
                </a:moveTo>
                <a:cubicBezTo>
                  <a:pt x="8265" y="69343"/>
                  <a:pt x="57654" y="5324"/>
                  <a:pt x="134723" y="0"/>
                </a:cubicBezTo>
                <a:cubicBezTo>
                  <a:pt x="400355" y="-52132"/>
                  <a:pt x="446550" y="19617"/>
                  <a:pt x="710301" y="0"/>
                </a:cubicBezTo>
                <a:cubicBezTo>
                  <a:pt x="974052" y="-19617"/>
                  <a:pt x="1005897" y="46623"/>
                  <a:pt x="1251344" y="0"/>
                </a:cubicBezTo>
                <a:cubicBezTo>
                  <a:pt x="1496791" y="-46623"/>
                  <a:pt x="1725666" y="43765"/>
                  <a:pt x="1861456" y="0"/>
                </a:cubicBezTo>
                <a:cubicBezTo>
                  <a:pt x="1939355" y="2223"/>
                  <a:pt x="2000215" y="54550"/>
                  <a:pt x="1996179" y="134723"/>
                </a:cubicBezTo>
                <a:cubicBezTo>
                  <a:pt x="2044420" y="250917"/>
                  <a:pt x="1984429" y="496267"/>
                  <a:pt x="1996179" y="673596"/>
                </a:cubicBezTo>
                <a:cubicBezTo>
                  <a:pt x="1975467" y="745435"/>
                  <a:pt x="1936053" y="821921"/>
                  <a:pt x="1861456" y="808319"/>
                </a:cubicBezTo>
                <a:cubicBezTo>
                  <a:pt x="1698295" y="820768"/>
                  <a:pt x="1554260" y="791838"/>
                  <a:pt x="1320413" y="808319"/>
                </a:cubicBezTo>
                <a:cubicBezTo>
                  <a:pt x="1086566" y="824800"/>
                  <a:pt x="917590" y="754245"/>
                  <a:pt x="796637" y="808319"/>
                </a:cubicBezTo>
                <a:cubicBezTo>
                  <a:pt x="675684" y="862393"/>
                  <a:pt x="362301" y="807907"/>
                  <a:pt x="134723" y="808319"/>
                </a:cubicBezTo>
                <a:cubicBezTo>
                  <a:pt x="55170" y="826215"/>
                  <a:pt x="18990" y="751378"/>
                  <a:pt x="0" y="673596"/>
                </a:cubicBezTo>
                <a:cubicBezTo>
                  <a:pt x="-15032" y="453638"/>
                  <a:pt x="55515" y="260188"/>
                  <a:pt x="0" y="134723"/>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1779020504">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b="1" dirty="0">
                <a:ln w="0"/>
                <a:solidFill>
                  <a:schemeClr val="tx1"/>
                </a:solidFill>
                <a:effectLst>
                  <a:outerShdw blurRad="38100" dist="19050" dir="2700000" algn="tl" rotWithShape="0">
                    <a:schemeClr val="dk1">
                      <a:alpha val="40000"/>
                    </a:schemeClr>
                  </a:outerShdw>
                </a:effectLst>
              </a:rPr>
              <a:t>Unsupervised Learning</a:t>
            </a:r>
            <a:endParaRPr lang="de-DE" b="1" dirty="0">
              <a:ln w="0"/>
              <a:solidFill>
                <a:schemeClr val="tx1"/>
              </a:solidFill>
              <a:effectLst>
                <a:outerShdw blurRad="38100" dist="19050" dir="2700000" algn="tl" rotWithShape="0">
                  <a:schemeClr val="dk1">
                    <a:alpha val="40000"/>
                  </a:schemeClr>
                </a:outerShdw>
              </a:effectLst>
            </a:endParaRPr>
          </a:p>
        </p:txBody>
      </p:sp>
      <p:sp>
        <p:nvSpPr>
          <p:cNvPr id="17" name="Rectangle: Rounded Corners 16">
            <a:extLst>
              <a:ext uri="{FF2B5EF4-FFF2-40B4-BE49-F238E27FC236}">
                <a16:creationId xmlns:a16="http://schemas.microsoft.com/office/drawing/2014/main" id="{721DB6C4-88F5-7096-BA32-E0026A426F99}"/>
              </a:ext>
            </a:extLst>
          </p:cNvPr>
          <p:cNvSpPr/>
          <p:nvPr/>
        </p:nvSpPr>
        <p:spPr>
          <a:xfrm>
            <a:off x="7335076" y="4719782"/>
            <a:ext cx="2387497" cy="842574"/>
          </a:xfrm>
          <a:custGeom>
            <a:avLst/>
            <a:gdLst>
              <a:gd name="connsiteX0" fmla="*/ 0 w 2387497"/>
              <a:gd name="connsiteY0" fmla="*/ 140432 h 842574"/>
              <a:gd name="connsiteX1" fmla="*/ 140432 w 2387497"/>
              <a:gd name="connsiteY1" fmla="*/ 0 h 842574"/>
              <a:gd name="connsiteX2" fmla="*/ 603891 w 2387497"/>
              <a:gd name="connsiteY2" fmla="*/ 0 h 842574"/>
              <a:gd name="connsiteX3" fmla="*/ 1151616 w 2387497"/>
              <a:gd name="connsiteY3" fmla="*/ 0 h 842574"/>
              <a:gd name="connsiteX4" fmla="*/ 1636141 w 2387497"/>
              <a:gd name="connsiteY4" fmla="*/ 0 h 842574"/>
              <a:gd name="connsiteX5" fmla="*/ 2247065 w 2387497"/>
              <a:gd name="connsiteY5" fmla="*/ 0 h 842574"/>
              <a:gd name="connsiteX6" fmla="*/ 2387497 w 2387497"/>
              <a:gd name="connsiteY6" fmla="*/ 140432 h 842574"/>
              <a:gd name="connsiteX7" fmla="*/ 2387497 w 2387497"/>
              <a:gd name="connsiteY7" fmla="*/ 702142 h 842574"/>
              <a:gd name="connsiteX8" fmla="*/ 2247065 w 2387497"/>
              <a:gd name="connsiteY8" fmla="*/ 842574 h 842574"/>
              <a:gd name="connsiteX9" fmla="*/ 1678274 w 2387497"/>
              <a:gd name="connsiteY9" fmla="*/ 842574 h 842574"/>
              <a:gd name="connsiteX10" fmla="*/ 1172682 w 2387497"/>
              <a:gd name="connsiteY10" fmla="*/ 842574 h 842574"/>
              <a:gd name="connsiteX11" fmla="*/ 603891 w 2387497"/>
              <a:gd name="connsiteY11" fmla="*/ 842574 h 842574"/>
              <a:gd name="connsiteX12" fmla="*/ 140432 w 2387497"/>
              <a:gd name="connsiteY12" fmla="*/ 842574 h 842574"/>
              <a:gd name="connsiteX13" fmla="*/ 0 w 2387497"/>
              <a:gd name="connsiteY13" fmla="*/ 702142 h 842574"/>
              <a:gd name="connsiteX14" fmla="*/ 0 w 2387497"/>
              <a:gd name="connsiteY14" fmla="*/ 140432 h 84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7497" h="842574" fill="none" extrusionOk="0">
                <a:moveTo>
                  <a:pt x="0" y="140432"/>
                </a:moveTo>
                <a:cubicBezTo>
                  <a:pt x="4307" y="59749"/>
                  <a:pt x="63785" y="5295"/>
                  <a:pt x="140432" y="0"/>
                </a:cubicBezTo>
                <a:cubicBezTo>
                  <a:pt x="289006" y="-26752"/>
                  <a:pt x="488102" y="19215"/>
                  <a:pt x="603891" y="0"/>
                </a:cubicBezTo>
                <a:cubicBezTo>
                  <a:pt x="719680" y="-19215"/>
                  <a:pt x="975337" y="50637"/>
                  <a:pt x="1151616" y="0"/>
                </a:cubicBezTo>
                <a:cubicBezTo>
                  <a:pt x="1327895" y="-50637"/>
                  <a:pt x="1479409" y="12737"/>
                  <a:pt x="1636141" y="0"/>
                </a:cubicBezTo>
                <a:cubicBezTo>
                  <a:pt x="1792874" y="-12737"/>
                  <a:pt x="2029727" y="52175"/>
                  <a:pt x="2247065" y="0"/>
                </a:cubicBezTo>
                <a:cubicBezTo>
                  <a:pt x="2338476" y="10518"/>
                  <a:pt x="2387830" y="60855"/>
                  <a:pt x="2387497" y="140432"/>
                </a:cubicBezTo>
                <a:cubicBezTo>
                  <a:pt x="2432301" y="260385"/>
                  <a:pt x="2340449" y="458196"/>
                  <a:pt x="2387497" y="702142"/>
                </a:cubicBezTo>
                <a:cubicBezTo>
                  <a:pt x="2399765" y="775293"/>
                  <a:pt x="2329615" y="834652"/>
                  <a:pt x="2247065" y="842574"/>
                </a:cubicBezTo>
                <a:cubicBezTo>
                  <a:pt x="1986255" y="894286"/>
                  <a:pt x="1865269" y="788580"/>
                  <a:pt x="1678274" y="842574"/>
                </a:cubicBezTo>
                <a:cubicBezTo>
                  <a:pt x="1491279" y="896568"/>
                  <a:pt x="1372462" y="837031"/>
                  <a:pt x="1172682" y="842574"/>
                </a:cubicBezTo>
                <a:cubicBezTo>
                  <a:pt x="972902" y="848117"/>
                  <a:pt x="754300" y="793984"/>
                  <a:pt x="603891" y="842574"/>
                </a:cubicBezTo>
                <a:cubicBezTo>
                  <a:pt x="453482" y="891164"/>
                  <a:pt x="358987" y="835463"/>
                  <a:pt x="140432" y="842574"/>
                </a:cubicBezTo>
                <a:cubicBezTo>
                  <a:pt x="41084" y="846352"/>
                  <a:pt x="528" y="785773"/>
                  <a:pt x="0" y="702142"/>
                </a:cubicBezTo>
                <a:cubicBezTo>
                  <a:pt x="-41966" y="453761"/>
                  <a:pt x="2424" y="357458"/>
                  <a:pt x="0" y="140432"/>
                </a:cubicBezTo>
                <a:close/>
              </a:path>
              <a:path w="2387497" h="842574" stroke="0" extrusionOk="0">
                <a:moveTo>
                  <a:pt x="0" y="140432"/>
                </a:moveTo>
                <a:cubicBezTo>
                  <a:pt x="13508" y="77624"/>
                  <a:pt x="56908" y="11922"/>
                  <a:pt x="140432" y="0"/>
                </a:cubicBezTo>
                <a:cubicBezTo>
                  <a:pt x="380128" y="-47080"/>
                  <a:pt x="419826" y="29754"/>
                  <a:pt x="667090" y="0"/>
                </a:cubicBezTo>
                <a:cubicBezTo>
                  <a:pt x="914354" y="-29754"/>
                  <a:pt x="960579" y="32817"/>
                  <a:pt x="1151616" y="0"/>
                </a:cubicBezTo>
                <a:cubicBezTo>
                  <a:pt x="1342653" y="-32817"/>
                  <a:pt x="1557457" y="52279"/>
                  <a:pt x="1720407" y="0"/>
                </a:cubicBezTo>
                <a:cubicBezTo>
                  <a:pt x="1883357" y="-52279"/>
                  <a:pt x="2000791" y="11609"/>
                  <a:pt x="2247065" y="0"/>
                </a:cubicBezTo>
                <a:cubicBezTo>
                  <a:pt x="2323608" y="1671"/>
                  <a:pt x="2405294" y="60160"/>
                  <a:pt x="2387497" y="140432"/>
                </a:cubicBezTo>
                <a:cubicBezTo>
                  <a:pt x="2418389" y="416673"/>
                  <a:pt x="2365505" y="588647"/>
                  <a:pt x="2387497" y="702142"/>
                </a:cubicBezTo>
                <a:cubicBezTo>
                  <a:pt x="2392846" y="778509"/>
                  <a:pt x="2315684" y="858356"/>
                  <a:pt x="2247065" y="842574"/>
                </a:cubicBezTo>
                <a:cubicBezTo>
                  <a:pt x="2023513" y="862308"/>
                  <a:pt x="1919209" y="788855"/>
                  <a:pt x="1699340" y="842574"/>
                </a:cubicBezTo>
                <a:cubicBezTo>
                  <a:pt x="1479471" y="896293"/>
                  <a:pt x="1339645" y="792880"/>
                  <a:pt x="1151616" y="842574"/>
                </a:cubicBezTo>
                <a:cubicBezTo>
                  <a:pt x="963587" y="892268"/>
                  <a:pt x="778829" y="836146"/>
                  <a:pt x="624958" y="842574"/>
                </a:cubicBezTo>
                <a:cubicBezTo>
                  <a:pt x="471087" y="849002"/>
                  <a:pt x="247239" y="794433"/>
                  <a:pt x="140432" y="842574"/>
                </a:cubicBezTo>
                <a:cubicBezTo>
                  <a:pt x="63053" y="834583"/>
                  <a:pt x="-4065" y="769634"/>
                  <a:pt x="0" y="702142"/>
                </a:cubicBezTo>
                <a:cubicBezTo>
                  <a:pt x="-31602" y="424025"/>
                  <a:pt x="51985" y="340385"/>
                  <a:pt x="0" y="140432"/>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1779020504">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b="1" dirty="0">
                <a:ln w="0"/>
                <a:solidFill>
                  <a:schemeClr val="tx1"/>
                </a:solidFill>
                <a:effectLst>
                  <a:outerShdw blurRad="38100" dist="19050" dir="2700000" algn="tl" rotWithShape="0">
                    <a:schemeClr val="dk1">
                      <a:alpha val="40000"/>
                    </a:schemeClr>
                  </a:outerShdw>
                </a:effectLst>
              </a:rPr>
              <a:t>Reinforcement Learning</a:t>
            </a:r>
            <a:endParaRPr lang="de-DE" b="1" dirty="0">
              <a:ln w="0"/>
              <a:solidFill>
                <a:schemeClr val="tx1"/>
              </a:solidFill>
              <a:effectLst>
                <a:outerShdw blurRad="38100" dist="19050" dir="2700000" algn="tl" rotWithShape="0">
                  <a:schemeClr val="dk1">
                    <a:alpha val="40000"/>
                  </a:schemeClr>
                </a:outerShdw>
              </a:effectLst>
            </a:endParaRPr>
          </a:p>
        </p:txBody>
      </p:sp>
      <p:sp>
        <p:nvSpPr>
          <p:cNvPr id="18" name="Hexagon 17">
            <a:extLst>
              <a:ext uri="{FF2B5EF4-FFF2-40B4-BE49-F238E27FC236}">
                <a16:creationId xmlns:a16="http://schemas.microsoft.com/office/drawing/2014/main" id="{8EA99D7F-E4C5-93EC-E38A-AA26CF9462F8}"/>
              </a:ext>
            </a:extLst>
          </p:cNvPr>
          <p:cNvSpPr/>
          <p:nvPr/>
        </p:nvSpPr>
        <p:spPr>
          <a:xfrm>
            <a:off x="3020427" y="5330558"/>
            <a:ext cx="1553741" cy="410284"/>
          </a:xfrm>
          <a:custGeom>
            <a:avLst/>
            <a:gdLst>
              <a:gd name="connsiteX0" fmla="*/ 0 w 1553741"/>
              <a:gd name="connsiteY0" fmla="*/ 205142 h 410284"/>
              <a:gd name="connsiteX1" fmla="*/ 102571 w 1553741"/>
              <a:gd name="connsiteY1" fmla="*/ 0 h 410284"/>
              <a:gd name="connsiteX2" fmla="*/ 511646 w 1553741"/>
              <a:gd name="connsiteY2" fmla="*/ 0 h 410284"/>
              <a:gd name="connsiteX3" fmla="*/ 988151 w 1553741"/>
              <a:gd name="connsiteY3" fmla="*/ 0 h 410284"/>
              <a:gd name="connsiteX4" fmla="*/ 1451170 w 1553741"/>
              <a:gd name="connsiteY4" fmla="*/ 0 h 410284"/>
              <a:gd name="connsiteX5" fmla="*/ 1553741 w 1553741"/>
              <a:gd name="connsiteY5" fmla="*/ 205142 h 410284"/>
              <a:gd name="connsiteX6" fmla="*/ 1451170 w 1553741"/>
              <a:gd name="connsiteY6" fmla="*/ 410284 h 410284"/>
              <a:gd name="connsiteX7" fmla="*/ 1015123 w 1553741"/>
              <a:gd name="connsiteY7" fmla="*/ 410284 h 410284"/>
              <a:gd name="connsiteX8" fmla="*/ 565590 w 1553741"/>
              <a:gd name="connsiteY8" fmla="*/ 410284 h 410284"/>
              <a:gd name="connsiteX9" fmla="*/ 102571 w 1553741"/>
              <a:gd name="connsiteY9" fmla="*/ 410284 h 410284"/>
              <a:gd name="connsiteX10" fmla="*/ 0 w 1553741"/>
              <a:gd name="connsiteY10" fmla="*/ 205142 h 41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3741" h="410284" fill="none" extrusionOk="0">
                <a:moveTo>
                  <a:pt x="0" y="205142"/>
                </a:moveTo>
                <a:cubicBezTo>
                  <a:pt x="20365" y="126819"/>
                  <a:pt x="72386" y="80620"/>
                  <a:pt x="102571" y="0"/>
                </a:cubicBezTo>
                <a:cubicBezTo>
                  <a:pt x="192825" y="-41914"/>
                  <a:pt x="307154" y="17941"/>
                  <a:pt x="511646" y="0"/>
                </a:cubicBezTo>
                <a:cubicBezTo>
                  <a:pt x="716138" y="-17941"/>
                  <a:pt x="861585" y="21371"/>
                  <a:pt x="988151" y="0"/>
                </a:cubicBezTo>
                <a:cubicBezTo>
                  <a:pt x="1114717" y="-21371"/>
                  <a:pt x="1283605" y="4719"/>
                  <a:pt x="1451170" y="0"/>
                </a:cubicBezTo>
                <a:cubicBezTo>
                  <a:pt x="1493628" y="56080"/>
                  <a:pt x="1485332" y="116741"/>
                  <a:pt x="1553741" y="205142"/>
                </a:cubicBezTo>
                <a:cubicBezTo>
                  <a:pt x="1536059" y="275400"/>
                  <a:pt x="1459573" y="341544"/>
                  <a:pt x="1451170" y="410284"/>
                </a:cubicBezTo>
                <a:cubicBezTo>
                  <a:pt x="1288525" y="423883"/>
                  <a:pt x="1161809" y="358020"/>
                  <a:pt x="1015123" y="410284"/>
                </a:cubicBezTo>
                <a:cubicBezTo>
                  <a:pt x="868437" y="462548"/>
                  <a:pt x="723084" y="389995"/>
                  <a:pt x="565590" y="410284"/>
                </a:cubicBezTo>
                <a:cubicBezTo>
                  <a:pt x="408096" y="430573"/>
                  <a:pt x="247139" y="379854"/>
                  <a:pt x="102571" y="410284"/>
                </a:cubicBezTo>
                <a:cubicBezTo>
                  <a:pt x="55708" y="356524"/>
                  <a:pt x="53682" y="254623"/>
                  <a:pt x="0" y="205142"/>
                </a:cubicBezTo>
                <a:close/>
              </a:path>
              <a:path w="1553741" h="410284" stroke="0" extrusionOk="0">
                <a:moveTo>
                  <a:pt x="0" y="205142"/>
                </a:moveTo>
                <a:cubicBezTo>
                  <a:pt x="29497" y="134299"/>
                  <a:pt x="86738" y="49785"/>
                  <a:pt x="102571" y="0"/>
                </a:cubicBezTo>
                <a:cubicBezTo>
                  <a:pt x="296464" y="-14909"/>
                  <a:pt x="365476" y="866"/>
                  <a:pt x="538618" y="0"/>
                </a:cubicBezTo>
                <a:cubicBezTo>
                  <a:pt x="711760" y="-866"/>
                  <a:pt x="758778" y="41153"/>
                  <a:pt x="974665" y="0"/>
                </a:cubicBezTo>
                <a:cubicBezTo>
                  <a:pt x="1190552" y="-41153"/>
                  <a:pt x="1301680" y="17726"/>
                  <a:pt x="1451170" y="0"/>
                </a:cubicBezTo>
                <a:cubicBezTo>
                  <a:pt x="1493228" y="72742"/>
                  <a:pt x="1502242" y="137528"/>
                  <a:pt x="1553741" y="205142"/>
                </a:cubicBezTo>
                <a:cubicBezTo>
                  <a:pt x="1547553" y="278166"/>
                  <a:pt x="1461789" y="341036"/>
                  <a:pt x="1451170" y="410284"/>
                </a:cubicBezTo>
                <a:cubicBezTo>
                  <a:pt x="1343358" y="442999"/>
                  <a:pt x="1118979" y="387956"/>
                  <a:pt x="1015123" y="410284"/>
                </a:cubicBezTo>
                <a:cubicBezTo>
                  <a:pt x="911267" y="432612"/>
                  <a:pt x="775683" y="381408"/>
                  <a:pt x="565590" y="410284"/>
                </a:cubicBezTo>
                <a:cubicBezTo>
                  <a:pt x="355497" y="439160"/>
                  <a:pt x="264801" y="362397"/>
                  <a:pt x="102571" y="410284"/>
                </a:cubicBezTo>
                <a:cubicBezTo>
                  <a:pt x="45967" y="330892"/>
                  <a:pt x="61410" y="295703"/>
                  <a:pt x="0" y="205142"/>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Clustering</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21" name="Hexagon 20">
            <a:extLst>
              <a:ext uri="{FF2B5EF4-FFF2-40B4-BE49-F238E27FC236}">
                <a16:creationId xmlns:a16="http://schemas.microsoft.com/office/drawing/2014/main" id="{35B9E45C-3783-B022-9EEF-5751AB75BED4}"/>
              </a:ext>
            </a:extLst>
          </p:cNvPr>
          <p:cNvSpPr/>
          <p:nvPr/>
        </p:nvSpPr>
        <p:spPr>
          <a:xfrm>
            <a:off x="494581" y="5341759"/>
            <a:ext cx="1993471" cy="646411"/>
          </a:xfrm>
          <a:custGeom>
            <a:avLst/>
            <a:gdLst>
              <a:gd name="connsiteX0" fmla="*/ 0 w 1993471"/>
              <a:gd name="connsiteY0" fmla="*/ 323206 h 646411"/>
              <a:gd name="connsiteX1" fmla="*/ 161603 w 1993471"/>
              <a:gd name="connsiteY1" fmla="*/ 0 h 646411"/>
              <a:gd name="connsiteX2" fmla="*/ 668250 w 1993471"/>
              <a:gd name="connsiteY2" fmla="*/ 0 h 646411"/>
              <a:gd name="connsiteX3" fmla="*/ 1258410 w 1993471"/>
              <a:gd name="connsiteY3" fmla="*/ 0 h 646411"/>
              <a:gd name="connsiteX4" fmla="*/ 1831868 w 1993471"/>
              <a:gd name="connsiteY4" fmla="*/ 0 h 646411"/>
              <a:gd name="connsiteX5" fmla="*/ 1993471 w 1993471"/>
              <a:gd name="connsiteY5" fmla="*/ 323206 h 646411"/>
              <a:gd name="connsiteX6" fmla="*/ 1831868 w 1993471"/>
              <a:gd name="connsiteY6" fmla="*/ 646411 h 646411"/>
              <a:gd name="connsiteX7" fmla="*/ 1291816 w 1993471"/>
              <a:gd name="connsiteY7" fmla="*/ 646411 h 646411"/>
              <a:gd name="connsiteX8" fmla="*/ 735061 w 1993471"/>
              <a:gd name="connsiteY8" fmla="*/ 646411 h 646411"/>
              <a:gd name="connsiteX9" fmla="*/ 161603 w 1993471"/>
              <a:gd name="connsiteY9" fmla="*/ 646411 h 646411"/>
              <a:gd name="connsiteX10" fmla="*/ 0 w 1993471"/>
              <a:gd name="connsiteY10" fmla="*/ 323206 h 64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3471" h="646411" fill="none" extrusionOk="0">
                <a:moveTo>
                  <a:pt x="0" y="323206"/>
                </a:moveTo>
                <a:cubicBezTo>
                  <a:pt x="22603" y="196770"/>
                  <a:pt x="97617" y="132392"/>
                  <a:pt x="161603" y="0"/>
                </a:cubicBezTo>
                <a:cubicBezTo>
                  <a:pt x="288277" y="-39753"/>
                  <a:pt x="540222" y="29807"/>
                  <a:pt x="668250" y="0"/>
                </a:cubicBezTo>
                <a:cubicBezTo>
                  <a:pt x="796278" y="-29807"/>
                  <a:pt x="981149" y="23875"/>
                  <a:pt x="1258410" y="0"/>
                </a:cubicBezTo>
                <a:cubicBezTo>
                  <a:pt x="1535671" y="-23875"/>
                  <a:pt x="1693054" y="27505"/>
                  <a:pt x="1831868" y="0"/>
                </a:cubicBezTo>
                <a:cubicBezTo>
                  <a:pt x="1902616" y="102557"/>
                  <a:pt x="1889836" y="183482"/>
                  <a:pt x="1993471" y="323206"/>
                </a:cubicBezTo>
                <a:cubicBezTo>
                  <a:pt x="1950370" y="429606"/>
                  <a:pt x="1847792" y="556280"/>
                  <a:pt x="1831868" y="646411"/>
                </a:cubicBezTo>
                <a:cubicBezTo>
                  <a:pt x="1666912" y="670030"/>
                  <a:pt x="1403943" y="602613"/>
                  <a:pt x="1291816" y="646411"/>
                </a:cubicBezTo>
                <a:cubicBezTo>
                  <a:pt x="1179689" y="690209"/>
                  <a:pt x="906515" y="636664"/>
                  <a:pt x="735061" y="646411"/>
                </a:cubicBezTo>
                <a:cubicBezTo>
                  <a:pt x="563607" y="656158"/>
                  <a:pt x="301376" y="596215"/>
                  <a:pt x="161603" y="646411"/>
                </a:cubicBezTo>
                <a:cubicBezTo>
                  <a:pt x="104096" y="542024"/>
                  <a:pt x="64310" y="446859"/>
                  <a:pt x="0" y="323206"/>
                </a:cubicBezTo>
                <a:close/>
              </a:path>
              <a:path w="1993471" h="646411" stroke="0" extrusionOk="0">
                <a:moveTo>
                  <a:pt x="0" y="323206"/>
                </a:moveTo>
                <a:cubicBezTo>
                  <a:pt x="75609" y="162957"/>
                  <a:pt x="124954" y="124728"/>
                  <a:pt x="161603" y="0"/>
                </a:cubicBezTo>
                <a:cubicBezTo>
                  <a:pt x="331201" y="-50125"/>
                  <a:pt x="498284" y="7817"/>
                  <a:pt x="701655" y="0"/>
                </a:cubicBezTo>
                <a:cubicBezTo>
                  <a:pt x="905026" y="-7817"/>
                  <a:pt x="1043157" y="64451"/>
                  <a:pt x="1241708" y="0"/>
                </a:cubicBezTo>
                <a:cubicBezTo>
                  <a:pt x="1440259" y="-64451"/>
                  <a:pt x="1680080" y="21472"/>
                  <a:pt x="1831868" y="0"/>
                </a:cubicBezTo>
                <a:cubicBezTo>
                  <a:pt x="1913907" y="85622"/>
                  <a:pt x="1885538" y="176205"/>
                  <a:pt x="1993471" y="323206"/>
                </a:cubicBezTo>
                <a:cubicBezTo>
                  <a:pt x="1980603" y="415137"/>
                  <a:pt x="1841549" y="566529"/>
                  <a:pt x="1831868" y="646411"/>
                </a:cubicBezTo>
                <a:cubicBezTo>
                  <a:pt x="1621890" y="651709"/>
                  <a:pt x="1417976" y="590324"/>
                  <a:pt x="1291816" y="646411"/>
                </a:cubicBezTo>
                <a:cubicBezTo>
                  <a:pt x="1165656" y="702498"/>
                  <a:pt x="917856" y="619644"/>
                  <a:pt x="735061" y="646411"/>
                </a:cubicBezTo>
                <a:cubicBezTo>
                  <a:pt x="552267" y="673178"/>
                  <a:pt x="401966" y="624507"/>
                  <a:pt x="161603" y="646411"/>
                </a:cubicBezTo>
                <a:cubicBezTo>
                  <a:pt x="83107" y="552256"/>
                  <a:pt x="75241" y="399420"/>
                  <a:pt x="0" y="323206"/>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Dimensionality Reduction</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23" name="Hexagon 22">
            <a:extLst>
              <a:ext uri="{FF2B5EF4-FFF2-40B4-BE49-F238E27FC236}">
                <a16:creationId xmlns:a16="http://schemas.microsoft.com/office/drawing/2014/main" id="{52F831C4-9A24-4295-9416-8665C2FD7AA7}"/>
              </a:ext>
            </a:extLst>
          </p:cNvPr>
          <p:cNvSpPr/>
          <p:nvPr/>
        </p:nvSpPr>
        <p:spPr>
          <a:xfrm>
            <a:off x="6143408" y="5642726"/>
            <a:ext cx="2221562" cy="605531"/>
          </a:xfrm>
          <a:custGeom>
            <a:avLst/>
            <a:gdLst>
              <a:gd name="connsiteX0" fmla="*/ 0 w 2221562"/>
              <a:gd name="connsiteY0" fmla="*/ 302766 h 605531"/>
              <a:gd name="connsiteX1" fmla="*/ 151383 w 2221562"/>
              <a:gd name="connsiteY1" fmla="*/ 0 h 605531"/>
              <a:gd name="connsiteX2" fmla="*/ 650270 w 2221562"/>
              <a:gd name="connsiteY2" fmla="*/ 0 h 605531"/>
              <a:gd name="connsiteX3" fmla="*/ 1072405 w 2221562"/>
              <a:gd name="connsiteY3" fmla="*/ 0 h 605531"/>
              <a:gd name="connsiteX4" fmla="*/ 1590480 w 2221562"/>
              <a:gd name="connsiteY4" fmla="*/ 0 h 605531"/>
              <a:gd name="connsiteX5" fmla="*/ 2070179 w 2221562"/>
              <a:gd name="connsiteY5" fmla="*/ 0 h 605531"/>
              <a:gd name="connsiteX6" fmla="*/ 2221562 w 2221562"/>
              <a:gd name="connsiteY6" fmla="*/ 302766 h 605531"/>
              <a:gd name="connsiteX7" fmla="*/ 2070179 w 2221562"/>
              <a:gd name="connsiteY7" fmla="*/ 605531 h 605531"/>
              <a:gd name="connsiteX8" fmla="*/ 1571292 w 2221562"/>
              <a:gd name="connsiteY8" fmla="*/ 605531 h 605531"/>
              <a:gd name="connsiteX9" fmla="*/ 1149157 w 2221562"/>
              <a:gd name="connsiteY9" fmla="*/ 605531 h 605531"/>
              <a:gd name="connsiteX10" fmla="*/ 650270 w 2221562"/>
              <a:gd name="connsiteY10" fmla="*/ 605531 h 605531"/>
              <a:gd name="connsiteX11" fmla="*/ 151383 w 2221562"/>
              <a:gd name="connsiteY11" fmla="*/ 605531 h 605531"/>
              <a:gd name="connsiteX12" fmla="*/ 0 w 2221562"/>
              <a:gd name="connsiteY12" fmla="*/ 302766 h 60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1562" h="605531" fill="none" extrusionOk="0">
                <a:moveTo>
                  <a:pt x="0" y="302766"/>
                </a:moveTo>
                <a:cubicBezTo>
                  <a:pt x="52644" y="192344"/>
                  <a:pt x="110143" y="93141"/>
                  <a:pt x="151383" y="0"/>
                </a:cubicBezTo>
                <a:cubicBezTo>
                  <a:pt x="267997" y="-12635"/>
                  <a:pt x="401014" y="15471"/>
                  <a:pt x="650270" y="0"/>
                </a:cubicBezTo>
                <a:cubicBezTo>
                  <a:pt x="899526" y="-15471"/>
                  <a:pt x="862343" y="29501"/>
                  <a:pt x="1072405" y="0"/>
                </a:cubicBezTo>
                <a:cubicBezTo>
                  <a:pt x="1282468" y="-29501"/>
                  <a:pt x="1424123" y="11771"/>
                  <a:pt x="1590480" y="0"/>
                </a:cubicBezTo>
                <a:cubicBezTo>
                  <a:pt x="1756838" y="-11771"/>
                  <a:pt x="1956354" y="53741"/>
                  <a:pt x="2070179" y="0"/>
                </a:cubicBezTo>
                <a:cubicBezTo>
                  <a:pt x="2151205" y="129716"/>
                  <a:pt x="2147993" y="158958"/>
                  <a:pt x="2221562" y="302766"/>
                </a:cubicBezTo>
                <a:cubicBezTo>
                  <a:pt x="2201985" y="375911"/>
                  <a:pt x="2118770" y="498526"/>
                  <a:pt x="2070179" y="605531"/>
                </a:cubicBezTo>
                <a:cubicBezTo>
                  <a:pt x="1921367" y="647216"/>
                  <a:pt x="1686662" y="589101"/>
                  <a:pt x="1571292" y="605531"/>
                </a:cubicBezTo>
                <a:cubicBezTo>
                  <a:pt x="1455922" y="621961"/>
                  <a:pt x="1312642" y="560929"/>
                  <a:pt x="1149157" y="605531"/>
                </a:cubicBezTo>
                <a:cubicBezTo>
                  <a:pt x="985672" y="650133"/>
                  <a:pt x="785262" y="556351"/>
                  <a:pt x="650270" y="605531"/>
                </a:cubicBezTo>
                <a:cubicBezTo>
                  <a:pt x="515278" y="654711"/>
                  <a:pt x="388261" y="592030"/>
                  <a:pt x="151383" y="605531"/>
                </a:cubicBezTo>
                <a:cubicBezTo>
                  <a:pt x="89837" y="502444"/>
                  <a:pt x="71064" y="396128"/>
                  <a:pt x="0" y="302766"/>
                </a:cubicBezTo>
                <a:close/>
              </a:path>
              <a:path w="2221562" h="605531" stroke="0" extrusionOk="0">
                <a:moveTo>
                  <a:pt x="0" y="302766"/>
                </a:moveTo>
                <a:cubicBezTo>
                  <a:pt x="62664" y="155528"/>
                  <a:pt x="88051" y="141023"/>
                  <a:pt x="151383" y="0"/>
                </a:cubicBezTo>
                <a:cubicBezTo>
                  <a:pt x="275000" y="-43232"/>
                  <a:pt x="495101" y="3529"/>
                  <a:pt x="611894" y="0"/>
                </a:cubicBezTo>
                <a:cubicBezTo>
                  <a:pt x="728687" y="-3529"/>
                  <a:pt x="940254" y="36797"/>
                  <a:pt x="1072405" y="0"/>
                </a:cubicBezTo>
                <a:cubicBezTo>
                  <a:pt x="1204556" y="-36797"/>
                  <a:pt x="1343365" y="48698"/>
                  <a:pt x="1571292" y="0"/>
                </a:cubicBezTo>
                <a:cubicBezTo>
                  <a:pt x="1799219" y="-48698"/>
                  <a:pt x="1839160" y="29786"/>
                  <a:pt x="2070179" y="0"/>
                </a:cubicBezTo>
                <a:cubicBezTo>
                  <a:pt x="2146486" y="134871"/>
                  <a:pt x="2162890" y="252174"/>
                  <a:pt x="2221562" y="302766"/>
                </a:cubicBezTo>
                <a:cubicBezTo>
                  <a:pt x="2176646" y="393478"/>
                  <a:pt x="2103770" y="493143"/>
                  <a:pt x="2070179" y="605531"/>
                </a:cubicBezTo>
                <a:cubicBezTo>
                  <a:pt x="1930329" y="642017"/>
                  <a:pt x="1705850" y="559667"/>
                  <a:pt x="1552104" y="605531"/>
                </a:cubicBezTo>
                <a:cubicBezTo>
                  <a:pt x="1398359" y="651395"/>
                  <a:pt x="1337494" y="579030"/>
                  <a:pt x="1129969" y="605531"/>
                </a:cubicBezTo>
                <a:cubicBezTo>
                  <a:pt x="922445" y="632032"/>
                  <a:pt x="887468" y="587111"/>
                  <a:pt x="650270" y="605531"/>
                </a:cubicBezTo>
                <a:cubicBezTo>
                  <a:pt x="413072" y="623951"/>
                  <a:pt x="278740" y="551046"/>
                  <a:pt x="151383" y="605531"/>
                </a:cubicBezTo>
                <a:cubicBezTo>
                  <a:pt x="53969" y="489142"/>
                  <a:pt x="84322" y="392966"/>
                  <a:pt x="0" y="302766"/>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Markov Decision Processes</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22" name="Hexagon 21">
            <a:extLst>
              <a:ext uri="{FF2B5EF4-FFF2-40B4-BE49-F238E27FC236}">
                <a16:creationId xmlns:a16="http://schemas.microsoft.com/office/drawing/2014/main" id="{C4A2CCE3-CE0C-94E0-FE46-AABF3EAB7E03}"/>
              </a:ext>
            </a:extLst>
          </p:cNvPr>
          <p:cNvSpPr/>
          <p:nvPr/>
        </p:nvSpPr>
        <p:spPr>
          <a:xfrm>
            <a:off x="8758893" y="5843560"/>
            <a:ext cx="1755078" cy="604167"/>
          </a:xfrm>
          <a:custGeom>
            <a:avLst/>
            <a:gdLst>
              <a:gd name="connsiteX0" fmla="*/ 0 w 1755078"/>
              <a:gd name="connsiteY0" fmla="*/ 302084 h 604167"/>
              <a:gd name="connsiteX1" fmla="*/ 151042 w 1755078"/>
              <a:gd name="connsiteY1" fmla="*/ 0 h 604167"/>
              <a:gd name="connsiteX2" fmla="*/ 591784 w 1755078"/>
              <a:gd name="connsiteY2" fmla="*/ 0 h 604167"/>
              <a:gd name="connsiteX3" fmla="*/ 1105175 w 1755078"/>
              <a:gd name="connsiteY3" fmla="*/ 0 h 604167"/>
              <a:gd name="connsiteX4" fmla="*/ 1604036 w 1755078"/>
              <a:gd name="connsiteY4" fmla="*/ 0 h 604167"/>
              <a:gd name="connsiteX5" fmla="*/ 1755078 w 1755078"/>
              <a:gd name="connsiteY5" fmla="*/ 302084 h 604167"/>
              <a:gd name="connsiteX6" fmla="*/ 1604036 w 1755078"/>
              <a:gd name="connsiteY6" fmla="*/ 604167 h 604167"/>
              <a:gd name="connsiteX7" fmla="*/ 1134235 w 1755078"/>
              <a:gd name="connsiteY7" fmla="*/ 604167 h 604167"/>
              <a:gd name="connsiteX8" fmla="*/ 649903 w 1755078"/>
              <a:gd name="connsiteY8" fmla="*/ 604167 h 604167"/>
              <a:gd name="connsiteX9" fmla="*/ 151042 w 1755078"/>
              <a:gd name="connsiteY9" fmla="*/ 604167 h 604167"/>
              <a:gd name="connsiteX10" fmla="*/ 0 w 1755078"/>
              <a:gd name="connsiteY10" fmla="*/ 302084 h 60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5078" h="604167" fill="none" extrusionOk="0">
                <a:moveTo>
                  <a:pt x="0" y="302084"/>
                </a:moveTo>
                <a:cubicBezTo>
                  <a:pt x="54216" y="181774"/>
                  <a:pt x="86607" y="155186"/>
                  <a:pt x="151042" y="0"/>
                </a:cubicBezTo>
                <a:cubicBezTo>
                  <a:pt x="347961" y="-48347"/>
                  <a:pt x="468733" y="22442"/>
                  <a:pt x="591784" y="0"/>
                </a:cubicBezTo>
                <a:cubicBezTo>
                  <a:pt x="714835" y="-22442"/>
                  <a:pt x="1000045" y="51461"/>
                  <a:pt x="1105175" y="0"/>
                </a:cubicBezTo>
                <a:cubicBezTo>
                  <a:pt x="1210305" y="-51461"/>
                  <a:pt x="1416764" y="5556"/>
                  <a:pt x="1604036" y="0"/>
                </a:cubicBezTo>
                <a:cubicBezTo>
                  <a:pt x="1675745" y="61355"/>
                  <a:pt x="1645948" y="173931"/>
                  <a:pt x="1755078" y="302084"/>
                </a:cubicBezTo>
                <a:cubicBezTo>
                  <a:pt x="1688237" y="440637"/>
                  <a:pt x="1644048" y="440104"/>
                  <a:pt x="1604036" y="604167"/>
                </a:cubicBezTo>
                <a:cubicBezTo>
                  <a:pt x="1430281" y="626147"/>
                  <a:pt x="1348861" y="549962"/>
                  <a:pt x="1134235" y="604167"/>
                </a:cubicBezTo>
                <a:cubicBezTo>
                  <a:pt x="919609" y="658372"/>
                  <a:pt x="886903" y="552595"/>
                  <a:pt x="649903" y="604167"/>
                </a:cubicBezTo>
                <a:cubicBezTo>
                  <a:pt x="412903" y="655739"/>
                  <a:pt x="395556" y="550753"/>
                  <a:pt x="151042" y="604167"/>
                </a:cubicBezTo>
                <a:cubicBezTo>
                  <a:pt x="85401" y="473066"/>
                  <a:pt x="92705" y="426017"/>
                  <a:pt x="0" y="302084"/>
                </a:cubicBezTo>
                <a:close/>
              </a:path>
              <a:path w="1755078" h="604167" stroke="0" extrusionOk="0">
                <a:moveTo>
                  <a:pt x="0" y="302084"/>
                </a:moveTo>
                <a:cubicBezTo>
                  <a:pt x="41744" y="158681"/>
                  <a:pt x="122150" y="127659"/>
                  <a:pt x="151042" y="0"/>
                </a:cubicBezTo>
                <a:cubicBezTo>
                  <a:pt x="360113" y="-3916"/>
                  <a:pt x="459728" y="21684"/>
                  <a:pt x="620843" y="0"/>
                </a:cubicBezTo>
                <a:cubicBezTo>
                  <a:pt x="781958" y="-21684"/>
                  <a:pt x="901040" y="4828"/>
                  <a:pt x="1090645" y="0"/>
                </a:cubicBezTo>
                <a:cubicBezTo>
                  <a:pt x="1280250" y="-4828"/>
                  <a:pt x="1478750" y="27298"/>
                  <a:pt x="1604036" y="0"/>
                </a:cubicBezTo>
                <a:cubicBezTo>
                  <a:pt x="1674342" y="56529"/>
                  <a:pt x="1662185" y="164467"/>
                  <a:pt x="1755078" y="302084"/>
                </a:cubicBezTo>
                <a:cubicBezTo>
                  <a:pt x="1694108" y="427270"/>
                  <a:pt x="1632538" y="513712"/>
                  <a:pt x="1604036" y="604167"/>
                </a:cubicBezTo>
                <a:cubicBezTo>
                  <a:pt x="1450669" y="644933"/>
                  <a:pt x="1231185" y="548242"/>
                  <a:pt x="1134235" y="604167"/>
                </a:cubicBezTo>
                <a:cubicBezTo>
                  <a:pt x="1037285" y="660092"/>
                  <a:pt x="823288" y="593731"/>
                  <a:pt x="649903" y="604167"/>
                </a:cubicBezTo>
                <a:cubicBezTo>
                  <a:pt x="476518" y="614603"/>
                  <a:pt x="361598" y="584377"/>
                  <a:pt x="151042" y="604167"/>
                </a:cubicBezTo>
                <a:cubicBezTo>
                  <a:pt x="76461" y="521055"/>
                  <a:pt x="64497" y="371587"/>
                  <a:pt x="0" y="302084"/>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(Policy) Optimization</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31" name="Rectangle: Rounded Corners 30">
            <a:extLst>
              <a:ext uri="{FF2B5EF4-FFF2-40B4-BE49-F238E27FC236}">
                <a16:creationId xmlns:a16="http://schemas.microsoft.com/office/drawing/2014/main" id="{B82DF080-1564-8C74-6D8E-78DD79E3DB44}"/>
              </a:ext>
            </a:extLst>
          </p:cNvPr>
          <p:cNvSpPr/>
          <p:nvPr/>
        </p:nvSpPr>
        <p:spPr>
          <a:xfrm>
            <a:off x="10692362" y="100189"/>
            <a:ext cx="3069523" cy="326831"/>
          </a:xfrm>
          <a:custGeom>
            <a:avLst/>
            <a:gdLst>
              <a:gd name="connsiteX0" fmla="*/ 0 w 3069523"/>
              <a:gd name="connsiteY0" fmla="*/ 54473 h 326831"/>
              <a:gd name="connsiteX1" fmla="*/ 54473 w 3069523"/>
              <a:gd name="connsiteY1" fmla="*/ 0 h 326831"/>
              <a:gd name="connsiteX2" fmla="*/ 676194 w 3069523"/>
              <a:gd name="connsiteY2" fmla="*/ 0 h 326831"/>
              <a:gd name="connsiteX3" fmla="*/ 1297915 w 3069523"/>
              <a:gd name="connsiteY3" fmla="*/ 0 h 326831"/>
              <a:gd name="connsiteX4" fmla="*/ 1919637 w 3069523"/>
              <a:gd name="connsiteY4" fmla="*/ 0 h 326831"/>
              <a:gd name="connsiteX5" fmla="*/ 3015050 w 3069523"/>
              <a:gd name="connsiteY5" fmla="*/ 0 h 326831"/>
              <a:gd name="connsiteX6" fmla="*/ 3069523 w 3069523"/>
              <a:gd name="connsiteY6" fmla="*/ 54473 h 326831"/>
              <a:gd name="connsiteX7" fmla="*/ 3069523 w 3069523"/>
              <a:gd name="connsiteY7" fmla="*/ 272358 h 326831"/>
              <a:gd name="connsiteX8" fmla="*/ 3015050 w 3069523"/>
              <a:gd name="connsiteY8" fmla="*/ 326831 h 326831"/>
              <a:gd name="connsiteX9" fmla="*/ 2422935 w 3069523"/>
              <a:gd name="connsiteY9" fmla="*/ 326831 h 326831"/>
              <a:gd name="connsiteX10" fmla="*/ 1890031 w 3069523"/>
              <a:gd name="connsiteY10" fmla="*/ 326831 h 326831"/>
              <a:gd name="connsiteX11" fmla="*/ 1357127 w 3069523"/>
              <a:gd name="connsiteY11" fmla="*/ 326831 h 326831"/>
              <a:gd name="connsiteX12" fmla="*/ 824223 w 3069523"/>
              <a:gd name="connsiteY12" fmla="*/ 326831 h 326831"/>
              <a:gd name="connsiteX13" fmla="*/ 54473 w 3069523"/>
              <a:gd name="connsiteY13" fmla="*/ 326831 h 326831"/>
              <a:gd name="connsiteX14" fmla="*/ 0 w 3069523"/>
              <a:gd name="connsiteY14" fmla="*/ 272358 h 326831"/>
              <a:gd name="connsiteX15" fmla="*/ 0 w 3069523"/>
              <a:gd name="connsiteY15" fmla="*/ 54473 h 32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9523" h="326831" fill="none" extrusionOk="0">
                <a:moveTo>
                  <a:pt x="0" y="54473"/>
                </a:moveTo>
                <a:cubicBezTo>
                  <a:pt x="-491" y="17844"/>
                  <a:pt x="21426" y="5216"/>
                  <a:pt x="54473" y="0"/>
                </a:cubicBezTo>
                <a:cubicBezTo>
                  <a:pt x="221399" y="-63784"/>
                  <a:pt x="442878" y="14248"/>
                  <a:pt x="676194" y="0"/>
                </a:cubicBezTo>
                <a:cubicBezTo>
                  <a:pt x="909510" y="-14248"/>
                  <a:pt x="1069039" y="45122"/>
                  <a:pt x="1297915" y="0"/>
                </a:cubicBezTo>
                <a:cubicBezTo>
                  <a:pt x="1526791" y="-45122"/>
                  <a:pt x="1715594" y="42222"/>
                  <a:pt x="1919637" y="0"/>
                </a:cubicBezTo>
                <a:cubicBezTo>
                  <a:pt x="2123680" y="-42222"/>
                  <a:pt x="2600929" y="54574"/>
                  <a:pt x="3015050" y="0"/>
                </a:cubicBezTo>
                <a:cubicBezTo>
                  <a:pt x="3044791" y="-4974"/>
                  <a:pt x="3074077" y="21168"/>
                  <a:pt x="3069523" y="54473"/>
                </a:cubicBezTo>
                <a:cubicBezTo>
                  <a:pt x="3083718" y="116085"/>
                  <a:pt x="3048421" y="182206"/>
                  <a:pt x="3069523" y="272358"/>
                </a:cubicBezTo>
                <a:cubicBezTo>
                  <a:pt x="3067820" y="299341"/>
                  <a:pt x="3048431" y="325906"/>
                  <a:pt x="3015050" y="326831"/>
                </a:cubicBezTo>
                <a:cubicBezTo>
                  <a:pt x="2861627" y="389238"/>
                  <a:pt x="2672100" y="316917"/>
                  <a:pt x="2422935" y="326831"/>
                </a:cubicBezTo>
                <a:cubicBezTo>
                  <a:pt x="2173771" y="336745"/>
                  <a:pt x="2067305" y="322630"/>
                  <a:pt x="1890031" y="326831"/>
                </a:cubicBezTo>
                <a:cubicBezTo>
                  <a:pt x="1712757" y="331032"/>
                  <a:pt x="1472769" y="290515"/>
                  <a:pt x="1357127" y="326831"/>
                </a:cubicBezTo>
                <a:cubicBezTo>
                  <a:pt x="1241485" y="363147"/>
                  <a:pt x="992854" y="313696"/>
                  <a:pt x="824223" y="326831"/>
                </a:cubicBezTo>
                <a:cubicBezTo>
                  <a:pt x="655592" y="339966"/>
                  <a:pt x="360361" y="320460"/>
                  <a:pt x="54473" y="326831"/>
                </a:cubicBezTo>
                <a:cubicBezTo>
                  <a:pt x="30160" y="331159"/>
                  <a:pt x="-1562" y="296784"/>
                  <a:pt x="0" y="272358"/>
                </a:cubicBezTo>
                <a:cubicBezTo>
                  <a:pt x="-5963" y="199073"/>
                  <a:pt x="14282" y="109818"/>
                  <a:pt x="0" y="54473"/>
                </a:cubicBezTo>
                <a:close/>
              </a:path>
              <a:path w="3069523" h="326831" stroke="0" extrusionOk="0">
                <a:moveTo>
                  <a:pt x="0" y="54473"/>
                </a:moveTo>
                <a:cubicBezTo>
                  <a:pt x="5546" y="30444"/>
                  <a:pt x="21715" y="5341"/>
                  <a:pt x="54473" y="0"/>
                </a:cubicBezTo>
                <a:cubicBezTo>
                  <a:pt x="187294" y="-31177"/>
                  <a:pt x="406023" y="54536"/>
                  <a:pt x="646588" y="0"/>
                </a:cubicBezTo>
                <a:cubicBezTo>
                  <a:pt x="887154" y="-54536"/>
                  <a:pt x="1055839" y="41717"/>
                  <a:pt x="1179492" y="0"/>
                </a:cubicBezTo>
                <a:cubicBezTo>
                  <a:pt x="1303145" y="-41717"/>
                  <a:pt x="1532921" y="36794"/>
                  <a:pt x="1830819" y="0"/>
                </a:cubicBezTo>
                <a:cubicBezTo>
                  <a:pt x="2128717" y="-36794"/>
                  <a:pt x="2164547" y="24315"/>
                  <a:pt x="2334117" y="0"/>
                </a:cubicBezTo>
                <a:cubicBezTo>
                  <a:pt x="2503687" y="-24315"/>
                  <a:pt x="2758833" y="53978"/>
                  <a:pt x="3015050" y="0"/>
                </a:cubicBezTo>
                <a:cubicBezTo>
                  <a:pt x="3052962" y="-2779"/>
                  <a:pt x="3073314" y="25679"/>
                  <a:pt x="3069523" y="54473"/>
                </a:cubicBezTo>
                <a:cubicBezTo>
                  <a:pt x="3087492" y="138388"/>
                  <a:pt x="3059470" y="179667"/>
                  <a:pt x="3069523" y="272358"/>
                </a:cubicBezTo>
                <a:cubicBezTo>
                  <a:pt x="3070561" y="307053"/>
                  <a:pt x="3047337" y="329423"/>
                  <a:pt x="3015050" y="326831"/>
                </a:cubicBezTo>
                <a:cubicBezTo>
                  <a:pt x="2779871" y="376815"/>
                  <a:pt x="2569015" y="318396"/>
                  <a:pt x="2363723" y="326831"/>
                </a:cubicBezTo>
                <a:cubicBezTo>
                  <a:pt x="2158431" y="335266"/>
                  <a:pt x="2037315" y="311823"/>
                  <a:pt x="1771608" y="326831"/>
                </a:cubicBezTo>
                <a:cubicBezTo>
                  <a:pt x="1505902" y="341839"/>
                  <a:pt x="1471025" y="292784"/>
                  <a:pt x="1238704" y="326831"/>
                </a:cubicBezTo>
                <a:cubicBezTo>
                  <a:pt x="1006383" y="360878"/>
                  <a:pt x="911804" y="271131"/>
                  <a:pt x="735406" y="326831"/>
                </a:cubicBezTo>
                <a:cubicBezTo>
                  <a:pt x="559008" y="382531"/>
                  <a:pt x="237562" y="307244"/>
                  <a:pt x="54473" y="326831"/>
                </a:cubicBezTo>
                <a:cubicBezTo>
                  <a:pt x="30836" y="329523"/>
                  <a:pt x="-1992" y="304612"/>
                  <a:pt x="0" y="272358"/>
                </a:cubicBezTo>
                <a:cubicBezTo>
                  <a:pt x="-12042" y="221694"/>
                  <a:pt x="24788" y="124463"/>
                  <a:pt x="0" y="54473"/>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1779020504">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b="1" dirty="0">
                <a:ln w="0"/>
                <a:solidFill>
                  <a:schemeClr val="tx1"/>
                </a:solidFill>
                <a:effectLst>
                  <a:outerShdw blurRad="38100" dist="19050" dir="2700000" algn="tl" rotWithShape="0">
                    <a:schemeClr val="dk1">
                      <a:alpha val="40000"/>
                    </a:schemeClr>
                  </a:outerShdw>
                </a:effectLst>
              </a:rPr>
              <a:t>Machine Learning Categories</a:t>
            </a:r>
            <a:endParaRPr lang="de-DE" sz="1600" b="1" dirty="0">
              <a:ln w="0"/>
              <a:solidFill>
                <a:schemeClr val="tx1"/>
              </a:solidFill>
              <a:effectLst>
                <a:outerShdw blurRad="38100" dist="19050" dir="2700000" algn="tl" rotWithShape="0">
                  <a:schemeClr val="dk1">
                    <a:alpha val="40000"/>
                  </a:schemeClr>
                </a:outerShdw>
              </a:effectLst>
            </a:endParaRPr>
          </a:p>
        </p:txBody>
      </p:sp>
      <p:sp>
        <p:nvSpPr>
          <p:cNvPr id="32" name="Hexagon 31">
            <a:extLst>
              <a:ext uri="{FF2B5EF4-FFF2-40B4-BE49-F238E27FC236}">
                <a16:creationId xmlns:a16="http://schemas.microsoft.com/office/drawing/2014/main" id="{D733CBA7-778F-7CFE-8E89-F12691C51C92}"/>
              </a:ext>
            </a:extLst>
          </p:cNvPr>
          <p:cNvSpPr/>
          <p:nvPr/>
        </p:nvSpPr>
        <p:spPr>
          <a:xfrm>
            <a:off x="10692362" y="558674"/>
            <a:ext cx="3069523" cy="326831"/>
          </a:xfrm>
          <a:custGeom>
            <a:avLst/>
            <a:gdLst>
              <a:gd name="connsiteX0" fmla="*/ 0 w 3069523"/>
              <a:gd name="connsiteY0" fmla="*/ 163416 h 326831"/>
              <a:gd name="connsiteX1" fmla="*/ 81708 w 3069523"/>
              <a:gd name="connsiteY1" fmla="*/ 0 h 326831"/>
              <a:gd name="connsiteX2" fmla="*/ 691990 w 3069523"/>
              <a:gd name="connsiteY2" fmla="*/ 0 h 326831"/>
              <a:gd name="connsiteX3" fmla="*/ 1244151 w 3069523"/>
              <a:gd name="connsiteY3" fmla="*/ 0 h 326831"/>
              <a:gd name="connsiteX4" fmla="*/ 1825372 w 3069523"/>
              <a:gd name="connsiteY4" fmla="*/ 0 h 326831"/>
              <a:gd name="connsiteX5" fmla="*/ 2406594 w 3069523"/>
              <a:gd name="connsiteY5" fmla="*/ 0 h 326831"/>
              <a:gd name="connsiteX6" fmla="*/ 2987815 w 3069523"/>
              <a:gd name="connsiteY6" fmla="*/ 0 h 326831"/>
              <a:gd name="connsiteX7" fmla="*/ 3069523 w 3069523"/>
              <a:gd name="connsiteY7" fmla="*/ 163416 h 326831"/>
              <a:gd name="connsiteX8" fmla="*/ 2987815 w 3069523"/>
              <a:gd name="connsiteY8" fmla="*/ 326831 h 326831"/>
              <a:gd name="connsiteX9" fmla="*/ 2493777 w 3069523"/>
              <a:gd name="connsiteY9" fmla="*/ 326831 h 326831"/>
              <a:gd name="connsiteX10" fmla="*/ 1970678 w 3069523"/>
              <a:gd name="connsiteY10" fmla="*/ 326831 h 326831"/>
              <a:gd name="connsiteX11" fmla="*/ 1389456 w 3069523"/>
              <a:gd name="connsiteY11" fmla="*/ 326831 h 326831"/>
              <a:gd name="connsiteX12" fmla="*/ 866357 w 3069523"/>
              <a:gd name="connsiteY12" fmla="*/ 326831 h 326831"/>
              <a:gd name="connsiteX13" fmla="*/ 81708 w 3069523"/>
              <a:gd name="connsiteY13" fmla="*/ 326831 h 326831"/>
              <a:gd name="connsiteX14" fmla="*/ 0 w 3069523"/>
              <a:gd name="connsiteY14" fmla="*/ 163416 h 32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9523" h="326831" fill="none" extrusionOk="0">
                <a:moveTo>
                  <a:pt x="0" y="163416"/>
                </a:moveTo>
                <a:cubicBezTo>
                  <a:pt x="13059" y="99497"/>
                  <a:pt x="61442" y="46845"/>
                  <a:pt x="81708" y="0"/>
                </a:cubicBezTo>
                <a:cubicBezTo>
                  <a:pt x="383386" y="-9336"/>
                  <a:pt x="456345" y="6552"/>
                  <a:pt x="691990" y="0"/>
                </a:cubicBezTo>
                <a:cubicBezTo>
                  <a:pt x="927635" y="-6552"/>
                  <a:pt x="1030094" y="27018"/>
                  <a:pt x="1244151" y="0"/>
                </a:cubicBezTo>
                <a:cubicBezTo>
                  <a:pt x="1458208" y="-27018"/>
                  <a:pt x="1655440" y="21127"/>
                  <a:pt x="1825372" y="0"/>
                </a:cubicBezTo>
                <a:cubicBezTo>
                  <a:pt x="1995304" y="-21127"/>
                  <a:pt x="2210650" y="62285"/>
                  <a:pt x="2406594" y="0"/>
                </a:cubicBezTo>
                <a:cubicBezTo>
                  <a:pt x="2602538" y="-62285"/>
                  <a:pt x="2761407" y="56111"/>
                  <a:pt x="2987815" y="0"/>
                </a:cubicBezTo>
                <a:cubicBezTo>
                  <a:pt x="3033205" y="71263"/>
                  <a:pt x="3035823" y="103739"/>
                  <a:pt x="3069523" y="163416"/>
                </a:cubicBezTo>
                <a:cubicBezTo>
                  <a:pt x="3038738" y="225032"/>
                  <a:pt x="3005737" y="264348"/>
                  <a:pt x="2987815" y="326831"/>
                </a:cubicBezTo>
                <a:cubicBezTo>
                  <a:pt x="2776558" y="378006"/>
                  <a:pt x="2593722" y="315574"/>
                  <a:pt x="2493777" y="326831"/>
                </a:cubicBezTo>
                <a:cubicBezTo>
                  <a:pt x="2393832" y="338088"/>
                  <a:pt x="2132940" y="270637"/>
                  <a:pt x="1970678" y="326831"/>
                </a:cubicBezTo>
                <a:cubicBezTo>
                  <a:pt x="1808416" y="383025"/>
                  <a:pt x="1630975" y="268692"/>
                  <a:pt x="1389456" y="326831"/>
                </a:cubicBezTo>
                <a:cubicBezTo>
                  <a:pt x="1147937" y="384970"/>
                  <a:pt x="990171" y="310404"/>
                  <a:pt x="866357" y="326831"/>
                </a:cubicBezTo>
                <a:cubicBezTo>
                  <a:pt x="742543" y="343258"/>
                  <a:pt x="287441" y="249557"/>
                  <a:pt x="81708" y="326831"/>
                </a:cubicBezTo>
                <a:cubicBezTo>
                  <a:pt x="51302" y="294538"/>
                  <a:pt x="45176" y="238359"/>
                  <a:pt x="0" y="163416"/>
                </a:cubicBezTo>
                <a:close/>
              </a:path>
              <a:path w="3069523" h="326831" stroke="0" extrusionOk="0">
                <a:moveTo>
                  <a:pt x="0" y="163416"/>
                </a:moveTo>
                <a:cubicBezTo>
                  <a:pt x="26374" y="109738"/>
                  <a:pt x="54086" y="82835"/>
                  <a:pt x="81708" y="0"/>
                </a:cubicBezTo>
                <a:cubicBezTo>
                  <a:pt x="284871" y="-7064"/>
                  <a:pt x="408313" y="34210"/>
                  <a:pt x="633868" y="0"/>
                </a:cubicBezTo>
                <a:cubicBezTo>
                  <a:pt x="859423" y="-34210"/>
                  <a:pt x="973572" y="22361"/>
                  <a:pt x="1186029" y="0"/>
                </a:cubicBezTo>
                <a:cubicBezTo>
                  <a:pt x="1398486" y="-22361"/>
                  <a:pt x="1628415" y="73058"/>
                  <a:pt x="1796311" y="0"/>
                </a:cubicBezTo>
                <a:cubicBezTo>
                  <a:pt x="1964207" y="-73058"/>
                  <a:pt x="2188927" y="12747"/>
                  <a:pt x="2290349" y="0"/>
                </a:cubicBezTo>
                <a:cubicBezTo>
                  <a:pt x="2391771" y="-12747"/>
                  <a:pt x="2711206" y="74605"/>
                  <a:pt x="2987815" y="0"/>
                </a:cubicBezTo>
                <a:cubicBezTo>
                  <a:pt x="3029271" y="77856"/>
                  <a:pt x="3037141" y="101323"/>
                  <a:pt x="3069523" y="163416"/>
                </a:cubicBezTo>
                <a:cubicBezTo>
                  <a:pt x="3054056" y="221489"/>
                  <a:pt x="3016813" y="263145"/>
                  <a:pt x="2987815" y="326831"/>
                </a:cubicBezTo>
                <a:cubicBezTo>
                  <a:pt x="2773546" y="372262"/>
                  <a:pt x="2568133" y="274382"/>
                  <a:pt x="2406594" y="326831"/>
                </a:cubicBezTo>
                <a:cubicBezTo>
                  <a:pt x="2245055" y="379280"/>
                  <a:pt x="2002118" y="280670"/>
                  <a:pt x="1825372" y="326831"/>
                </a:cubicBezTo>
                <a:cubicBezTo>
                  <a:pt x="1648626" y="372992"/>
                  <a:pt x="1434489" y="309926"/>
                  <a:pt x="1215090" y="326831"/>
                </a:cubicBezTo>
                <a:cubicBezTo>
                  <a:pt x="995691" y="343736"/>
                  <a:pt x="805484" y="291263"/>
                  <a:pt x="633868" y="326831"/>
                </a:cubicBezTo>
                <a:cubicBezTo>
                  <a:pt x="462252" y="362399"/>
                  <a:pt x="207924" y="297256"/>
                  <a:pt x="81708" y="326831"/>
                </a:cubicBezTo>
                <a:cubicBezTo>
                  <a:pt x="59199" y="282387"/>
                  <a:pt x="40804" y="199657"/>
                  <a:pt x="0" y="163416"/>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Learning Problems</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36" name="Rectangle 8">
            <a:extLst>
              <a:ext uri="{FF2B5EF4-FFF2-40B4-BE49-F238E27FC236}">
                <a16:creationId xmlns:a16="http://schemas.microsoft.com/office/drawing/2014/main" id="{B993D039-301A-EF5E-9586-BE3719B40F0D}"/>
              </a:ext>
            </a:extLst>
          </p:cNvPr>
          <p:cNvSpPr>
            <a:spLocks noChangeArrowheads="1"/>
          </p:cNvSpPr>
          <p:nvPr/>
        </p:nvSpPr>
        <p:spPr bwMode="auto">
          <a:xfrm>
            <a:off x="11600186" y="1429260"/>
            <a:ext cx="12538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en-DE" altLang="de-DE" sz="1600" b="0" i="0" u="none" strike="noStrike" cap="none" normalizeH="0" baseline="0" dirty="0">
                <a:ln>
                  <a:noFill/>
                </a:ln>
                <a:solidFill>
                  <a:schemeClr val="tx1"/>
                </a:solidFill>
                <a:effectLst/>
                <a:latin typeface="Arial" panose="020B0604020202020204" pitchFamily="34" charset="0"/>
              </a:rPr>
              <a:t>Algorithms</a:t>
            </a:r>
            <a:endParaRPr kumimoji="0" lang="de-DE" altLang="de-DE" sz="1600" b="0" i="0" u="none" strike="noStrike" cap="none" normalizeH="0" baseline="0" dirty="0">
              <a:ln>
                <a:noFill/>
              </a:ln>
              <a:solidFill>
                <a:schemeClr val="tx1"/>
              </a:solidFill>
              <a:effectLst/>
              <a:latin typeface="Arial" panose="020B0604020202020204" pitchFamily="34" charset="0"/>
            </a:endParaRPr>
          </a:p>
        </p:txBody>
      </p:sp>
      <p:sp>
        <p:nvSpPr>
          <p:cNvPr id="101" name="Teardrop 100">
            <a:extLst>
              <a:ext uri="{FF2B5EF4-FFF2-40B4-BE49-F238E27FC236}">
                <a16:creationId xmlns:a16="http://schemas.microsoft.com/office/drawing/2014/main" id="{7C122353-11C0-6C02-8D64-6589DC2E1F19}"/>
              </a:ext>
            </a:extLst>
          </p:cNvPr>
          <p:cNvSpPr/>
          <p:nvPr/>
        </p:nvSpPr>
        <p:spPr>
          <a:xfrm rot="16200000">
            <a:off x="12028823" y="-198825"/>
            <a:ext cx="381489" cy="2844281"/>
          </a:xfrm>
          <a:prstGeom prst="teardrop">
            <a:avLst/>
          </a:prstGeom>
          <a:solidFill>
            <a:schemeClr val="bg1"/>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02" name="TextBox 101">
            <a:extLst>
              <a:ext uri="{FF2B5EF4-FFF2-40B4-BE49-F238E27FC236}">
                <a16:creationId xmlns:a16="http://schemas.microsoft.com/office/drawing/2014/main" id="{D43BA5B1-2899-CEC4-A662-11661C3DF31B}"/>
              </a:ext>
            </a:extLst>
          </p:cNvPr>
          <p:cNvSpPr txBox="1"/>
          <p:nvPr/>
        </p:nvSpPr>
        <p:spPr>
          <a:xfrm>
            <a:off x="11168828" y="1039406"/>
            <a:ext cx="2141933" cy="338554"/>
          </a:xfrm>
          <a:prstGeom prst="rect">
            <a:avLst/>
          </a:prstGeom>
          <a:noFill/>
        </p:spPr>
        <p:txBody>
          <a:bodyPr wrap="none" rtlCol="0">
            <a:spAutoFit/>
          </a:bodyPr>
          <a:lstStyle/>
          <a:p>
            <a:r>
              <a:rPr lang="en-DE" sz="1600" dirty="0"/>
              <a:t>Application Examples</a:t>
            </a:r>
            <a:endParaRPr lang="de-DE" sz="1600" dirty="0"/>
          </a:p>
        </p:txBody>
      </p:sp>
      <p:sp>
        <p:nvSpPr>
          <p:cNvPr id="103" name="Teardrop 102">
            <a:extLst>
              <a:ext uri="{FF2B5EF4-FFF2-40B4-BE49-F238E27FC236}">
                <a16:creationId xmlns:a16="http://schemas.microsoft.com/office/drawing/2014/main" id="{A0451855-4C6E-AF13-FD2E-400825C34670}"/>
              </a:ext>
            </a:extLst>
          </p:cNvPr>
          <p:cNvSpPr/>
          <p:nvPr/>
        </p:nvSpPr>
        <p:spPr>
          <a:xfrm>
            <a:off x="5637220" y="6368378"/>
            <a:ext cx="1972447" cy="686585"/>
          </a:xfrm>
          <a:prstGeom prst="teardrop">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04" name="TextBox 103">
            <a:extLst>
              <a:ext uri="{FF2B5EF4-FFF2-40B4-BE49-F238E27FC236}">
                <a16:creationId xmlns:a16="http://schemas.microsoft.com/office/drawing/2014/main" id="{29E96125-F195-624E-AB62-6072DB5F8454}"/>
              </a:ext>
            </a:extLst>
          </p:cNvPr>
          <p:cNvSpPr txBox="1"/>
          <p:nvPr/>
        </p:nvSpPr>
        <p:spPr>
          <a:xfrm>
            <a:off x="5774083" y="6412860"/>
            <a:ext cx="1762021" cy="800219"/>
          </a:xfrm>
          <a:prstGeom prst="rect">
            <a:avLst/>
          </a:prstGeom>
          <a:noFill/>
        </p:spPr>
        <p:txBody>
          <a:bodyPr wrap="none" rtlCol="0">
            <a:spAutoFit/>
          </a:bodyPr>
          <a:lstStyle/>
          <a:p>
            <a:pPr algn="ctr">
              <a:spcBef>
                <a:spcPts val="600"/>
              </a:spcBef>
            </a:pPr>
            <a:r>
              <a:rPr lang="en-DE" sz="1200" dirty="0">
                <a:solidFill>
                  <a:schemeClr val="bg1">
                    <a:lumMod val="65000"/>
                  </a:schemeClr>
                </a:solidFill>
              </a:rPr>
              <a:t>Robotics Navigation</a:t>
            </a:r>
          </a:p>
          <a:p>
            <a:pPr algn="ctr">
              <a:spcBef>
                <a:spcPts val="600"/>
              </a:spcBef>
            </a:pPr>
            <a:r>
              <a:rPr lang="en-DE" sz="1200" dirty="0">
                <a:solidFill>
                  <a:schemeClr val="bg1">
                    <a:lumMod val="65000"/>
                  </a:schemeClr>
                </a:solidFill>
              </a:rPr>
              <a:t>Inventory Management</a:t>
            </a:r>
          </a:p>
          <a:p>
            <a:pPr>
              <a:spcBef>
                <a:spcPts val="600"/>
              </a:spcBef>
            </a:pPr>
            <a:endParaRPr lang="de-DE" sz="1200" dirty="0">
              <a:solidFill>
                <a:schemeClr val="bg1">
                  <a:lumMod val="65000"/>
                </a:schemeClr>
              </a:solidFill>
            </a:endParaRPr>
          </a:p>
        </p:txBody>
      </p:sp>
      <p:sp>
        <p:nvSpPr>
          <p:cNvPr id="112" name="TextBox 111">
            <a:extLst>
              <a:ext uri="{FF2B5EF4-FFF2-40B4-BE49-F238E27FC236}">
                <a16:creationId xmlns:a16="http://schemas.microsoft.com/office/drawing/2014/main" id="{4EC9346C-30F4-4BBB-76C0-A021B2D4D9DA}"/>
              </a:ext>
            </a:extLst>
          </p:cNvPr>
          <p:cNvSpPr txBox="1"/>
          <p:nvPr/>
        </p:nvSpPr>
        <p:spPr>
          <a:xfrm>
            <a:off x="1365427" y="6162199"/>
            <a:ext cx="1087156" cy="723275"/>
          </a:xfrm>
          <a:prstGeom prst="rect">
            <a:avLst/>
          </a:prstGeom>
          <a:noFill/>
        </p:spPr>
        <p:txBody>
          <a:bodyPr wrap="none" rtlCol="0">
            <a:spAutoFit/>
          </a:bodyPr>
          <a:lstStyle/>
          <a:p>
            <a:pPr algn="ctr">
              <a:spcBef>
                <a:spcPts val="600"/>
              </a:spcBef>
            </a:pPr>
            <a:r>
              <a:rPr lang="en-DE" sz="1200" dirty="0">
                <a:solidFill>
                  <a:schemeClr val="bg1">
                    <a:lumMod val="65000"/>
                  </a:schemeClr>
                </a:solidFill>
              </a:rPr>
              <a:t>Facial </a:t>
            </a:r>
            <a:br>
              <a:rPr lang="en-DE" sz="1200" dirty="0">
                <a:solidFill>
                  <a:schemeClr val="bg1">
                    <a:lumMod val="65000"/>
                  </a:schemeClr>
                </a:solidFill>
              </a:rPr>
            </a:br>
            <a:r>
              <a:rPr lang="en-DE" sz="1200" dirty="0">
                <a:solidFill>
                  <a:schemeClr val="bg1">
                    <a:lumMod val="65000"/>
                  </a:schemeClr>
                </a:solidFill>
              </a:rPr>
              <a:t>Recognition</a:t>
            </a:r>
          </a:p>
          <a:p>
            <a:pPr algn="ctr">
              <a:spcBef>
                <a:spcPts val="600"/>
              </a:spcBef>
            </a:pPr>
            <a:r>
              <a:rPr lang="en-DE" sz="1200" dirty="0">
                <a:solidFill>
                  <a:schemeClr val="bg1">
                    <a:lumMod val="65000"/>
                  </a:schemeClr>
                </a:solidFill>
              </a:rPr>
              <a:t>Simplification</a:t>
            </a:r>
            <a:endParaRPr lang="de-DE" sz="1200" dirty="0">
              <a:solidFill>
                <a:schemeClr val="bg1">
                  <a:lumMod val="65000"/>
                </a:schemeClr>
              </a:solidFill>
            </a:endParaRPr>
          </a:p>
        </p:txBody>
      </p:sp>
      <p:sp>
        <p:nvSpPr>
          <p:cNvPr id="114" name="Teardrop 113">
            <a:extLst>
              <a:ext uri="{FF2B5EF4-FFF2-40B4-BE49-F238E27FC236}">
                <a16:creationId xmlns:a16="http://schemas.microsoft.com/office/drawing/2014/main" id="{674A4AA7-39F9-4CE9-899F-55B18CA5F7A5}"/>
              </a:ext>
            </a:extLst>
          </p:cNvPr>
          <p:cNvSpPr/>
          <p:nvPr/>
        </p:nvSpPr>
        <p:spPr>
          <a:xfrm>
            <a:off x="8215579" y="6563668"/>
            <a:ext cx="1680961" cy="562629"/>
          </a:xfrm>
          <a:prstGeom prst="teardrop">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15" name="TextBox 114">
            <a:extLst>
              <a:ext uri="{FF2B5EF4-FFF2-40B4-BE49-F238E27FC236}">
                <a16:creationId xmlns:a16="http://schemas.microsoft.com/office/drawing/2014/main" id="{3CBC0D1F-DF6E-4481-E3B2-44B19ABA1AED}"/>
              </a:ext>
            </a:extLst>
          </p:cNvPr>
          <p:cNvSpPr txBox="1"/>
          <p:nvPr/>
        </p:nvSpPr>
        <p:spPr>
          <a:xfrm>
            <a:off x="8318247" y="6608150"/>
            <a:ext cx="1667291" cy="800219"/>
          </a:xfrm>
          <a:prstGeom prst="rect">
            <a:avLst/>
          </a:prstGeom>
          <a:noFill/>
        </p:spPr>
        <p:txBody>
          <a:bodyPr wrap="square" rtlCol="0">
            <a:spAutoFit/>
          </a:bodyPr>
          <a:lstStyle/>
          <a:p>
            <a:pPr algn="ctr">
              <a:spcBef>
                <a:spcPts val="600"/>
              </a:spcBef>
            </a:pPr>
            <a:r>
              <a:rPr lang="en-DE" sz="1200" dirty="0">
                <a:solidFill>
                  <a:schemeClr val="bg1">
                    <a:lumMod val="65000"/>
                  </a:schemeClr>
                </a:solidFill>
              </a:rPr>
              <a:t>Autonomous Driving</a:t>
            </a:r>
          </a:p>
          <a:p>
            <a:pPr algn="ctr">
              <a:spcBef>
                <a:spcPts val="600"/>
              </a:spcBef>
            </a:pPr>
            <a:r>
              <a:rPr lang="en-DE" sz="1200" dirty="0">
                <a:solidFill>
                  <a:schemeClr val="bg1">
                    <a:lumMod val="65000"/>
                  </a:schemeClr>
                </a:solidFill>
              </a:rPr>
              <a:t>Games</a:t>
            </a:r>
          </a:p>
          <a:p>
            <a:pPr>
              <a:spcBef>
                <a:spcPts val="600"/>
              </a:spcBef>
            </a:pPr>
            <a:endParaRPr lang="de-DE" sz="1200" dirty="0">
              <a:solidFill>
                <a:schemeClr val="bg1">
                  <a:lumMod val="65000"/>
                </a:schemeClr>
              </a:solidFill>
            </a:endParaRPr>
          </a:p>
        </p:txBody>
      </p:sp>
      <p:sp>
        <p:nvSpPr>
          <p:cNvPr id="116" name="Teardrop 115">
            <a:extLst>
              <a:ext uri="{FF2B5EF4-FFF2-40B4-BE49-F238E27FC236}">
                <a16:creationId xmlns:a16="http://schemas.microsoft.com/office/drawing/2014/main" id="{E6443BBE-3082-9EDD-07BE-ED988F6179F5}"/>
              </a:ext>
            </a:extLst>
          </p:cNvPr>
          <p:cNvSpPr/>
          <p:nvPr/>
        </p:nvSpPr>
        <p:spPr>
          <a:xfrm rot="16200000">
            <a:off x="3640299" y="5737522"/>
            <a:ext cx="808318" cy="1083715"/>
          </a:xfrm>
          <a:prstGeom prst="teardrop">
            <a:avLst>
              <a:gd name="adj" fmla="val 98695"/>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17" name="TextBox 116">
            <a:extLst>
              <a:ext uri="{FF2B5EF4-FFF2-40B4-BE49-F238E27FC236}">
                <a16:creationId xmlns:a16="http://schemas.microsoft.com/office/drawing/2014/main" id="{51F77B13-F621-CF61-7D03-D037C4935C32}"/>
              </a:ext>
            </a:extLst>
          </p:cNvPr>
          <p:cNvSpPr txBox="1"/>
          <p:nvPr/>
        </p:nvSpPr>
        <p:spPr>
          <a:xfrm>
            <a:off x="3476638" y="5918086"/>
            <a:ext cx="1130438" cy="646331"/>
          </a:xfrm>
          <a:prstGeom prst="rect">
            <a:avLst/>
          </a:prstGeom>
          <a:noFill/>
        </p:spPr>
        <p:txBody>
          <a:bodyPr wrap="none" rtlCol="0">
            <a:spAutoFit/>
          </a:bodyPr>
          <a:lstStyle/>
          <a:p>
            <a:pPr algn="ctr"/>
            <a:r>
              <a:rPr lang="en-DE" sz="1200" dirty="0">
                <a:solidFill>
                  <a:schemeClr val="bg1">
                    <a:lumMod val="65000"/>
                  </a:schemeClr>
                </a:solidFill>
              </a:rPr>
              <a:t>Image or </a:t>
            </a:r>
            <a:br>
              <a:rPr lang="en-DE" sz="1200" dirty="0">
                <a:solidFill>
                  <a:schemeClr val="bg1">
                    <a:lumMod val="65000"/>
                  </a:schemeClr>
                </a:solidFill>
              </a:rPr>
            </a:br>
            <a:r>
              <a:rPr lang="en-DE" sz="1200" dirty="0">
                <a:solidFill>
                  <a:schemeClr val="bg1">
                    <a:lumMod val="65000"/>
                  </a:schemeClr>
                </a:solidFill>
              </a:rPr>
              <a:t>Customer</a:t>
            </a:r>
            <a:br>
              <a:rPr lang="en-DE" sz="1200" dirty="0">
                <a:solidFill>
                  <a:schemeClr val="bg1">
                    <a:lumMod val="65000"/>
                  </a:schemeClr>
                </a:solidFill>
              </a:rPr>
            </a:br>
            <a:r>
              <a:rPr lang="en-DE" sz="1200" dirty="0">
                <a:solidFill>
                  <a:schemeClr val="bg1">
                    <a:lumMod val="65000"/>
                  </a:schemeClr>
                </a:solidFill>
              </a:rPr>
              <a:t>Segmentation</a:t>
            </a:r>
            <a:endParaRPr lang="de-DE" sz="1200" dirty="0">
              <a:solidFill>
                <a:schemeClr val="bg1">
                  <a:lumMod val="65000"/>
                </a:schemeClr>
              </a:solidFill>
            </a:endParaRPr>
          </a:p>
        </p:txBody>
      </p:sp>
      <p:sp>
        <p:nvSpPr>
          <p:cNvPr id="2" name="Text Placeholder 3">
            <a:extLst>
              <a:ext uri="{FF2B5EF4-FFF2-40B4-BE49-F238E27FC236}">
                <a16:creationId xmlns:a16="http://schemas.microsoft.com/office/drawing/2014/main" id="{D30ACF6A-C32E-E0EB-DA68-600827BAC516}"/>
              </a:ext>
            </a:extLst>
          </p:cNvPr>
          <p:cNvSpPr txBox="1">
            <a:spLocks/>
          </p:cNvSpPr>
          <p:nvPr/>
        </p:nvSpPr>
        <p:spPr>
          <a:xfrm>
            <a:off x="8610600" y="6566324"/>
            <a:ext cx="5207000" cy="647402"/>
          </a:xfrm>
          <a:prstGeom prst="rect">
            <a:avLst/>
          </a:prstGeom>
        </p:spPr>
        <p:txBody>
          <a:bodyPr vert="horz" lIns="91440" tIns="45720" rIns="91440" bIns="45720" rtlCol="0">
            <a:noAutofit/>
          </a:bodyPr>
          <a:lstStyle>
            <a:lvl1pPr marL="82868" marR="0" indent="-82868" algn="l" defTabSz="699779" rtl="0" eaLnBrk="1" fontAlgn="auto" latinLnBrk="0" hangingPunct="1">
              <a:lnSpc>
                <a:spcPct val="100000"/>
              </a:lnSpc>
              <a:spcBef>
                <a:spcPts val="659"/>
              </a:spcBef>
              <a:spcAft>
                <a:spcPts val="0"/>
              </a:spcAft>
              <a:buClrTx/>
              <a:buSzTx/>
              <a:buFont typeface="Arial" panose="020B0604020202020204" pitchFamily="34" charset="0"/>
              <a:buChar char=" "/>
              <a:tabLst>
                <a:tab pos="82868" algn="l"/>
              </a:tabLst>
              <a:defRPr lang="en-US" sz="2747" b="0" kern="1200" baseline="0" dirty="0" smtClean="0">
                <a:solidFill>
                  <a:srgbClr val="4C0049"/>
                </a:solidFill>
                <a:latin typeface="+mj-lt"/>
                <a:ea typeface="+mn-ea"/>
                <a:cs typeface="+mn-cs"/>
              </a:defRPr>
            </a:lvl1pPr>
            <a:lvl2pPr marL="477585"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948626" algn="l"/>
              </a:tabLst>
              <a:defRPr lang="en-US" sz="2747" kern="1200" baseline="0" dirty="0" smtClean="0">
                <a:solidFill>
                  <a:srgbClr val="777877"/>
                </a:solidFill>
                <a:latin typeface="+mn-lt"/>
                <a:ea typeface="+mn-ea"/>
                <a:cs typeface="+mn-cs"/>
              </a:defRPr>
            </a:lvl2pPr>
            <a:lvl3pPr marL="942083"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1576682" algn="l"/>
              </a:tabLst>
              <a:defRPr lang="en-US" sz="2747" kern="1200" dirty="0" smtClean="0">
                <a:solidFill>
                  <a:srgbClr val="777877"/>
                </a:solidFill>
                <a:latin typeface="+mn-lt"/>
                <a:ea typeface="+mn-ea"/>
                <a:cs typeface="+mn-cs"/>
              </a:defRPr>
            </a:lvl3pPr>
            <a:lvl4pPr marL="1570139" indent="-314028" algn="l" defTabSz="628056" rtl="0" eaLnBrk="1" latinLnBrk="0" hangingPunct="1">
              <a:spcBef>
                <a:spcPts val="659"/>
              </a:spcBef>
              <a:buFont typeface="Arial" panose="020B0604020202020204" pitchFamily="34" charset="0"/>
              <a:buChar char="̶"/>
              <a:defRPr lang="en-US" sz="2747" kern="1200" dirty="0" smtClean="0">
                <a:solidFill>
                  <a:srgbClr val="777877"/>
                </a:solidFill>
                <a:latin typeface="+mn-lt"/>
                <a:ea typeface="+mn-ea"/>
                <a:cs typeface="+mn-cs"/>
              </a:defRPr>
            </a:lvl4pPr>
            <a:lvl5pPr marL="2281063" indent="-396896" algn="l" defTabSz="628056" rtl="0" eaLnBrk="1" latinLnBrk="0" hangingPunct="1">
              <a:spcBef>
                <a:spcPts val="659"/>
              </a:spcBef>
              <a:buFont typeface="Arial" panose="020B0604020202020204" pitchFamily="34" charset="0"/>
              <a:buChar char="̶"/>
              <a:defRPr sz="2747" kern="1200">
                <a:solidFill>
                  <a:srgbClr val="777877"/>
                </a:solidFill>
                <a:latin typeface="+mn-lt"/>
                <a:ea typeface="+mn-ea"/>
                <a:cs typeface="+mn-cs"/>
              </a:defRPr>
            </a:lvl5pPr>
            <a:lvl6pPr marL="3454306" indent="-314028" algn="l" defTabSz="628056" rtl="0" eaLnBrk="1" latinLnBrk="0" hangingPunct="1">
              <a:spcBef>
                <a:spcPct val="20000"/>
              </a:spcBef>
              <a:buFont typeface="Arial"/>
              <a:buChar char="•"/>
              <a:defRPr sz="2747" kern="1200">
                <a:solidFill>
                  <a:schemeClr val="tx1"/>
                </a:solidFill>
                <a:latin typeface="+mn-lt"/>
                <a:ea typeface="+mn-ea"/>
                <a:cs typeface="+mn-cs"/>
              </a:defRPr>
            </a:lvl6pPr>
            <a:lvl7pPr marL="4082362" indent="-314028" algn="l" defTabSz="628056" rtl="0" eaLnBrk="1" latinLnBrk="0" hangingPunct="1">
              <a:spcBef>
                <a:spcPct val="20000"/>
              </a:spcBef>
              <a:buFont typeface="Arial"/>
              <a:buChar char="•"/>
              <a:defRPr sz="2747" kern="1200">
                <a:solidFill>
                  <a:schemeClr val="tx1"/>
                </a:solidFill>
                <a:latin typeface="+mn-lt"/>
                <a:ea typeface="+mn-ea"/>
                <a:cs typeface="+mn-cs"/>
              </a:defRPr>
            </a:lvl7pPr>
            <a:lvl8pPr marL="4710417" indent="-314028" algn="l" defTabSz="628056" rtl="0" eaLnBrk="1" latinLnBrk="0" hangingPunct="1">
              <a:spcBef>
                <a:spcPct val="20000"/>
              </a:spcBef>
              <a:buFont typeface="Arial"/>
              <a:buChar char="•"/>
              <a:defRPr sz="2747" kern="1200">
                <a:solidFill>
                  <a:schemeClr val="tx1"/>
                </a:solidFill>
                <a:latin typeface="+mn-lt"/>
                <a:ea typeface="+mn-ea"/>
                <a:cs typeface="+mn-cs"/>
              </a:defRPr>
            </a:lvl8pPr>
            <a:lvl9pPr marL="5338473" indent="-314028" algn="l" defTabSz="628056" rtl="0" eaLnBrk="1" latinLnBrk="0" hangingPunct="1">
              <a:spcBef>
                <a:spcPct val="20000"/>
              </a:spcBef>
              <a:buFont typeface="Arial"/>
              <a:buChar char="•"/>
              <a:defRPr sz="2747" kern="1200">
                <a:solidFill>
                  <a:schemeClr val="tx1"/>
                </a:solidFill>
                <a:latin typeface="+mn-lt"/>
                <a:ea typeface="+mn-ea"/>
                <a:cs typeface="+mn-cs"/>
              </a:defRPr>
            </a:lvl9pPr>
          </a:lstStyle>
          <a:p>
            <a:pPr marL="0" indent="0" algn="r">
              <a:spcBef>
                <a:spcPts val="0"/>
              </a:spcBef>
              <a:buFont typeface="Arial" panose="020B0604020202020204" pitchFamily="34" charset="0"/>
              <a:buNone/>
            </a:pPr>
            <a:r>
              <a:rPr lang="en-DE" sz="900" b="1" dirty="0">
                <a:solidFill>
                  <a:schemeClr val="tx1"/>
                </a:solidFill>
                <a:latin typeface="Calibri" panose="020F0502020204030204" pitchFamily="34" charset="0"/>
                <a:ea typeface="Calibri" panose="020F0502020204030204" pitchFamily="34" charset="0"/>
              </a:rPr>
              <a:t> </a:t>
            </a:r>
            <a:r>
              <a:rPr lang="de-DE" sz="900" b="1" dirty="0">
                <a:solidFill>
                  <a:schemeClr val="tx1"/>
                </a:solidFill>
                <a:latin typeface="Calibri" panose="020F0502020204030204" pitchFamily="34" charset="0"/>
                <a:ea typeface="Calibri" panose="020F0502020204030204" pitchFamily="34" charset="0"/>
              </a:rPr>
              <a:t>https://chatgpt.com</a:t>
            </a:r>
            <a:r>
              <a:rPr lang="en-DE" sz="900" b="1" dirty="0">
                <a:solidFill>
                  <a:schemeClr val="tx1"/>
                </a:solidFill>
                <a:latin typeface="Calibri" panose="020F0502020204030204" pitchFamily="34" charset="0"/>
                <a:ea typeface="Calibri" panose="020F0502020204030204" pitchFamily="34" charset="0"/>
              </a:rPr>
              <a:t> (GPT-4o)</a:t>
            </a:r>
          </a:p>
          <a:p>
            <a:pPr marL="0" indent="0" algn="r">
              <a:spcBef>
                <a:spcPts val="0"/>
              </a:spcBef>
              <a:buNone/>
            </a:pPr>
            <a:r>
              <a:rPr lang="de-DE" sz="900" b="1" dirty="0">
                <a:solidFill>
                  <a:schemeClr val="tx1"/>
                </a:solidFill>
                <a:latin typeface="Calibri" panose="020F0502020204030204" pitchFamily="34" charset="0"/>
                <a:ea typeface="Calibri" panose="020F0502020204030204" pitchFamily="34" charset="0"/>
              </a:rPr>
              <a:t>https://en.wikipedia.org/wiki/Machine_learning</a:t>
            </a:r>
          </a:p>
          <a:p>
            <a:pPr marL="0" indent="0" algn="r">
              <a:spcBef>
                <a:spcPts val="0"/>
              </a:spcBef>
              <a:buFont typeface="Arial" panose="020B0604020202020204" pitchFamily="34" charset="0"/>
              <a:buNone/>
            </a:pPr>
            <a:r>
              <a:rPr lang="de-DE" sz="900" b="1" dirty="0">
                <a:solidFill>
                  <a:schemeClr val="tx1"/>
                </a:solidFill>
                <a:latin typeface="Calibri" panose="020F0502020204030204" pitchFamily="34" charset="0"/>
                <a:ea typeface="Calibri" panose="020F0502020204030204" pitchFamily="34" charset="0"/>
              </a:rPr>
              <a:t>https://machinelearningmastery.com</a:t>
            </a:r>
            <a:endParaRPr lang="en-DE" sz="900" b="1" dirty="0">
              <a:solidFill>
                <a:schemeClr val="tx1"/>
              </a:solidFill>
              <a:latin typeface="Calibri" panose="020F0502020204030204" pitchFamily="34" charset="0"/>
              <a:ea typeface="Calibri" panose="020F0502020204030204" pitchFamily="34" charset="0"/>
            </a:endParaRPr>
          </a:p>
          <a:p>
            <a:pPr marL="0" indent="0" algn="r">
              <a:spcBef>
                <a:spcPts val="0"/>
              </a:spcBef>
              <a:buFont typeface="Arial" panose="020B0604020202020204" pitchFamily="34" charset="0"/>
              <a:buNone/>
            </a:pPr>
            <a:r>
              <a:rPr lang="de-DE" sz="900" b="1" dirty="0">
                <a:solidFill>
                  <a:schemeClr val="tx1"/>
                </a:solidFill>
                <a:latin typeface="Calibri" panose="020F0502020204030204" pitchFamily="34" charset="0"/>
                <a:ea typeface="Calibri" panose="020F0502020204030204" pitchFamily="34" charset="0"/>
              </a:rPr>
              <a:t>https://online.stanford.edu/courses/soe-ymls-machine-learning-specialization</a:t>
            </a:r>
            <a:endParaRPr lang="en-DE" sz="900" b="1" dirty="0">
              <a:solidFill>
                <a:schemeClr val="tx1"/>
              </a:solidFill>
              <a:latin typeface="Calibri" panose="020F0502020204030204" pitchFamily="34" charset="0"/>
              <a:ea typeface="Calibri" panose="020F0502020204030204" pitchFamily="34" charset="0"/>
            </a:endParaRPr>
          </a:p>
          <a:p>
            <a:pPr marL="0" indent="0" algn="r">
              <a:spcBef>
                <a:spcPts val="0"/>
              </a:spcBef>
              <a:buFont typeface="Arial" panose="020B0604020202020204" pitchFamily="34" charset="0"/>
              <a:buNone/>
            </a:pPr>
            <a:r>
              <a:rPr lang="de-DE" sz="900" b="1" dirty="0">
                <a:solidFill>
                  <a:schemeClr val="tx1"/>
                </a:solidFill>
                <a:latin typeface="Calibri" panose="020F0502020204030204" pitchFamily="34" charset="0"/>
                <a:ea typeface="Calibri" panose="020F0502020204030204" pitchFamily="34" charset="0"/>
              </a:rPr>
              <a:t>https://machinelearningmastery.com/tips-for-choosing-the-right-machine-learning-model-for-your-data</a:t>
            </a:r>
            <a:endParaRPr lang="en-DE" sz="900" b="1" dirty="0">
              <a:solidFill>
                <a:schemeClr val="tx1"/>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48073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ardrop 112">
            <a:extLst>
              <a:ext uri="{FF2B5EF4-FFF2-40B4-BE49-F238E27FC236}">
                <a16:creationId xmlns:a16="http://schemas.microsoft.com/office/drawing/2014/main" id="{6A8AC26A-194B-281E-4E8F-0684D4251C89}"/>
              </a:ext>
            </a:extLst>
          </p:cNvPr>
          <p:cNvSpPr/>
          <p:nvPr/>
        </p:nvSpPr>
        <p:spPr>
          <a:xfrm rot="16200000">
            <a:off x="1478930" y="5933957"/>
            <a:ext cx="850937" cy="1221689"/>
          </a:xfrm>
          <a:prstGeom prst="teardrop">
            <a:avLst>
              <a:gd name="adj" fmla="val 98695"/>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4" name="Oval 13">
            <a:extLst>
              <a:ext uri="{FF2B5EF4-FFF2-40B4-BE49-F238E27FC236}">
                <a16:creationId xmlns:a16="http://schemas.microsoft.com/office/drawing/2014/main" id="{1C03E677-5429-9D92-3C88-7A59E2495BA5}"/>
              </a:ext>
            </a:extLst>
          </p:cNvPr>
          <p:cNvSpPr/>
          <p:nvPr/>
        </p:nvSpPr>
        <p:spPr>
          <a:xfrm>
            <a:off x="4203701" y="3233493"/>
            <a:ext cx="2971790" cy="1666378"/>
          </a:xfrm>
          <a:custGeom>
            <a:avLst/>
            <a:gdLst>
              <a:gd name="connsiteX0" fmla="*/ 0 w 2971790"/>
              <a:gd name="connsiteY0" fmla="*/ 833189 h 1666378"/>
              <a:gd name="connsiteX1" fmla="*/ 1485895 w 2971790"/>
              <a:gd name="connsiteY1" fmla="*/ 0 h 1666378"/>
              <a:gd name="connsiteX2" fmla="*/ 2971790 w 2971790"/>
              <a:gd name="connsiteY2" fmla="*/ 833189 h 1666378"/>
              <a:gd name="connsiteX3" fmla="*/ 1485895 w 2971790"/>
              <a:gd name="connsiteY3" fmla="*/ 1666378 h 1666378"/>
              <a:gd name="connsiteX4" fmla="*/ 0 w 2971790"/>
              <a:gd name="connsiteY4" fmla="*/ 833189 h 1666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790" h="1666378" fill="none" extrusionOk="0">
                <a:moveTo>
                  <a:pt x="0" y="833189"/>
                </a:moveTo>
                <a:cubicBezTo>
                  <a:pt x="404" y="275073"/>
                  <a:pt x="594966" y="-24213"/>
                  <a:pt x="1485895" y="0"/>
                </a:cubicBezTo>
                <a:cubicBezTo>
                  <a:pt x="2388851" y="82763"/>
                  <a:pt x="2947009" y="341521"/>
                  <a:pt x="2971790" y="833189"/>
                </a:cubicBezTo>
                <a:cubicBezTo>
                  <a:pt x="3002921" y="1211556"/>
                  <a:pt x="2509945" y="1720895"/>
                  <a:pt x="1485895" y="1666378"/>
                </a:cubicBezTo>
                <a:cubicBezTo>
                  <a:pt x="649530" y="1576988"/>
                  <a:pt x="-53427" y="1189641"/>
                  <a:pt x="0" y="833189"/>
                </a:cubicBezTo>
                <a:close/>
              </a:path>
              <a:path w="2971790" h="1666378" stroke="0" extrusionOk="0">
                <a:moveTo>
                  <a:pt x="0" y="833189"/>
                </a:moveTo>
                <a:cubicBezTo>
                  <a:pt x="-6649" y="354444"/>
                  <a:pt x="661517" y="-45397"/>
                  <a:pt x="1485895" y="0"/>
                </a:cubicBezTo>
                <a:cubicBezTo>
                  <a:pt x="2172491" y="-32465"/>
                  <a:pt x="2889703" y="388493"/>
                  <a:pt x="2971790" y="833189"/>
                </a:cubicBezTo>
                <a:cubicBezTo>
                  <a:pt x="3062382" y="1484995"/>
                  <a:pt x="2375987" y="1637526"/>
                  <a:pt x="1485895" y="1666378"/>
                </a:cubicBezTo>
                <a:cubicBezTo>
                  <a:pt x="687508" y="1667431"/>
                  <a:pt x="2541" y="1322378"/>
                  <a:pt x="0" y="833189"/>
                </a:cubicBezTo>
                <a:close/>
              </a:path>
            </a:pathLst>
          </a:custGeom>
          <a:solidFill>
            <a:srgbClr val="571054"/>
          </a:solidFill>
          <a:ln w="9525">
            <a:solidFill>
              <a:schemeClr val="bg1"/>
            </a:solidFill>
            <a:extLst>
              <a:ext uri="{C807C97D-BFC1-408E-A445-0C87EB9F89A2}">
                <ask:lineSketchStyleProps xmlns:ask="http://schemas.microsoft.com/office/drawing/2018/sketchyshapes" sd="264327539">
                  <a:prstGeom prst="ellipse">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2800" b="1" dirty="0">
                <a:ln w="0"/>
                <a:solidFill>
                  <a:schemeClr val="bg1">
                    <a:lumMod val="75000"/>
                  </a:schemeClr>
                </a:solidFill>
                <a:effectLst>
                  <a:outerShdw blurRad="38100" dist="19050" dir="2700000" algn="tl" rotWithShape="0">
                    <a:schemeClr val="dk1">
                      <a:alpha val="40000"/>
                    </a:schemeClr>
                  </a:outerShdw>
                </a:effectLst>
              </a:rPr>
              <a:t>Machine Learning</a:t>
            </a:r>
            <a:endParaRPr lang="de-DE" sz="2800" b="1" dirty="0">
              <a:ln w="0"/>
              <a:solidFill>
                <a:schemeClr val="bg1">
                  <a:lumMod val="75000"/>
                </a:schemeClr>
              </a:solidFill>
              <a:effectLst>
                <a:outerShdw blurRad="38100" dist="19050" dir="2700000" algn="tl" rotWithShape="0">
                  <a:schemeClr val="dk1">
                    <a:alpha val="40000"/>
                  </a:schemeClr>
                </a:outerShdw>
              </a:effectLst>
            </a:endParaRPr>
          </a:p>
        </p:txBody>
      </p:sp>
      <p:sp>
        <p:nvSpPr>
          <p:cNvPr id="15" name="Rectangle: Rounded Corners 14">
            <a:extLst>
              <a:ext uri="{FF2B5EF4-FFF2-40B4-BE49-F238E27FC236}">
                <a16:creationId xmlns:a16="http://schemas.microsoft.com/office/drawing/2014/main" id="{570EDB16-0B51-2C62-C3D0-1C9A5B68B848}"/>
              </a:ext>
            </a:extLst>
          </p:cNvPr>
          <p:cNvSpPr/>
          <p:nvPr/>
        </p:nvSpPr>
        <p:spPr>
          <a:xfrm>
            <a:off x="4056552" y="1948360"/>
            <a:ext cx="2092481" cy="1039468"/>
          </a:xfrm>
          <a:custGeom>
            <a:avLst/>
            <a:gdLst>
              <a:gd name="connsiteX0" fmla="*/ 0 w 2092481"/>
              <a:gd name="connsiteY0" fmla="*/ 173248 h 1039468"/>
              <a:gd name="connsiteX1" fmla="*/ 173248 w 2092481"/>
              <a:gd name="connsiteY1" fmla="*/ 0 h 1039468"/>
              <a:gd name="connsiteX2" fmla="*/ 772703 w 2092481"/>
              <a:gd name="connsiteY2" fmla="*/ 0 h 1039468"/>
              <a:gd name="connsiteX3" fmla="*/ 1302318 w 2092481"/>
              <a:gd name="connsiteY3" fmla="*/ 0 h 1039468"/>
              <a:gd name="connsiteX4" fmla="*/ 1919233 w 2092481"/>
              <a:gd name="connsiteY4" fmla="*/ 0 h 1039468"/>
              <a:gd name="connsiteX5" fmla="*/ 2092481 w 2092481"/>
              <a:gd name="connsiteY5" fmla="*/ 173248 h 1039468"/>
              <a:gd name="connsiteX6" fmla="*/ 2092481 w 2092481"/>
              <a:gd name="connsiteY6" fmla="*/ 505875 h 1039468"/>
              <a:gd name="connsiteX7" fmla="*/ 2092481 w 2092481"/>
              <a:gd name="connsiteY7" fmla="*/ 866220 h 1039468"/>
              <a:gd name="connsiteX8" fmla="*/ 1919233 w 2092481"/>
              <a:gd name="connsiteY8" fmla="*/ 1039468 h 1039468"/>
              <a:gd name="connsiteX9" fmla="*/ 1337238 w 2092481"/>
              <a:gd name="connsiteY9" fmla="*/ 1039468 h 1039468"/>
              <a:gd name="connsiteX10" fmla="*/ 737783 w 2092481"/>
              <a:gd name="connsiteY10" fmla="*/ 1039468 h 1039468"/>
              <a:gd name="connsiteX11" fmla="*/ 173248 w 2092481"/>
              <a:gd name="connsiteY11" fmla="*/ 1039468 h 1039468"/>
              <a:gd name="connsiteX12" fmla="*/ 0 w 2092481"/>
              <a:gd name="connsiteY12" fmla="*/ 866220 h 1039468"/>
              <a:gd name="connsiteX13" fmla="*/ 0 w 2092481"/>
              <a:gd name="connsiteY13" fmla="*/ 533593 h 1039468"/>
              <a:gd name="connsiteX14" fmla="*/ 0 w 2092481"/>
              <a:gd name="connsiteY14" fmla="*/ 173248 h 103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2481" h="1039468" fill="none" extrusionOk="0">
                <a:moveTo>
                  <a:pt x="0" y="173248"/>
                </a:moveTo>
                <a:cubicBezTo>
                  <a:pt x="6784" y="71152"/>
                  <a:pt x="50762" y="-1708"/>
                  <a:pt x="173248" y="0"/>
                </a:cubicBezTo>
                <a:cubicBezTo>
                  <a:pt x="313989" y="-2401"/>
                  <a:pt x="558424" y="69862"/>
                  <a:pt x="772703" y="0"/>
                </a:cubicBezTo>
                <a:cubicBezTo>
                  <a:pt x="986983" y="-69862"/>
                  <a:pt x="1195041" y="40117"/>
                  <a:pt x="1302318" y="0"/>
                </a:cubicBezTo>
                <a:cubicBezTo>
                  <a:pt x="1409595" y="-40117"/>
                  <a:pt x="1719587" y="33518"/>
                  <a:pt x="1919233" y="0"/>
                </a:cubicBezTo>
                <a:cubicBezTo>
                  <a:pt x="2039486" y="12905"/>
                  <a:pt x="2099504" y="100990"/>
                  <a:pt x="2092481" y="173248"/>
                </a:cubicBezTo>
                <a:cubicBezTo>
                  <a:pt x="2120207" y="321292"/>
                  <a:pt x="2083375" y="393887"/>
                  <a:pt x="2092481" y="505875"/>
                </a:cubicBezTo>
                <a:cubicBezTo>
                  <a:pt x="2101587" y="617863"/>
                  <a:pt x="2067523" y="717784"/>
                  <a:pt x="2092481" y="866220"/>
                </a:cubicBezTo>
                <a:cubicBezTo>
                  <a:pt x="2084809" y="972031"/>
                  <a:pt x="2033246" y="1034413"/>
                  <a:pt x="1919233" y="1039468"/>
                </a:cubicBezTo>
                <a:cubicBezTo>
                  <a:pt x="1790893" y="1102987"/>
                  <a:pt x="1597210" y="982851"/>
                  <a:pt x="1337238" y="1039468"/>
                </a:cubicBezTo>
                <a:cubicBezTo>
                  <a:pt x="1077266" y="1096085"/>
                  <a:pt x="867071" y="1038426"/>
                  <a:pt x="737783" y="1039468"/>
                </a:cubicBezTo>
                <a:cubicBezTo>
                  <a:pt x="608495" y="1040510"/>
                  <a:pt x="399069" y="996707"/>
                  <a:pt x="173248" y="1039468"/>
                </a:cubicBezTo>
                <a:cubicBezTo>
                  <a:pt x="79666" y="1043776"/>
                  <a:pt x="5824" y="965233"/>
                  <a:pt x="0" y="866220"/>
                </a:cubicBezTo>
                <a:cubicBezTo>
                  <a:pt x="-21062" y="782623"/>
                  <a:pt x="487" y="651271"/>
                  <a:pt x="0" y="533593"/>
                </a:cubicBezTo>
                <a:cubicBezTo>
                  <a:pt x="-487" y="415915"/>
                  <a:pt x="1852" y="324730"/>
                  <a:pt x="0" y="173248"/>
                </a:cubicBezTo>
                <a:close/>
              </a:path>
              <a:path w="2092481" h="1039468" stroke="0" extrusionOk="0">
                <a:moveTo>
                  <a:pt x="0" y="173248"/>
                </a:moveTo>
                <a:cubicBezTo>
                  <a:pt x="-9326" y="77399"/>
                  <a:pt x="55076" y="16247"/>
                  <a:pt x="173248" y="0"/>
                </a:cubicBezTo>
                <a:cubicBezTo>
                  <a:pt x="444762" y="-2945"/>
                  <a:pt x="516548" y="57762"/>
                  <a:pt x="772703" y="0"/>
                </a:cubicBezTo>
                <a:cubicBezTo>
                  <a:pt x="1028858" y="-57762"/>
                  <a:pt x="1116515" y="2487"/>
                  <a:pt x="1354698" y="0"/>
                </a:cubicBezTo>
                <a:cubicBezTo>
                  <a:pt x="1592882" y="-2487"/>
                  <a:pt x="1676305" y="48874"/>
                  <a:pt x="1919233" y="0"/>
                </a:cubicBezTo>
                <a:cubicBezTo>
                  <a:pt x="1998350" y="2104"/>
                  <a:pt x="2094918" y="80357"/>
                  <a:pt x="2092481" y="173248"/>
                </a:cubicBezTo>
                <a:cubicBezTo>
                  <a:pt x="2100503" y="343703"/>
                  <a:pt x="2066723" y="450851"/>
                  <a:pt x="2092481" y="533593"/>
                </a:cubicBezTo>
                <a:cubicBezTo>
                  <a:pt x="2118239" y="616336"/>
                  <a:pt x="2080495" y="743808"/>
                  <a:pt x="2092481" y="866220"/>
                </a:cubicBezTo>
                <a:cubicBezTo>
                  <a:pt x="2079384" y="969800"/>
                  <a:pt x="2000893" y="1052458"/>
                  <a:pt x="1919233" y="1039468"/>
                </a:cubicBezTo>
                <a:cubicBezTo>
                  <a:pt x="1626539" y="1103361"/>
                  <a:pt x="1496601" y="1012737"/>
                  <a:pt x="1319778" y="1039468"/>
                </a:cubicBezTo>
                <a:cubicBezTo>
                  <a:pt x="1142956" y="1066199"/>
                  <a:pt x="978566" y="1032828"/>
                  <a:pt x="720323" y="1039468"/>
                </a:cubicBezTo>
                <a:cubicBezTo>
                  <a:pt x="462080" y="1046108"/>
                  <a:pt x="356243" y="977336"/>
                  <a:pt x="173248" y="1039468"/>
                </a:cubicBezTo>
                <a:cubicBezTo>
                  <a:pt x="63128" y="1028190"/>
                  <a:pt x="-5343" y="971507"/>
                  <a:pt x="0" y="866220"/>
                </a:cubicBezTo>
                <a:cubicBezTo>
                  <a:pt x="-20873" y="732031"/>
                  <a:pt x="19937" y="673397"/>
                  <a:pt x="0" y="526664"/>
                </a:cubicBezTo>
                <a:cubicBezTo>
                  <a:pt x="-19937" y="379931"/>
                  <a:pt x="13504" y="312721"/>
                  <a:pt x="0" y="173248"/>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782587900">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b="1" dirty="0">
                <a:ln w="0"/>
                <a:solidFill>
                  <a:schemeClr val="tx1"/>
                </a:solidFill>
                <a:effectLst>
                  <a:outerShdw blurRad="38100" dist="19050" dir="2700000" algn="tl" rotWithShape="0">
                    <a:schemeClr val="dk1">
                      <a:alpha val="40000"/>
                    </a:schemeClr>
                  </a:outerShdw>
                </a:effectLst>
              </a:rPr>
              <a:t>Supervised Learning</a:t>
            </a:r>
            <a:endParaRPr lang="de-DE" b="1" dirty="0">
              <a:ln w="0"/>
              <a:solidFill>
                <a:schemeClr val="tx1"/>
              </a:solidFill>
              <a:effectLst>
                <a:outerShdw blurRad="38100" dist="19050" dir="2700000" algn="tl" rotWithShape="0">
                  <a:schemeClr val="dk1">
                    <a:alpha val="40000"/>
                  </a:schemeClr>
                </a:outerShdw>
              </a:effectLst>
            </a:endParaRPr>
          </a:p>
        </p:txBody>
      </p:sp>
      <p:sp>
        <p:nvSpPr>
          <p:cNvPr id="16" name="Rectangle: Rounded Corners 15">
            <a:extLst>
              <a:ext uri="{FF2B5EF4-FFF2-40B4-BE49-F238E27FC236}">
                <a16:creationId xmlns:a16="http://schemas.microsoft.com/office/drawing/2014/main" id="{165B7485-2C1D-226D-FEBB-23020885D5F5}"/>
              </a:ext>
            </a:extLst>
          </p:cNvPr>
          <p:cNvSpPr/>
          <p:nvPr/>
        </p:nvSpPr>
        <p:spPr>
          <a:xfrm>
            <a:off x="1787727" y="4387860"/>
            <a:ext cx="1996179" cy="808319"/>
          </a:xfrm>
          <a:custGeom>
            <a:avLst/>
            <a:gdLst>
              <a:gd name="connsiteX0" fmla="*/ 0 w 1996179"/>
              <a:gd name="connsiteY0" fmla="*/ 134723 h 808319"/>
              <a:gd name="connsiteX1" fmla="*/ 134723 w 1996179"/>
              <a:gd name="connsiteY1" fmla="*/ 0 h 808319"/>
              <a:gd name="connsiteX2" fmla="*/ 693033 w 1996179"/>
              <a:gd name="connsiteY2" fmla="*/ 0 h 808319"/>
              <a:gd name="connsiteX3" fmla="*/ 1234076 w 1996179"/>
              <a:gd name="connsiteY3" fmla="*/ 0 h 808319"/>
              <a:gd name="connsiteX4" fmla="*/ 1861456 w 1996179"/>
              <a:gd name="connsiteY4" fmla="*/ 0 h 808319"/>
              <a:gd name="connsiteX5" fmla="*/ 1996179 w 1996179"/>
              <a:gd name="connsiteY5" fmla="*/ 134723 h 808319"/>
              <a:gd name="connsiteX6" fmla="*/ 1996179 w 1996179"/>
              <a:gd name="connsiteY6" fmla="*/ 673596 h 808319"/>
              <a:gd name="connsiteX7" fmla="*/ 1861456 w 1996179"/>
              <a:gd name="connsiteY7" fmla="*/ 808319 h 808319"/>
              <a:gd name="connsiteX8" fmla="*/ 1337680 w 1996179"/>
              <a:gd name="connsiteY8" fmla="*/ 808319 h 808319"/>
              <a:gd name="connsiteX9" fmla="*/ 813905 w 1996179"/>
              <a:gd name="connsiteY9" fmla="*/ 808319 h 808319"/>
              <a:gd name="connsiteX10" fmla="*/ 134723 w 1996179"/>
              <a:gd name="connsiteY10" fmla="*/ 808319 h 808319"/>
              <a:gd name="connsiteX11" fmla="*/ 0 w 1996179"/>
              <a:gd name="connsiteY11" fmla="*/ 673596 h 808319"/>
              <a:gd name="connsiteX12" fmla="*/ 0 w 1996179"/>
              <a:gd name="connsiteY12" fmla="*/ 134723 h 80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6179" h="808319" fill="none" extrusionOk="0">
                <a:moveTo>
                  <a:pt x="0" y="134723"/>
                </a:moveTo>
                <a:cubicBezTo>
                  <a:pt x="-2177" y="58952"/>
                  <a:pt x="70544" y="-15868"/>
                  <a:pt x="134723" y="0"/>
                </a:cubicBezTo>
                <a:cubicBezTo>
                  <a:pt x="304587" y="-50585"/>
                  <a:pt x="494830" y="16910"/>
                  <a:pt x="693033" y="0"/>
                </a:cubicBezTo>
                <a:cubicBezTo>
                  <a:pt x="891236" y="-16910"/>
                  <a:pt x="979462" y="63304"/>
                  <a:pt x="1234076" y="0"/>
                </a:cubicBezTo>
                <a:cubicBezTo>
                  <a:pt x="1488690" y="-63304"/>
                  <a:pt x="1570432" y="52072"/>
                  <a:pt x="1861456" y="0"/>
                </a:cubicBezTo>
                <a:cubicBezTo>
                  <a:pt x="1933037" y="1466"/>
                  <a:pt x="1987340" y="69460"/>
                  <a:pt x="1996179" y="134723"/>
                </a:cubicBezTo>
                <a:cubicBezTo>
                  <a:pt x="2056371" y="331388"/>
                  <a:pt x="1947302" y="503551"/>
                  <a:pt x="1996179" y="673596"/>
                </a:cubicBezTo>
                <a:cubicBezTo>
                  <a:pt x="2007968" y="756952"/>
                  <a:pt x="1937752" y="796870"/>
                  <a:pt x="1861456" y="808319"/>
                </a:cubicBezTo>
                <a:cubicBezTo>
                  <a:pt x="1663121" y="838452"/>
                  <a:pt x="1550798" y="763431"/>
                  <a:pt x="1337680" y="808319"/>
                </a:cubicBezTo>
                <a:cubicBezTo>
                  <a:pt x="1124562" y="853207"/>
                  <a:pt x="931226" y="778342"/>
                  <a:pt x="813905" y="808319"/>
                </a:cubicBezTo>
                <a:cubicBezTo>
                  <a:pt x="696585" y="838296"/>
                  <a:pt x="322864" y="735884"/>
                  <a:pt x="134723" y="808319"/>
                </a:cubicBezTo>
                <a:cubicBezTo>
                  <a:pt x="58799" y="805551"/>
                  <a:pt x="1993" y="747442"/>
                  <a:pt x="0" y="673596"/>
                </a:cubicBezTo>
                <a:cubicBezTo>
                  <a:pt x="-53291" y="525421"/>
                  <a:pt x="58429" y="382611"/>
                  <a:pt x="0" y="134723"/>
                </a:cubicBezTo>
                <a:close/>
              </a:path>
              <a:path w="1996179" h="808319" stroke="0" extrusionOk="0">
                <a:moveTo>
                  <a:pt x="0" y="134723"/>
                </a:moveTo>
                <a:cubicBezTo>
                  <a:pt x="8265" y="69343"/>
                  <a:pt x="57654" y="5324"/>
                  <a:pt x="134723" y="0"/>
                </a:cubicBezTo>
                <a:cubicBezTo>
                  <a:pt x="400355" y="-52132"/>
                  <a:pt x="446550" y="19617"/>
                  <a:pt x="710301" y="0"/>
                </a:cubicBezTo>
                <a:cubicBezTo>
                  <a:pt x="974052" y="-19617"/>
                  <a:pt x="1005897" y="46623"/>
                  <a:pt x="1251344" y="0"/>
                </a:cubicBezTo>
                <a:cubicBezTo>
                  <a:pt x="1496791" y="-46623"/>
                  <a:pt x="1725666" y="43765"/>
                  <a:pt x="1861456" y="0"/>
                </a:cubicBezTo>
                <a:cubicBezTo>
                  <a:pt x="1939355" y="2223"/>
                  <a:pt x="2000215" y="54550"/>
                  <a:pt x="1996179" y="134723"/>
                </a:cubicBezTo>
                <a:cubicBezTo>
                  <a:pt x="2044420" y="250917"/>
                  <a:pt x="1984429" y="496267"/>
                  <a:pt x="1996179" y="673596"/>
                </a:cubicBezTo>
                <a:cubicBezTo>
                  <a:pt x="1975467" y="745435"/>
                  <a:pt x="1936053" y="821921"/>
                  <a:pt x="1861456" y="808319"/>
                </a:cubicBezTo>
                <a:cubicBezTo>
                  <a:pt x="1698295" y="820768"/>
                  <a:pt x="1554260" y="791838"/>
                  <a:pt x="1320413" y="808319"/>
                </a:cubicBezTo>
                <a:cubicBezTo>
                  <a:pt x="1086566" y="824800"/>
                  <a:pt x="917590" y="754245"/>
                  <a:pt x="796637" y="808319"/>
                </a:cubicBezTo>
                <a:cubicBezTo>
                  <a:pt x="675684" y="862393"/>
                  <a:pt x="362301" y="807907"/>
                  <a:pt x="134723" y="808319"/>
                </a:cubicBezTo>
                <a:cubicBezTo>
                  <a:pt x="55170" y="826215"/>
                  <a:pt x="18990" y="751378"/>
                  <a:pt x="0" y="673596"/>
                </a:cubicBezTo>
                <a:cubicBezTo>
                  <a:pt x="-15032" y="453638"/>
                  <a:pt x="55515" y="260188"/>
                  <a:pt x="0" y="134723"/>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1779020504">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b="1" dirty="0">
                <a:ln w="0"/>
                <a:solidFill>
                  <a:schemeClr val="tx1"/>
                </a:solidFill>
                <a:effectLst>
                  <a:outerShdw blurRad="38100" dist="19050" dir="2700000" algn="tl" rotWithShape="0">
                    <a:schemeClr val="dk1">
                      <a:alpha val="40000"/>
                    </a:schemeClr>
                  </a:outerShdw>
                </a:effectLst>
              </a:rPr>
              <a:t>Unsupervised Learning</a:t>
            </a:r>
            <a:endParaRPr lang="de-DE" b="1" dirty="0">
              <a:ln w="0"/>
              <a:solidFill>
                <a:schemeClr val="tx1"/>
              </a:solidFill>
              <a:effectLst>
                <a:outerShdw blurRad="38100" dist="19050" dir="2700000" algn="tl" rotWithShape="0">
                  <a:schemeClr val="dk1">
                    <a:alpha val="40000"/>
                  </a:schemeClr>
                </a:outerShdw>
              </a:effectLst>
            </a:endParaRPr>
          </a:p>
        </p:txBody>
      </p:sp>
      <p:sp>
        <p:nvSpPr>
          <p:cNvPr id="17" name="Rectangle: Rounded Corners 16">
            <a:extLst>
              <a:ext uri="{FF2B5EF4-FFF2-40B4-BE49-F238E27FC236}">
                <a16:creationId xmlns:a16="http://schemas.microsoft.com/office/drawing/2014/main" id="{721DB6C4-88F5-7096-BA32-E0026A426F99}"/>
              </a:ext>
            </a:extLst>
          </p:cNvPr>
          <p:cNvSpPr/>
          <p:nvPr/>
        </p:nvSpPr>
        <p:spPr>
          <a:xfrm>
            <a:off x="7335076" y="4719782"/>
            <a:ext cx="2387497" cy="842574"/>
          </a:xfrm>
          <a:custGeom>
            <a:avLst/>
            <a:gdLst>
              <a:gd name="connsiteX0" fmla="*/ 0 w 2387497"/>
              <a:gd name="connsiteY0" fmla="*/ 140432 h 842574"/>
              <a:gd name="connsiteX1" fmla="*/ 140432 w 2387497"/>
              <a:gd name="connsiteY1" fmla="*/ 0 h 842574"/>
              <a:gd name="connsiteX2" fmla="*/ 603891 w 2387497"/>
              <a:gd name="connsiteY2" fmla="*/ 0 h 842574"/>
              <a:gd name="connsiteX3" fmla="*/ 1151616 w 2387497"/>
              <a:gd name="connsiteY3" fmla="*/ 0 h 842574"/>
              <a:gd name="connsiteX4" fmla="*/ 1636141 w 2387497"/>
              <a:gd name="connsiteY4" fmla="*/ 0 h 842574"/>
              <a:gd name="connsiteX5" fmla="*/ 2247065 w 2387497"/>
              <a:gd name="connsiteY5" fmla="*/ 0 h 842574"/>
              <a:gd name="connsiteX6" fmla="*/ 2387497 w 2387497"/>
              <a:gd name="connsiteY6" fmla="*/ 140432 h 842574"/>
              <a:gd name="connsiteX7" fmla="*/ 2387497 w 2387497"/>
              <a:gd name="connsiteY7" fmla="*/ 702142 h 842574"/>
              <a:gd name="connsiteX8" fmla="*/ 2247065 w 2387497"/>
              <a:gd name="connsiteY8" fmla="*/ 842574 h 842574"/>
              <a:gd name="connsiteX9" fmla="*/ 1678274 w 2387497"/>
              <a:gd name="connsiteY9" fmla="*/ 842574 h 842574"/>
              <a:gd name="connsiteX10" fmla="*/ 1172682 w 2387497"/>
              <a:gd name="connsiteY10" fmla="*/ 842574 h 842574"/>
              <a:gd name="connsiteX11" fmla="*/ 603891 w 2387497"/>
              <a:gd name="connsiteY11" fmla="*/ 842574 h 842574"/>
              <a:gd name="connsiteX12" fmla="*/ 140432 w 2387497"/>
              <a:gd name="connsiteY12" fmla="*/ 842574 h 842574"/>
              <a:gd name="connsiteX13" fmla="*/ 0 w 2387497"/>
              <a:gd name="connsiteY13" fmla="*/ 702142 h 842574"/>
              <a:gd name="connsiteX14" fmla="*/ 0 w 2387497"/>
              <a:gd name="connsiteY14" fmla="*/ 140432 h 84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7497" h="842574" fill="none" extrusionOk="0">
                <a:moveTo>
                  <a:pt x="0" y="140432"/>
                </a:moveTo>
                <a:cubicBezTo>
                  <a:pt x="4307" y="59749"/>
                  <a:pt x="63785" y="5295"/>
                  <a:pt x="140432" y="0"/>
                </a:cubicBezTo>
                <a:cubicBezTo>
                  <a:pt x="289006" y="-26752"/>
                  <a:pt x="488102" y="19215"/>
                  <a:pt x="603891" y="0"/>
                </a:cubicBezTo>
                <a:cubicBezTo>
                  <a:pt x="719680" y="-19215"/>
                  <a:pt x="975337" y="50637"/>
                  <a:pt x="1151616" y="0"/>
                </a:cubicBezTo>
                <a:cubicBezTo>
                  <a:pt x="1327895" y="-50637"/>
                  <a:pt x="1479409" y="12737"/>
                  <a:pt x="1636141" y="0"/>
                </a:cubicBezTo>
                <a:cubicBezTo>
                  <a:pt x="1792874" y="-12737"/>
                  <a:pt x="2029727" y="52175"/>
                  <a:pt x="2247065" y="0"/>
                </a:cubicBezTo>
                <a:cubicBezTo>
                  <a:pt x="2338476" y="10518"/>
                  <a:pt x="2387830" y="60855"/>
                  <a:pt x="2387497" y="140432"/>
                </a:cubicBezTo>
                <a:cubicBezTo>
                  <a:pt x="2432301" y="260385"/>
                  <a:pt x="2340449" y="458196"/>
                  <a:pt x="2387497" y="702142"/>
                </a:cubicBezTo>
                <a:cubicBezTo>
                  <a:pt x="2399765" y="775293"/>
                  <a:pt x="2329615" y="834652"/>
                  <a:pt x="2247065" y="842574"/>
                </a:cubicBezTo>
                <a:cubicBezTo>
                  <a:pt x="1986255" y="894286"/>
                  <a:pt x="1865269" y="788580"/>
                  <a:pt x="1678274" y="842574"/>
                </a:cubicBezTo>
                <a:cubicBezTo>
                  <a:pt x="1491279" y="896568"/>
                  <a:pt x="1372462" y="837031"/>
                  <a:pt x="1172682" y="842574"/>
                </a:cubicBezTo>
                <a:cubicBezTo>
                  <a:pt x="972902" y="848117"/>
                  <a:pt x="754300" y="793984"/>
                  <a:pt x="603891" y="842574"/>
                </a:cubicBezTo>
                <a:cubicBezTo>
                  <a:pt x="453482" y="891164"/>
                  <a:pt x="358987" y="835463"/>
                  <a:pt x="140432" y="842574"/>
                </a:cubicBezTo>
                <a:cubicBezTo>
                  <a:pt x="41084" y="846352"/>
                  <a:pt x="528" y="785773"/>
                  <a:pt x="0" y="702142"/>
                </a:cubicBezTo>
                <a:cubicBezTo>
                  <a:pt x="-41966" y="453761"/>
                  <a:pt x="2424" y="357458"/>
                  <a:pt x="0" y="140432"/>
                </a:cubicBezTo>
                <a:close/>
              </a:path>
              <a:path w="2387497" h="842574" stroke="0" extrusionOk="0">
                <a:moveTo>
                  <a:pt x="0" y="140432"/>
                </a:moveTo>
                <a:cubicBezTo>
                  <a:pt x="13508" y="77624"/>
                  <a:pt x="56908" y="11922"/>
                  <a:pt x="140432" y="0"/>
                </a:cubicBezTo>
                <a:cubicBezTo>
                  <a:pt x="380128" y="-47080"/>
                  <a:pt x="419826" y="29754"/>
                  <a:pt x="667090" y="0"/>
                </a:cubicBezTo>
                <a:cubicBezTo>
                  <a:pt x="914354" y="-29754"/>
                  <a:pt x="960579" y="32817"/>
                  <a:pt x="1151616" y="0"/>
                </a:cubicBezTo>
                <a:cubicBezTo>
                  <a:pt x="1342653" y="-32817"/>
                  <a:pt x="1557457" y="52279"/>
                  <a:pt x="1720407" y="0"/>
                </a:cubicBezTo>
                <a:cubicBezTo>
                  <a:pt x="1883357" y="-52279"/>
                  <a:pt x="2000791" y="11609"/>
                  <a:pt x="2247065" y="0"/>
                </a:cubicBezTo>
                <a:cubicBezTo>
                  <a:pt x="2323608" y="1671"/>
                  <a:pt x="2405294" y="60160"/>
                  <a:pt x="2387497" y="140432"/>
                </a:cubicBezTo>
                <a:cubicBezTo>
                  <a:pt x="2418389" y="416673"/>
                  <a:pt x="2365505" y="588647"/>
                  <a:pt x="2387497" y="702142"/>
                </a:cubicBezTo>
                <a:cubicBezTo>
                  <a:pt x="2392846" y="778509"/>
                  <a:pt x="2315684" y="858356"/>
                  <a:pt x="2247065" y="842574"/>
                </a:cubicBezTo>
                <a:cubicBezTo>
                  <a:pt x="2023513" y="862308"/>
                  <a:pt x="1919209" y="788855"/>
                  <a:pt x="1699340" y="842574"/>
                </a:cubicBezTo>
                <a:cubicBezTo>
                  <a:pt x="1479471" y="896293"/>
                  <a:pt x="1339645" y="792880"/>
                  <a:pt x="1151616" y="842574"/>
                </a:cubicBezTo>
                <a:cubicBezTo>
                  <a:pt x="963587" y="892268"/>
                  <a:pt x="778829" y="836146"/>
                  <a:pt x="624958" y="842574"/>
                </a:cubicBezTo>
                <a:cubicBezTo>
                  <a:pt x="471087" y="849002"/>
                  <a:pt x="247239" y="794433"/>
                  <a:pt x="140432" y="842574"/>
                </a:cubicBezTo>
                <a:cubicBezTo>
                  <a:pt x="63053" y="834583"/>
                  <a:pt x="-4065" y="769634"/>
                  <a:pt x="0" y="702142"/>
                </a:cubicBezTo>
                <a:cubicBezTo>
                  <a:pt x="-31602" y="424025"/>
                  <a:pt x="51985" y="340385"/>
                  <a:pt x="0" y="140432"/>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1779020504">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b="1" dirty="0">
                <a:ln w="0"/>
                <a:solidFill>
                  <a:schemeClr val="tx1"/>
                </a:solidFill>
                <a:effectLst>
                  <a:outerShdw blurRad="38100" dist="19050" dir="2700000" algn="tl" rotWithShape="0">
                    <a:schemeClr val="dk1">
                      <a:alpha val="40000"/>
                    </a:schemeClr>
                  </a:outerShdw>
                </a:effectLst>
              </a:rPr>
              <a:t>Reinforcement Learning</a:t>
            </a:r>
            <a:endParaRPr lang="de-DE" b="1" dirty="0">
              <a:ln w="0"/>
              <a:solidFill>
                <a:schemeClr val="tx1"/>
              </a:solidFill>
              <a:effectLst>
                <a:outerShdw blurRad="38100" dist="19050" dir="2700000" algn="tl" rotWithShape="0">
                  <a:schemeClr val="dk1">
                    <a:alpha val="40000"/>
                  </a:schemeClr>
                </a:outerShdw>
              </a:effectLst>
            </a:endParaRPr>
          </a:p>
        </p:txBody>
      </p:sp>
      <p:sp>
        <p:nvSpPr>
          <p:cNvPr id="19" name="Hexagon 18">
            <a:extLst>
              <a:ext uri="{FF2B5EF4-FFF2-40B4-BE49-F238E27FC236}">
                <a16:creationId xmlns:a16="http://schemas.microsoft.com/office/drawing/2014/main" id="{7811D526-9D66-3F5F-3315-B7F20326DE1C}"/>
              </a:ext>
            </a:extLst>
          </p:cNvPr>
          <p:cNvSpPr/>
          <p:nvPr/>
        </p:nvSpPr>
        <p:spPr>
          <a:xfrm>
            <a:off x="6193942" y="1667889"/>
            <a:ext cx="1797438" cy="410284"/>
          </a:xfrm>
          <a:custGeom>
            <a:avLst/>
            <a:gdLst>
              <a:gd name="connsiteX0" fmla="*/ 0 w 1797438"/>
              <a:gd name="connsiteY0" fmla="*/ 205142 h 410284"/>
              <a:gd name="connsiteX1" fmla="*/ 102571 w 1797438"/>
              <a:gd name="connsiteY1" fmla="*/ 0 h 410284"/>
              <a:gd name="connsiteX2" fmla="*/ 585567 w 1797438"/>
              <a:gd name="connsiteY2" fmla="*/ 0 h 410284"/>
              <a:gd name="connsiteX3" fmla="*/ 1148179 w 1797438"/>
              <a:gd name="connsiteY3" fmla="*/ 0 h 410284"/>
              <a:gd name="connsiteX4" fmla="*/ 1694867 w 1797438"/>
              <a:gd name="connsiteY4" fmla="*/ 0 h 410284"/>
              <a:gd name="connsiteX5" fmla="*/ 1797438 w 1797438"/>
              <a:gd name="connsiteY5" fmla="*/ 205142 h 410284"/>
              <a:gd name="connsiteX6" fmla="*/ 1694867 w 1797438"/>
              <a:gd name="connsiteY6" fmla="*/ 410284 h 410284"/>
              <a:gd name="connsiteX7" fmla="*/ 1180025 w 1797438"/>
              <a:gd name="connsiteY7" fmla="*/ 410284 h 410284"/>
              <a:gd name="connsiteX8" fmla="*/ 649259 w 1797438"/>
              <a:gd name="connsiteY8" fmla="*/ 410284 h 410284"/>
              <a:gd name="connsiteX9" fmla="*/ 102571 w 1797438"/>
              <a:gd name="connsiteY9" fmla="*/ 410284 h 410284"/>
              <a:gd name="connsiteX10" fmla="*/ 0 w 1797438"/>
              <a:gd name="connsiteY10" fmla="*/ 205142 h 41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7438" h="410284" fill="none" extrusionOk="0">
                <a:moveTo>
                  <a:pt x="0" y="205142"/>
                </a:moveTo>
                <a:cubicBezTo>
                  <a:pt x="20365" y="126819"/>
                  <a:pt x="72386" y="80620"/>
                  <a:pt x="102571" y="0"/>
                </a:cubicBezTo>
                <a:cubicBezTo>
                  <a:pt x="338428" y="-26490"/>
                  <a:pt x="401555" y="43504"/>
                  <a:pt x="585567" y="0"/>
                </a:cubicBezTo>
                <a:cubicBezTo>
                  <a:pt x="769579" y="-43504"/>
                  <a:pt x="946866" y="15527"/>
                  <a:pt x="1148179" y="0"/>
                </a:cubicBezTo>
                <a:cubicBezTo>
                  <a:pt x="1349492" y="-15527"/>
                  <a:pt x="1473170" y="8230"/>
                  <a:pt x="1694867" y="0"/>
                </a:cubicBezTo>
                <a:cubicBezTo>
                  <a:pt x="1737325" y="56080"/>
                  <a:pt x="1729029" y="116741"/>
                  <a:pt x="1797438" y="205142"/>
                </a:cubicBezTo>
                <a:cubicBezTo>
                  <a:pt x="1779756" y="275400"/>
                  <a:pt x="1703270" y="341544"/>
                  <a:pt x="1694867" y="410284"/>
                </a:cubicBezTo>
                <a:cubicBezTo>
                  <a:pt x="1555695" y="414061"/>
                  <a:pt x="1397662" y="397163"/>
                  <a:pt x="1180025" y="410284"/>
                </a:cubicBezTo>
                <a:cubicBezTo>
                  <a:pt x="962388" y="423405"/>
                  <a:pt x="865669" y="367463"/>
                  <a:pt x="649259" y="410284"/>
                </a:cubicBezTo>
                <a:cubicBezTo>
                  <a:pt x="432849" y="453105"/>
                  <a:pt x="327064" y="409601"/>
                  <a:pt x="102571" y="410284"/>
                </a:cubicBezTo>
                <a:cubicBezTo>
                  <a:pt x="55708" y="356524"/>
                  <a:pt x="53682" y="254623"/>
                  <a:pt x="0" y="205142"/>
                </a:cubicBezTo>
                <a:close/>
              </a:path>
              <a:path w="1797438" h="410284" stroke="0" extrusionOk="0">
                <a:moveTo>
                  <a:pt x="0" y="205142"/>
                </a:moveTo>
                <a:cubicBezTo>
                  <a:pt x="29497" y="134299"/>
                  <a:pt x="86738" y="49785"/>
                  <a:pt x="102571" y="0"/>
                </a:cubicBezTo>
                <a:cubicBezTo>
                  <a:pt x="248916" y="-51908"/>
                  <a:pt x="487459" y="36922"/>
                  <a:pt x="617413" y="0"/>
                </a:cubicBezTo>
                <a:cubicBezTo>
                  <a:pt x="747367" y="-36922"/>
                  <a:pt x="977793" y="52598"/>
                  <a:pt x="1132256" y="0"/>
                </a:cubicBezTo>
                <a:cubicBezTo>
                  <a:pt x="1286719" y="-52598"/>
                  <a:pt x="1490367" y="65886"/>
                  <a:pt x="1694867" y="0"/>
                </a:cubicBezTo>
                <a:cubicBezTo>
                  <a:pt x="1736925" y="72742"/>
                  <a:pt x="1745939" y="137528"/>
                  <a:pt x="1797438" y="205142"/>
                </a:cubicBezTo>
                <a:cubicBezTo>
                  <a:pt x="1791250" y="278166"/>
                  <a:pt x="1705486" y="341036"/>
                  <a:pt x="1694867" y="410284"/>
                </a:cubicBezTo>
                <a:cubicBezTo>
                  <a:pt x="1571301" y="419169"/>
                  <a:pt x="1360103" y="372984"/>
                  <a:pt x="1180025" y="410284"/>
                </a:cubicBezTo>
                <a:cubicBezTo>
                  <a:pt x="999947" y="447584"/>
                  <a:pt x="842636" y="362847"/>
                  <a:pt x="649259" y="410284"/>
                </a:cubicBezTo>
                <a:cubicBezTo>
                  <a:pt x="455882" y="457721"/>
                  <a:pt x="247688" y="379333"/>
                  <a:pt x="102571" y="410284"/>
                </a:cubicBezTo>
                <a:cubicBezTo>
                  <a:pt x="45967" y="330892"/>
                  <a:pt x="61410" y="295703"/>
                  <a:pt x="0" y="205142"/>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Classification</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20" name="Hexagon 19">
            <a:extLst>
              <a:ext uri="{FF2B5EF4-FFF2-40B4-BE49-F238E27FC236}">
                <a16:creationId xmlns:a16="http://schemas.microsoft.com/office/drawing/2014/main" id="{5B97634D-B32A-BBEB-53D8-10486B327F1B}"/>
              </a:ext>
            </a:extLst>
          </p:cNvPr>
          <p:cNvSpPr/>
          <p:nvPr/>
        </p:nvSpPr>
        <p:spPr>
          <a:xfrm>
            <a:off x="425292" y="1795436"/>
            <a:ext cx="1797438" cy="410284"/>
          </a:xfrm>
          <a:custGeom>
            <a:avLst/>
            <a:gdLst>
              <a:gd name="connsiteX0" fmla="*/ 0 w 1797438"/>
              <a:gd name="connsiteY0" fmla="*/ 205142 h 410284"/>
              <a:gd name="connsiteX1" fmla="*/ 102571 w 1797438"/>
              <a:gd name="connsiteY1" fmla="*/ 0 h 410284"/>
              <a:gd name="connsiteX2" fmla="*/ 585567 w 1797438"/>
              <a:gd name="connsiteY2" fmla="*/ 0 h 410284"/>
              <a:gd name="connsiteX3" fmla="*/ 1148179 w 1797438"/>
              <a:gd name="connsiteY3" fmla="*/ 0 h 410284"/>
              <a:gd name="connsiteX4" fmla="*/ 1694867 w 1797438"/>
              <a:gd name="connsiteY4" fmla="*/ 0 h 410284"/>
              <a:gd name="connsiteX5" fmla="*/ 1797438 w 1797438"/>
              <a:gd name="connsiteY5" fmla="*/ 205142 h 410284"/>
              <a:gd name="connsiteX6" fmla="*/ 1694867 w 1797438"/>
              <a:gd name="connsiteY6" fmla="*/ 410284 h 410284"/>
              <a:gd name="connsiteX7" fmla="*/ 1180025 w 1797438"/>
              <a:gd name="connsiteY7" fmla="*/ 410284 h 410284"/>
              <a:gd name="connsiteX8" fmla="*/ 649259 w 1797438"/>
              <a:gd name="connsiteY8" fmla="*/ 410284 h 410284"/>
              <a:gd name="connsiteX9" fmla="*/ 102571 w 1797438"/>
              <a:gd name="connsiteY9" fmla="*/ 410284 h 410284"/>
              <a:gd name="connsiteX10" fmla="*/ 0 w 1797438"/>
              <a:gd name="connsiteY10" fmla="*/ 205142 h 41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7438" h="410284" fill="none" extrusionOk="0">
                <a:moveTo>
                  <a:pt x="0" y="205142"/>
                </a:moveTo>
                <a:cubicBezTo>
                  <a:pt x="20365" y="126819"/>
                  <a:pt x="72386" y="80620"/>
                  <a:pt x="102571" y="0"/>
                </a:cubicBezTo>
                <a:cubicBezTo>
                  <a:pt x="338428" y="-26490"/>
                  <a:pt x="401555" y="43504"/>
                  <a:pt x="585567" y="0"/>
                </a:cubicBezTo>
                <a:cubicBezTo>
                  <a:pt x="769579" y="-43504"/>
                  <a:pt x="946866" y="15527"/>
                  <a:pt x="1148179" y="0"/>
                </a:cubicBezTo>
                <a:cubicBezTo>
                  <a:pt x="1349492" y="-15527"/>
                  <a:pt x="1473170" y="8230"/>
                  <a:pt x="1694867" y="0"/>
                </a:cubicBezTo>
                <a:cubicBezTo>
                  <a:pt x="1737325" y="56080"/>
                  <a:pt x="1729029" y="116741"/>
                  <a:pt x="1797438" y="205142"/>
                </a:cubicBezTo>
                <a:cubicBezTo>
                  <a:pt x="1779756" y="275400"/>
                  <a:pt x="1703270" y="341544"/>
                  <a:pt x="1694867" y="410284"/>
                </a:cubicBezTo>
                <a:cubicBezTo>
                  <a:pt x="1555695" y="414061"/>
                  <a:pt x="1397662" y="397163"/>
                  <a:pt x="1180025" y="410284"/>
                </a:cubicBezTo>
                <a:cubicBezTo>
                  <a:pt x="962388" y="423405"/>
                  <a:pt x="865669" y="367463"/>
                  <a:pt x="649259" y="410284"/>
                </a:cubicBezTo>
                <a:cubicBezTo>
                  <a:pt x="432849" y="453105"/>
                  <a:pt x="327064" y="409601"/>
                  <a:pt x="102571" y="410284"/>
                </a:cubicBezTo>
                <a:cubicBezTo>
                  <a:pt x="55708" y="356524"/>
                  <a:pt x="53682" y="254623"/>
                  <a:pt x="0" y="205142"/>
                </a:cubicBezTo>
                <a:close/>
              </a:path>
              <a:path w="1797438" h="410284" stroke="0" extrusionOk="0">
                <a:moveTo>
                  <a:pt x="0" y="205142"/>
                </a:moveTo>
                <a:cubicBezTo>
                  <a:pt x="29497" y="134299"/>
                  <a:pt x="86738" y="49785"/>
                  <a:pt x="102571" y="0"/>
                </a:cubicBezTo>
                <a:cubicBezTo>
                  <a:pt x="248916" y="-51908"/>
                  <a:pt x="487459" y="36922"/>
                  <a:pt x="617413" y="0"/>
                </a:cubicBezTo>
                <a:cubicBezTo>
                  <a:pt x="747367" y="-36922"/>
                  <a:pt x="977793" y="52598"/>
                  <a:pt x="1132256" y="0"/>
                </a:cubicBezTo>
                <a:cubicBezTo>
                  <a:pt x="1286719" y="-52598"/>
                  <a:pt x="1490367" y="65886"/>
                  <a:pt x="1694867" y="0"/>
                </a:cubicBezTo>
                <a:cubicBezTo>
                  <a:pt x="1736925" y="72742"/>
                  <a:pt x="1745939" y="137528"/>
                  <a:pt x="1797438" y="205142"/>
                </a:cubicBezTo>
                <a:cubicBezTo>
                  <a:pt x="1791250" y="278166"/>
                  <a:pt x="1705486" y="341036"/>
                  <a:pt x="1694867" y="410284"/>
                </a:cubicBezTo>
                <a:cubicBezTo>
                  <a:pt x="1571301" y="419169"/>
                  <a:pt x="1360103" y="372984"/>
                  <a:pt x="1180025" y="410284"/>
                </a:cubicBezTo>
                <a:cubicBezTo>
                  <a:pt x="999947" y="447584"/>
                  <a:pt x="842636" y="362847"/>
                  <a:pt x="649259" y="410284"/>
                </a:cubicBezTo>
                <a:cubicBezTo>
                  <a:pt x="455882" y="457721"/>
                  <a:pt x="247688" y="379333"/>
                  <a:pt x="102571" y="410284"/>
                </a:cubicBezTo>
                <a:cubicBezTo>
                  <a:pt x="45967" y="330892"/>
                  <a:pt x="61410" y="295703"/>
                  <a:pt x="0" y="205142"/>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Regression</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18" name="Hexagon 17">
            <a:extLst>
              <a:ext uri="{FF2B5EF4-FFF2-40B4-BE49-F238E27FC236}">
                <a16:creationId xmlns:a16="http://schemas.microsoft.com/office/drawing/2014/main" id="{8EA99D7F-E4C5-93EC-E38A-AA26CF9462F8}"/>
              </a:ext>
            </a:extLst>
          </p:cNvPr>
          <p:cNvSpPr/>
          <p:nvPr/>
        </p:nvSpPr>
        <p:spPr>
          <a:xfrm>
            <a:off x="3020427" y="5330558"/>
            <a:ext cx="1553741" cy="410284"/>
          </a:xfrm>
          <a:custGeom>
            <a:avLst/>
            <a:gdLst>
              <a:gd name="connsiteX0" fmla="*/ 0 w 1553741"/>
              <a:gd name="connsiteY0" fmla="*/ 205142 h 410284"/>
              <a:gd name="connsiteX1" fmla="*/ 102571 w 1553741"/>
              <a:gd name="connsiteY1" fmla="*/ 0 h 410284"/>
              <a:gd name="connsiteX2" fmla="*/ 511646 w 1553741"/>
              <a:gd name="connsiteY2" fmla="*/ 0 h 410284"/>
              <a:gd name="connsiteX3" fmla="*/ 988151 w 1553741"/>
              <a:gd name="connsiteY3" fmla="*/ 0 h 410284"/>
              <a:gd name="connsiteX4" fmla="*/ 1451170 w 1553741"/>
              <a:gd name="connsiteY4" fmla="*/ 0 h 410284"/>
              <a:gd name="connsiteX5" fmla="*/ 1553741 w 1553741"/>
              <a:gd name="connsiteY5" fmla="*/ 205142 h 410284"/>
              <a:gd name="connsiteX6" fmla="*/ 1451170 w 1553741"/>
              <a:gd name="connsiteY6" fmla="*/ 410284 h 410284"/>
              <a:gd name="connsiteX7" fmla="*/ 1015123 w 1553741"/>
              <a:gd name="connsiteY7" fmla="*/ 410284 h 410284"/>
              <a:gd name="connsiteX8" fmla="*/ 565590 w 1553741"/>
              <a:gd name="connsiteY8" fmla="*/ 410284 h 410284"/>
              <a:gd name="connsiteX9" fmla="*/ 102571 w 1553741"/>
              <a:gd name="connsiteY9" fmla="*/ 410284 h 410284"/>
              <a:gd name="connsiteX10" fmla="*/ 0 w 1553741"/>
              <a:gd name="connsiteY10" fmla="*/ 205142 h 41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3741" h="410284" fill="none" extrusionOk="0">
                <a:moveTo>
                  <a:pt x="0" y="205142"/>
                </a:moveTo>
                <a:cubicBezTo>
                  <a:pt x="20365" y="126819"/>
                  <a:pt x="72386" y="80620"/>
                  <a:pt x="102571" y="0"/>
                </a:cubicBezTo>
                <a:cubicBezTo>
                  <a:pt x="192825" y="-41914"/>
                  <a:pt x="307154" y="17941"/>
                  <a:pt x="511646" y="0"/>
                </a:cubicBezTo>
                <a:cubicBezTo>
                  <a:pt x="716138" y="-17941"/>
                  <a:pt x="861585" y="21371"/>
                  <a:pt x="988151" y="0"/>
                </a:cubicBezTo>
                <a:cubicBezTo>
                  <a:pt x="1114717" y="-21371"/>
                  <a:pt x="1283605" y="4719"/>
                  <a:pt x="1451170" y="0"/>
                </a:cubicBezTo>
                <a:cubicBezTo>
                  <a:pt x="1493628" y="56080"/>
                  <a:pt x="1485332" y="116741"/>
                  <a:pt x="1553741" y="205142"/>
                </a:cubicBezTo>
                <a:cubicBezTo>
                  <a:pt x="1536059" y="275400"/>
                  <a:pt x="1459573" y="341544"/>
                  <a:pt x="1451170" y="410284"/>
                </a:cubicBezTo>
                <a:cubicBezTo>
                  <a:pt x="1288525" y="423883"/>
                  <a:pt x="1161809" y="358020"/>
                  <a:pt x="1015123" y="410284"/>
                </a:cubicBezTo>
                <a:cubicBezTo>
                  <a:pt x="868437" y="462548"/>
                  <a:pt x="723084" y="389995"/>
                  <a:pt x="565590" y="410284"/>
                </a:cubicBezTo>
                <a:cubicBezTo>
                  <a:pt x="408096" y="430573"/>
                  <a:pt x="247139" y="379854"/>
                  <a:pt x="102571" y="410284"/>
                </a:cubicBezTo>
                <a:cubicBezTo>
                  <a:pt x="55708" y="356524"/>
                  <a:pt x="53682" y="254623"/>
                  <a:pt x="0" y="205142"/>
                </a:cubicBezTo>
                <a:close/>
              </a:path>
              <a:path w="1553741" h="410284" stroke="0" extrusionOk="0">
                <a:moveTo>
                  <a:pt x="0" y="205142"/>
                </a:moveTo>
                <a:cubicBezTo>
                  <a:pt x="29497" y="134299"/>
                  <a:pt x="86738" y="49785"/>
                  <a:pt x="102571" y="0"/>
                </a:cubicBezTo>
                <a:cubicBezTo>
                  <a:pt x="296464" y="-14909"/>
                  <a:pt x="365476" y="866"/>
                  <a:pt x="538618" y="0"/>
                </a:cubicBezTo>
                <a:cubicBezTo>
                  <a:pt x="711760" y="-866"/>
                  <a:pt x="758778" y="41153"/>
                  <a:pt x="974665" y="0"/>
                </a:cubicBezTo>
                <a:cubicBezTo>
                  <a:pt x="1190552" y="-41153"/>
                  <a:pt x="1301680" y="17726"/>
                  <a:pt x="1451170" y="0"/>
                </a:cubicBezTo>
                <a:cubicBezTo>
                  <a:pt x="1493228" y="72742"/>
                  <a:pt x="1502242" y="137528"/>
                  <a:pt x="1553741" y="205142"/>
                </a:cubicBezTo>
                <a:cubicBezTo>
                  <a:pt x="1547553" y="278166"/>
                  <a:pt x="1461789" y="341036"/>
                  <a:pt x="1451170" y="410284"/>
                </a:cubicBezTo>
                <a:cubicBezTo>
                  <a:pt x="1343358" y="442999"/>
                  <a:pt x="1118979" y="387956"/>
                  <a:pt x="1015123" y="410284"/>
                </a:cubicBezTo>
                <a:cubicBezTo>
                  <a:pt x="911267" y="432612"/>
                  <a:pt x="775683" y="381408"/>
                  <a:pt x="565590" y="410284"/>
                </a:cubicBezTo>
                <a:cubicBezTo>
                  <a:pt x="355497" y="439160"/>
                  <a:pt x="264801" y="362397"/>
                  <a:pt x="102571" y="410284"/>
                </a:cubicBezTo>
                <a:cubicBezTo>
                  <a:pt x="45967" y="330892"/>
                  <a:pt x="61410" y="295703"/>
                  <a:pt x="0" y="205142"/>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Clustering</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21" name="Hexagon 20">
            <a:extLst>
              <a:ext uri="{FF2B5EF4-FFF2-40B4-BE49-F238E27FC236}">
                <a16:creationId xmlns:a16="http://schemas.microsoft.com/office/drawing/2014/main" id="{35B9E45C-3783-B022-9EEF-5751AB75BED4}"/>
              </a:ext>
            </a:extLst>
          </p:cNvPr>
          <p:cNvSpPr/>
          <p:nvPr/>
        </p:nvSpPr>
        <p:spPr>
          <a:xfrm>
            <a:off x="494581" y="5341759"/>
            <a:ext cx="1993471" cy="646411"/>
          </a:xfrm>
          <a:custGeom>
            <a:avLst/>
            <a:gdLst>
              <a:gd name="connsiteX0" fmla="*/ 0 w 1993471"/>
              <a:gd name="connsiteY0" fmla="*/ 323206 h 646411"/>
              <a:gd name="connsiteX1" fmla="*/ 161603 w 1993471"/>
              <a:gd name="connsiteY1" fmla="*/ 0 h 646411"/>
              <a:gd name="connsiteX2" fmla="*/ 668250 w 1993471"/>
              <a:gd name="connsiteY2" fmla="*/ 0 h 646411"/>
              <a:gd name="connsiteX3" fmla="*/ 1258410 w 1993471"/>
              <a:gd name="connsiteY3" fmla="*/ 0 h 646411"/>
              <a:gd name="connsiteX4" fmla="*/ 1831868 w 1993471"/>
              <a:gd name="connsiteY4" fmla="*/ 0 h 646411"/>
              <a:gd name="connsiteX5" fmla="*/ 1993471 w 1993471"/>
              <a:gd name="connsiteY5" fmla="*/ 323206 h 646411"/>
              <a:gd name="connsiteX6" fmla="*/ 1831868 w 1993471"/>
              <a:gd name="connsiteY6" fmla="*/ 646411 h 646411"/>
              <a:gd name="connsiteX7" fmla="*/ 1291816 w 1993471"/>
              <a:gd name="connsiteY7" fmla="*/ 646411 h 646411"/>
              <a:gd name="connsiteX8" fmla="*/ 735061 w 1993471"/>
              <a:gd name="connsiteY8" fmla="*/ 646411 h 646411"/>
              <a:gd name="connsiteX9" fmla="*/ 161603 w 1993471"/>
              <a:gd name="connsiteY9" fmla="*/ 646411 h 646411"/>
              <a:gd name="connsiteX10" fmla="*/ 0 w 1993471"/>
              <a:gd name="connsiteY10" fmla="*/ 323206 h 64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3471" h="646411" fill="none" extrusionOk="0">
                <a:moveTo>
                  <a:pt x="0" y="323206"/>
                </a:moveTo>
                <a:cubicBezTo>
                  <a:pt x="22603" y="196770"/>
                  <a:pt x="97617" y="132392"/>
                  <a:pt x="161603" y="0"/>
                </a:cubicBezTo>
                <a:cubicBezTo>
                  <a:pt x="288277" y="-39753"/>
                  <a:pt x="540222" y="29807"/>
                  <a:pt x="668250" y="0"/>
                </a:cubicBezTo>
                <a:cubicBezTo>
                  <a:pt x="796278" y="-29807"/>
                  <a:pt x="981149" y="23875"/>
                  <a:pt x="1258410" y="0"/>
                </a:cubicBezTo>
                <a:cubicBezTo>
                  <a:pt x="1535671" y="-23875"/>
                  <a:pt x="1693054" y="27505"/>
                  <a:pt x="1831868" y="0"/>
                </a:cubicBezTo>
                <a:cubicBezTo>
                  <a:pt x="1902616" y="102557"/>
                  <a:pt x="1889836" y="183482"/>
                  <a:pt x="1993471" y="323206"/>
                </a:cubicBezTo>
                <a:cubicBezTo>
                  <a:pt x="1950370" y="429606"/>
                  <a:pt x="1847792" y="556280"/>
                  <a:pt x="1831868" y="646411"/>
                </a:cubicBezTo>
                <a:cubicBezTo>
                  <a:pt x="1666912" y="670030"/>
                  <a:pt x="1403943" y="602613"/>
                  <a:pt x="1291816" y="646411"/>
                </a:cubicBezTo>
                <a:cubicBezTo>
                  <a:pt x="1179689" y="690209"/>
                  <a:pt x="906515" y="636664"/>
                  <a:pt x="735061" y="646411"/>
                </a:cubicBezTo>
                <a:cubicBezTo>
                  <a:pt x="563607" y="656158"/>
                  <a:pt x="301376" y="596215"/>
                  <a:pt x="161603" y="646411"/>
                </a:cubicBezTo>
                <a:cubicBezTo>
                  <a:pt x="104096" y="542024"/>
                  <a:pt x="64310" y="446859"/>
                  <a:pt x="0" y="323206"/>
                </a:cubicBezTo>
                <a:close/>
              </a:path>
              <a:path w="1993471" h="646411" stroke="0" extrusionOk="0">
                <a:moveTo>
                  <a:pt x="0" y="323206"/>
                </a:moveTo>
                <a:cubicBezTo>
                  <a:pt x="75609" y="162957"/>
                  <a:pt x="124954" y="124728"/>
                  <a:pt x="161603" y="0"/>
                </a:cubicBezTo>
                <a:cubicBezTo>
                  <a:pt x="331201" y="-50125"/>
                  <a:pt x="498284" y="7817"/>
                  <a:pt x="701655" y="0"/>
                </a:cubicBezTo>
                <a:cubicBezTo>
                  <a:pt x="905026" y="-7817"/>
                  <a:pt x="1043157" y="64451"/>
                  <a:pt x="1241708" y="0"/>
                </a:cubicBezTo>
                <a:cubicBezTo>
                  <a:pt x="1440259" y="-64451"/>
                  <a:pt x="1680080" y="21472"/>
                  <a:pt x="1831868" y="0"/>
                </a:cubicBezTo>
                <a:cubicBezTo>
                  <a:pt x="1913907" y="85622"/>
                  <a:pt x="1885538" y="176205"/>
                  <a:pt x="1993471" y="323206"/>
                </a:cubicBezTo>
                <a:cubicBezTo>
                  <a:pt x="1980603" y="415137"/>
                  <a:pt x="1841549" y="566529"/>
                  <a:pt x="1831868" y="646411"/>
                </a:cubicBezTo>
                <a:cubicBezTo>
                  <a:pt x="1621890" y="651709"/>
                  <a:pt x="1417976" y="590324"/>
                  <a:pt x="1291816" y="646411"/>
                </a:cubicBezTo>
                <a:cubicBezTo>
                  <a:pt x="1165656" y="702498"/>
                  <a:pt x="917856" y="619644"/>
                  <a:pt x="735061" y="646411"/>
                </a:cubicBezTo>
                <a:cubicBezTo>
                  <a:pt x="552267" y="673178"/>
                  <a:pt x="401966" y="624507"/>
                  <a:pt x="161603" y="646411"/>
                </a:cubicBezTo>
                <a:cubicBezTo>
                  <a:pt x="83107" y="552256"/>
                  <a:pt x="75241" y="399420"/>
                  <a:pt x="0" y="323206"/>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Dimensionality Reduction</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23" name="Hexagon 22">
            <a:extLst>
              <a:ext uri="{FF2B5EF4-FFF2-40B4-BE49-F238E27FC236}">
                <a16:creationId xmlns:a16="http://schemas.microsoft.com/office/drawing/2014/main" id="{52F831C4-9A24-4295-9416-8665C2FD7AA7}"/>
              </a:ext>
            </a:extLst>
          </p:cNvPr>
          <p:cNvSpPr/>
          <p:nvPr/>
        </p:nvSpPr>
        <p:spPr>
          <a:xfrm>
            <a:off x="6143408" y="5642726"/>
            <a:ext cx="2221562" cy="605531"/>
          </a:xfrm>
          <a:custGeom>
            <a:avLst/>
            <a:gdLst>
              <a:gd name="connsiteX0" fmla="*/ 0 w 2221562"/>
              <a:gd name="connsiteY0" fmla="*/ 302766 h 605531"/>
              <a:gd name="connsiteX1" fmla="*/ 151383 w 2221562"/>
              <a:gd name="connsiteY1" fmla="*/ 0 h 605531"/>
              <a:gd name="connsiteX2" fmla="*/ 650270 w 2221562"/>
              <a:gd name="connsiteY2" fmla="*/ 0 h 605531"/>
              <a:gd name="connsiteX3" fmla="*/ 1072405 w 2221562"/>
              <a:gd name="connsiteY3" fmla="*/ 0 h 605531"/>
              <a:gd name="connsiteX4" fmla="*/ 1590480 w 2221562"/>
              <a:gd name="connsiteY4" fmla="*/ 0 h 605531"/>
              <a:gd name="connsiteX5" fmla="*/ 2070179 w 2221562"/>
              <a:gd name="connsiteY5" fmla="*/ 0 h 605531"/>
              <a:gd name="connsiteX6" fmla="*/ 2221562 w 2221562"/>
              <a:gd name="connsiteY6" fmla="*/ 302766 h 605531"/>
              <a:gd name="connsiteX7" fmla="*/ 2070179 w 2221562"/>
              <a:gd name="connsiteY7" fmla="*/ 605531 h 605531"/>
              <a:gd name="connsiteX8" fmla="*/ 1571292 w 2221562"/>
              <a:gd name="connsiteY8" fmla="*/ 605531 h 605531"/>
              <a:gd name="connsiteX9" fmla="*/ 1149157 w 2221562"/>
              <a:gd name="connsiteY9" fmla="*/ 605531 h 605531"/>
              <a:gd name="connsiteX10" fmla="*/ 650270 w 2221562"/>
              <a:gd name="connsiteY10" fmla="*/ 605531 h 605531"/>
              <a:gd name="connsiteX11" fmla="*/ 151383 w 2221562"/>
              <a:gd name="connsiteY11" fmla="*/ 605531 h 605531"/>
              <a:gd name="connsiteX12" fmla="*/ 0 w 2221562"/>
              <a:gd name="connsiteY12" fmla="*/ 302766 h 60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1562" h="605531" fill="none" extrusionOk="0">
                <a:moveTo>
                  <a:pt x="0" y="302766"/>
                </a:moveTo>
                <a:cubicBezTo>
                  <a:pt x="52644" y="192344"/>
                  <a:pt x="110143" y="93141"/>
                  <a:pt x="151383" y="0"/>
                </a:cubicBezTo>
                <a:cubicBezTo>
                  <a:pt x="267997" y="-12635"/>
                  <a:pt x="401014" y="15471"/>
                  <a:pt x="650270" y="0"/>
                </a:cubicBezTo>
                <a:cubicBezTo>
                  <a:pt x="899526" y="-15471"/>
                  <a:pt x="862343" y="29501"/>
                  <a:pt x="1072405" y="0"/>
                </a:cubicBezTo>
                <a:cubicBezTo>
                  <a:pt x="1282468" y="-29501"/>
                  <a:pt x="1424123" y="11771"/>
                  <a:pt x="1590480" y="0"/>
                </a:cubicBezTo>
                <a:cubicBezTo>
                  <a:pt x="1756838" y="-11771"/>
                  <a:pt x="1956354" y="53741"/>
                  <a:pt x="2070179" y="0"/>
                </a:cubicBezTo>
                <a:cubicBezTo>
                  <a:pt x="2151205" y="129716"/>
                  <a:pt x="2147993" y="158958"/>
                  <a:pt x="2221562" y="302766"/>
                </a:cubicBezTo>
                <a:cubicBezTo>
                  <a:pt x="2201985" y="375911"/>
                  <a:pt x="2118770" y="498526"/>
                  <a:pt x="2070179" y="605531"/>
                </a:cubicBezTo>
                <a:cubicBezTo>
                  <a:pt x="1921367" y="647216"/>
                  <a:pt x="1686662" y="589101"/>
                  <a:pt x="1571292" y="605531"/>
                </a:cubicBezTo>
                <a:cubicBezTo>
                  <a:pt x="1455922" y="621961"/>
                  <a:pt x="1312642" y="560929"/>
                  <a:pt x="1149157" y="605531"/>
                </a:cubicBezTo>
                <a:cubicBezTo>
                  <a:pt x="985672" y="650133"/>
                  <a:pt x="785262" y="556351"/>
                  <a:pt x="650270" y="605531"/>
                </a:cubicBezTo>
                <a:cubicBezTo>
                  <a:pt x="515278" y="654711"/>
                  <a:pt x="388261" y="592030"/>
                  <a:pt x="151383" y="605531"/>
                </a:cubicBezTo>
                <a:cubicBezTo>
                  <a:pt x="89837" y="502444"/>
                  <a:pt x="71064" y="396128"/>
                  <a:pt x="0" y="302766"/>
                </a:cubicBezTo>
                <a:close/>
              </a:path>
              <a:path w="2221562" h="605531" stroke="0" extrusionOk="0">
                <a:moveTo>
                  <a:pt x="0" y="302766"/>
                </a:moveTo>
                <a:cubicBezTo>
                  <a:pt x="62664" y="155528"/>
                  <a:pt x="88051" y="141023"/>
                  <a:pt x="151383" y="0"/>
                </a:cubicBezTo>
                <a:cubicBezTo>
                  <a:pt x="275000" y="-43232"/>
                  <a:pt x="495101" y="3529"/>
                  <a:pt x="611894" y="0"/>
                </a:cubicBezTo>
                <a:cubicBezTo>
                  <a:pt x="728687" y="-3529"/>
                  <a:pt x="940254" y="36797"/>
                  <a:pt x="1072405" y="0"/>
                </a:cubicBezTo>
                <a:cubicBezTo>
                  <a:pt x="1204556" y="-36797"/>
                  <a:pt x="1343365" y="48698"/>
                  <a:pt x="1571292" y="0"/>
                </a:cubicBezTo>
                <a:cubicBezTo>
                  <a:pt x="1799219" y="-48698"/>
                  <a:pt x="1839160" y="29786"/>
                  <a:pt x="2070179" y="0"/>
                </a:cubicBezTo>
                <a:cubicBezTo>
                  <a:pt x="2146486" y="134871"/>
                  <a:pt x="2162890" y="252174"/>
                  <a:pt x="2221562" y="302766"/>
                </a:cubicBezTo>
                <a:cubicBezTo>
                  <a:pt x="2176646" y="393478"/>
                  <a:pt x="2103770" y="493143"/>
                  <a:pt x="2070179" y="605531"/>
                </a:cubicBezTo>
                <a:cubicBezTo>
                  <a:pt x="1930329" y="642017"/>
                  <a:pt x="1705850" y="559667"/>
                  <a:pt x="1552104" y="605531"/>
                </a:cubicBezTo>
                <a:cubicBezTo>
                  <a:pt x="1398359" y="651395"/>
                  <a:pt x="1337494" y="579030"/>
                  <a:pt x="1129969" y="605531"/>
                </a:cubicBezTo>
                <a:cubicBezTo>
                  <a:pt x="922445" y="632032"/>
                  <a:pt x="887468" y="587111"/>
                  <a:pt x="650270" y="605531"/>
                </a:cubicBezTo>
                <a:cubicBezTo>
                  <a:pt x="413072" y="623951"/>
                  <a:pt x="278740" y="551046"/>
                  <a:pt x="151383" y="605531"/>
                </a:cubicBezTo>
                <a:cubicBezTo>
                  <a:pt x="53969" y="489142"/>
                  <a:pt x="84322" y="392966"/>
                  <a:pt x="0" y="302766"/>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Markov Decision Processes</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22" name="Hexagon 21">
            <a:extLst>
              <a:ext uri="{FF2B5EF4-FFF2-40B4-BE49-F238E27FC236}">
                <a16:creationId xmlns:a16="http://schemas.microsoft.com/office/drawing/2014/main" id="{C4A2CCE3-CE0C-94E0-FE46-AABF3EAB7E03}"/>
              </a:ext>
            </a:extLst>
          </p:cNvPr>
          <p:cNvSpPr/>
          <p:nvPr/>
        </p:nvSpPr>
        <p:spPr>
          <a:xfrm>
            <a:off x="8758893" y="5843560"/>
            <a:ext cx="1755078" cy="604167"/>
          </a:xfrm>
          <a:custGeom>
            <a:avLst/>
            <a:gdLst>
              <a:gd name="connsiteX0" fmla="*/ 0 w 1755078"/>
              <a:gd name="connsiteY0" fmla="*/ 302084 h 604167"/>
              <a:gd name="connsiteX1" fmla="*/ 151042 w 1755078"/>
              <a:gd name="connsiteY1" fmla="*/ 0 h 604167"/>
              <a:gd name="connsiteX2" fmla="*/ 591784 w 1755078"/>
              <a:gd name="connsiteY2" fmla="*/ 0 h 604167"/>
              <a:gd name="connsiteX3" fmla="*/ 1105175 w 1755078"/>
              <a:gd name="connsiteY3" fmla="*/ 0 h 604167"/>
              <a:gd name="connsiteX4" fmla="*/ 1604036 w 1755078"/>
              <a:gd name="connsiteY4" fmla="*/ 0 h 604167"/>
              <a:gd name="connsiteX5" fmla="*/ 1755078 w 1755078"/>
              <a:gd name="connsiteY5" fmla="*/ 302084 h 604167"/>
              <a:gd name="connsiteX6" fmla="*/ 1604036 w 1755078"/>
              <a:gd name="connsiteY6" fmla="*/ 604167 h 604167"/>
              <a:gd name="connsiteX7" fmla="*/ 1134235 w 1755078"/>
              <a:gd name="connsiteY7" fmla="*/ 604167 h 604167"/>
              <a:gd name="connsiteX8" fmla="*/ 649903 w 1755078"/>
              <a:gd name="connsiteY8" fmla="*/ 604167 h 604167"/>
              <a:gd name="connsiteX9" fmla="*/ 151042 w 1755078"/>
              <a:gd name="connsiteY9" fmla="*/ 604167 h 604167"/>
              <a:gd name="connsiteX10" fmla="*/ 0 w 1755078"/>
              <a:gd name="connsiteY10" fmla="*/ 302084 h 60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5078" h="604167" fill="none" extrusionOk="0">
                <a:moveTo>
                  <a:pt x="0" y="302084"/>
                </a:moveTo>
                <a:cubicBezTo>
                  <a:pt x="54216" y="181774"/>
                  <a:pt x="86607" y="155186"/>
                  <a:pt x="151042" y="0"/>
                </a:cubicBezTo>
                <a:cubicBezTo>
                  <a:pt x="347961" y="-48347"/>
                  <a:pt x="468733" y="22442"/>
                  <a:pt x="591784" y="0"/>
                </a:cubicBezTo>
                <a:cubicBezTo>
                  <a:pt x="714835" y="-22442"/>
                  <a:pt x="1000045" y="51461"/>
                  <a:pt x="1105175" y="0"/>
                </a:cubicBezTo>
                <a:cubicBezTo>
                  <a:pt x="1210305" y="-51461"/>
                  <a:pt x="1416764" y="5556"/>
                  <a:pt x="1604036" y="0"/>
                </a:cubicBezTo>
                <a:cubicBezTo>
                  <a:pt x="1675745" y="61355"/>
                  <a:pt x="1645948" y="173931"/>
                  <a:pt x="1755078" y="302084"/>
                </a:cubicBezTo>
                <a:cubicBezTo>
                  <a:pt x="1688237" y="440637"/>
                  <a:pt x="1644048" y="440104"/>
                  <a:pt x="1604036" y="604167"/>
                </a:cubicBezTo>
                <a:cubicBezTo>
                  <a:pt x="1430281" y="626147"/>
                  <a:pt x="1348861" y="549962"/>
                  <a:pt x="1134235" y="604167"/>
                </a:cubicBezTo>
                <a:cubicBezTo>
                  <a:pt x="919609" y="658372"/>
                  <a:pt x="886903" y="552595"/>
                  <a:pt x="649903" y="604167"/>
                </a:cubicBezTo>
                <a:cubicBezTo>
                  <a:pt x="412903" y="655739"/>
                  <a:pt x="395556" y="550753"/>
                  <a:pt x="151042" y="604167"/>
                </a:cubicBezTo>
                <a:cubicBezTo>
                  <a:pt x="85401" y="473066"/>
                  <a:pt x="92705" y="426017"/>
                  <a:pt x="0" y="302084"/>
                </a:cubicBezTo>
                <a:close/>
              </a:path>
              <a:path w="1755078" h="604167" stroke="0" extrusionOk="0">
                <a:moveTo>
                  <a:pt x="0" y="302084"/>
                </a:moveTo>
                <a:cubicBezTo>
                  <a:pt x="41744" y="158681"/>
                  <a:pt x="122150" y="127659"/>
                  <a:pt x="151042" y="0"/>
                </a:cubicBezTo>
                <a:cubicBezTo>
                  <a:pt x="360113" y="-3916"/>
                  <a:pt x="459728" y="21684"/>
                  <a:pt x="620843" y="0"/>
                </a:cubicBezTo>
                <a:cubicBezTo>
                  <a:pt x="781958" y="-21684"/>
                  <a:pt x="901040" y="4828"/>
                  <a:pt x="1090645" y="0"/>
                </a:cubicBezTo>
                <a:cubicBezTo>
                  <a:pt x="1280250" y="-4828"/>
                  <a:pt x="1478750" y="27298"/>
                  <a:pt x="1604036" y="0"/>
                </a:cubicBezTo>
                <a:cubicBezTo>
                  <a:pt x="1674342" y="56529"/>
                  <a:pt x="1662185" y="164467"/>
                  <a:pt x="1755078" y="302084"/>
                </a:cubicBezTo>
                <a:cubicBezTo>
                  <a:pt x="1694108" y="427270"/>
                  <a:pt x="1632538" y="513712"/>
                  <a:pt x="1604036" y="604167"/>
                </a:cubicBezTo>
                <a:cubicBezTo>
                  <a:pt x="1450669" y="644933"/>
                  <a:pt x="1231185" y="548242"/>
                  <a:pt x="1134235" y="604167"/>
                </a:cubicBezTo>
                <a:cubicBezTo>
                  <a:pt x="1037285" y="660092"/>
                  <a:pt x="823288" y="593731"/>
                  <a:pt x="649903" y="604167"/>
                </a:cubicBezTo>
                <a:cubicBezTo>
                  <a:pt x="476518" y="614603"/>
                  <a:pt x="361598" y="584377"/>
                  <a:pt x="151042" y="604167"/>
                </a:cubicBezTo>
                <a:cubicBezTo>
                  <a:pt x="76461" y="521055"/>
                  <a:pt x="64497" y="371587"/>
                  <a:pt x="0" y="302084"/>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(Policy) Optimization</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31" name="Rectangle: Rounded Corners 30">
            <a:extLst>
              <a:ext uri="{FF2B5EF4-FFF2-40B4-BE49-F238E27FC236}">
                <a16:creationId xmlns:a16="http://schemas.microsoft.com/office/drawing/2014/main" id="{B82DF080-1564-8C74-6D8E-78DD79E3DB44}"/>
              </a:ext>
            </a:extLst>
          </p:cNvPr>
          <p:cNvSpPr/>
          <p:nvPr/>
        </p:nvSpPr>
        <p:spPr>
          <a:xfrm>
            <a:off x="10692362" y="100189"/>
            <a:ext cx="3069523" cy="326831"/>
          </a:xfrm>
          <a:custGeom>
            <a:avLst/>
            <a:gdLst>
              <a:gd name="connsiteX0" fmla="*/ 0 w 3069523"/>
              <a:gd name="connsiteY0" fmla="*/ 54473 h 326831"/>
              <a:gd name="connsiteX1" fmla="*/ 54473 w 3069523"/>
              <a:gd name="connsiteY1" fmla="*/ 0 h 326831"/>
              <a:gd name="connsiteX2" fmla="*/ 676194 w 3069523"/>
              <a:gd name="connsiteY2" fmla="*/ 0 h 326831"/>
              <a:gd name="connsiteX3" fmla="*/ 1297915 w 3069523"/>
              <a:gd name="connsiteY3" fmla="*/ 0 h 326831"/>
              <a:gd name="connsiteX4" fmla="*/ 1919637 w 3069523"/>
              <a:gd name="connsiteY4" fmla="*/ 0 h 326831"/>
              <a:gd name="connsiteX5" fmla="*/ 3015050 w 3069523"/>
              <a:gd name="connsiteY5" fmla="*/ 0 h 326831"/>
              <a:gd name="connsiteX6" fmla="*/ 3069523 w 3069523"/>
              <a:gd name="connsiteY6" fmla="*/ 54473 h 326831"/>
              <a:gd name="connsiteX7" fmla="*/ 3069523 w 3069523"/>
              <a:gd name="connsiteY7" fmla="*/ 272358 h 326831"/>
              <a:gd name="connsiteX8" fmla="*/ 3015050 w 3069523"/>
              <a:gd name="connsiteY8" fmla="*/ 326831 h 326831"/>
              <a:gd name="connsiteX9" fmla="*/ 2422935 w 3069523"/>
              <a:gd name="connsiteY9" fmla="*/ 326831 h 326831"/>
              <a:gd name="connsiteX10" fmla="*/ 1890031 w 3069523"/>
              <a:gd name="connsiteY10" fmla="*/ 326831 h 326831"/>
              <a:gd name="connsiteX11" fmla="*/ 1357127 w 3069523"/>
              <a:gd name="connsiteY11" fmla="*/ 326831 h 326831"/>
              <a:gd name="connsiteX12" fmla="*/ 824223 w 3069523"/>
              <a:gd name="connsiteY12" fmla="*/ 326831 h 326831"/>
              <a:gd name="connsiteX13" fmla="*/ 54473 w 3069523"/>
              <a:gd name="connsiteY13" fmla="*/ 326831 h 326831"/>
              <a:gd name="connsiteX14" fmla="*/ 0 w 3069523"/>
              <a:gd name="connsiteY14" fmla="*/ 272358 h 326831"/>
              <a:gd name="connsiteX15" fmla="*/ 0 w 3069523"/>
              <a:gd name="connsiteY15" fmla="*/ 54473 h 32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9523" h="326831" fill="none" extrusionOk="0">
                <a:moveTo>
                  <a:pt x="0" y="54473"/>
                </a:moveTo>
                <a:cubicBezTo>
                  <a:pt x="-491" y="17844"/>
                  <a:pt x="21426" y="5216"/>
                  <a:pt x="54473" y="0"/>
                </a:cubicBezTo>
                <a:cubicBezTo>
                  <a:pt x="221399" y="-63784"/>
                  <a:pt x="442878" y="14248"/>
                  <a:pt x="676194" y="0"/>
                </a:cubicBezTo>
                <a:cubicBezTo>
                  <a:pt x="909510" y="-14248"/>
                  <a:pt x="1069039" y="45122"/>
                  <a:pt x="1297915" y="0"/>
                </a:cubicBezTo>
                <a:cubicBezTo>
                  <a:pt x="1526791" y="-45122"/>
                  <a:pt x="1715594" y="42222"/>
                  <a:pt x="1919637" y="0"/>
                </a:cubicBezTo>
                <a:cubicBezTo>
                  <a:pt x="2123680" y="-42222"/>
                  <a:pt x="2600929" y="54574"/>
                  <a:pt x="3015050" y="0"/>
                </a:cubicBezTo>
                <a:cubicBezTo>
                  <a:pt x="3044791" y="-4974"/>
                  <a:pt x="3074077" y="21168"/>
                  <a:pt x="3069523" y="54473"/>
                </a:cubicBezTo>
                <a:cubicBezTo>
                  <a:pt x="3083718" y="116085"/>
                  <a:pt x="3048421" y="182206"/>
                  <a:pt x="3069523" y="272358"/>
                </a:cubicBezTo>
                <a:cubicBezTo>
                  <a:pt x="3067820" y="299341"/>
                  <a:pt x="3048431" y="325906"/>
                  <a:pt x="3015050" y="326831"/>
                </a:cubicBezTo>
                <a:cubicBezTo>
                  <a:pt x="2861627" y="389238"/>
                  <a:pt x="2672100" y="316917"/>
                  <a:pt x="2422935" y="326831"/>
                </a:cubicBezTo>
                <a:cubicBezTo>
                  <a:pt x="2173771" y="336745"/>
                  <a:pt x="2067305" y="322630"/>
                  <a:pt x="1890031" y="326831"/>
                </a:cubicBezTo>
                <a:cubicBezTo>
                  <a:pt x="1712757" y="331032"/>
                  <a:pt x="1472769" y="290515"/>
                  <a:pt x="1357127" y="326831"/>
                </a:cubicBezTo>
                <a:cubicBezTo>
                  <a:pt x="1241485" y="363147"/>
                  <a:pt x="992854" y="313696"/>
                  <a:pt x="824223" y="326831"/>
                </a:cubicBezTo>
                <a:cubicBezTo>
                  <a:pt x="655592" y="339966"/>
                  <a:pt x="360361" y="320460"/>
                  <a:pt x="54473" y="326831"/>
                </a:cubicBezTo>
                <a:cubicBezTo>
                  <a:pt x="30160" y="331159"/>
                  <a:pt x="-1562" y="296784"/>
                  <a:pt x="0" y="272358"/>
                </a:cubicBezTo>
                <a:cubicBezTo>
                  <a:pt x="-5963" y="199073"/>
                  <a:pt x="14282" y="109818"/>
                  <a:pt x="0" y="54473"/>
                </a:cubicBezTo>
                <a:close/>
              </a:path>
              <a:path w="3069523" h="326831" stroke="0" extrusionOk="0">
                <a:moveTo>
                  <a:pt x="0" y="54473"/>
                </a:moveTo>
                <a:cubicBezTo>
                  <a:pt x="5546" y="30444"/>
                  <a:pt x="21715" y="5341"/>
                  <a:pt x="54473" y="0"/>
                </a:cubicBezTo>
                <a:cubicBezTo>
                  <a:pt x="187294" y="-31177"/>
                  <a:pt x="406023" y="54536"/>
                  <a:pt x="646588" y="0"/>
                </a:cubicBezTo>
                <a:cubicBezTo>
                  <a:pt x="887154" y="-54536"/>
                  <a:pt x="1055839" y="41717"/>
                  <a:pt x="1179492" y="0"/>
                </a:cubicBezTo>
                <a:cubicBezTo>
                  <a:pt x="1303145" y="-41717"/>
                  <a:pt x="1532921" y="36794"/>
                  <a:pt x="1830819" y="0"/>
                </a:cubicBezTo>
                <a:cubicBezTo>
                  <a:pt x="2128717" y="-36794"/>
                  <a:pt x="2164547" y="24315"/>
                  <a:pt x="2334117" y="0"/>
                </a:cubicBezTo>
                <a:cubicBezTo>
                  <a:pt x="2503687" y="-24315"/>
                  <a:pt x="2758833" y="53978"/>
                  <a:pt x="3015050" y="0"/>
                </a:cubicBezTo>
                <a:cubicBezTo>
                  <a:pt x="3052962" y="-2779"/>
                  <a:pt x="3073314" y="25679"/>
                  <a:pt x="3069523" y="54473"/>
                </a:cubicBezTo>
                <a:cubicBezTo>
                  <a:pt x="3087492" y="138388"/>
                  <a:pt x="3059470" y="179667"/>
                  <a:pt x="3069523" y="272358"/>
                </a:cubicBezTo>
                <a:cubicBezTo>
                  <a:pt x="3070561" y="307053"/>
                  <a:pt x="3047337" y="329423"/>
                  <a:pt x="3015050" y="326831"/>
                </a:cubicBezTo>
                <a:cubicBezTo>
                  <a:pt x="2779871" y="376815"/>
                  <a:pt x="2569015" y="318396"/>
                  <a:pt x="2363723" y="326831"/>
                </a:cubicBezTo>
                <a:cubicBezTo>
                  <a:pt x="2158431" y="335266"/>
                  <a:pt x="2037315" y="311823"/>
                  <a:pt x="1771608" y="326831"/>
                </a:cubicBezTo>
                <a:cubicBezTo>
                  <a:pt x="1505902" y="341839"/>
                  <a:pt x="1471025" y="292784"/>
                  <a:pt x="1238704" y="326831"/>
                </a:cubicBezTo>
                <a:cubicBezTo>
                  <a:pt x="1006383" y="360878"/>
                  <a:pt x="911804" y="271131"/>
                  <a:pt x="735406" y="326831"/>
                </a:cubicBezTo>
                <a:cubicBezTo>
                  <a:pt x="559008" y="382531"/>
                  <a:pt x="237562" y="307244"/>
                  <a:pt x="54473" y="326831"/>
                </a:cubicBezTo>
                <a:cubicBezTo>
                  <a:pt x="30836" y="329523"/>
                  <a:pt x="-1992" y="304612"/>
                  <a:pt x="0" y="272358"/>
                </a:cubicBezTo>
                <a:cubicBezTo>
                  <a:pt x="-12042" y="221694"/>
                  <a:pt x="24788" y="124463"/>
                  <a:pt x="0" y="54473"/>
                </a:cubicBezTo>
                <a:close/>
              </a:path>
            </a:pathLst>
          </a:custGeom>
          <a:solidFill>
            <a:schemeClr val="bg1">
              <a:lumMod val="75000"/>
            </a:schemeClr>
          </a:solidFill>
          <a:ln>
            <a:solidFill>
              <a:schemeClr val="bg1">
                <a:lumMod val="75000"/>
              </a:schemeClr>
            </a:solidFill>
            <a:extLst>
              <a:ext uri="{C807C97D-BFC1-408E-A445-0C87EB9F89A2}">
                <ask:lineSketchStyleProps xmlns:ask="http://schemas.microsoft.com/office/drawing/2018/sketchyshapes" sd="1779020504">
                  <a:prstGeom prst="roundRect">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b="1" dirty="0">
                <a:ln w="0"/>
                <a:solidFill>
                  <a:schemeClr val="tx1"/>
                </a:solidFill>
                <a:effectLst>
                  <a:outerShdw blurRad="38100" dist="19050" dir="2700000" algn="tl" rotWithShape="0">
                    <a:schemeClr val="dk1">
                      <a:alpha val="40000"/>
                    </a:schemeClr>
                  </a:outerShdw>
                </a:effectLst>
              </a:rPr>
              <a:t>Machine Learning Categories</a:t>
            </a:r>
            <a:endParaRPr lang="de-DE" sz="1600" b="1" dirty="0">
              <a:ln w="0"/>
              <a:solidFill>
                <a:schemeClr val="tx1"/>
              </a:solidFill>
              <a:effectLst>
                <a:outerShdw blurRad="38100" dist="19050" dir="2700000" algn="tl" rotWithShape="0">
                  <a:schemeClr val="dk1">
                    <a:alpha val="40000"/>
                  </a:schemeClr>
                </a:outerShdw>
              </a:effectLst>
            </a:endParaRPr>
          </a:p>
        </p:txBody>
      </p:sp>
      <p:sp>
        <p:nvSpPr>
          <p:cNvPr id="32" name="Hexagon 31">
            <a:extLst>
              <a:ext uri="{FF2B5EF4-FFF2-40B4-BE49-F238E27FC236}">
                <a16:creationId xmlns:a16="http://schemas.microsoft.com/office/drawing/2014/main" id="{D733CBA7-778F-7CFE-8E89-F12691C51C92}"/>
              </a:ext>
            </a:extLst>
          </p:cNvPr>
          <p:cNvSpPr/>
          <p:nvPr/>
        </p:nvSpPr>
        <p:spPr>
          <a:xfrm>
            <a:off x="10692362" y="558674"/>
            <a:ext cx="3069523" cy="326831"/>
          </a:xfrm>
          <a:custGeom>
            <a:avLst/>
            <a:gdLst>
              <a:gd name="connsiteX0" fmla="*/ 0 w 3069523"/>
              <a:gd name="connsiteY0" fmla="*/ 163416 h 326831"/>
              <a:gd name="connsiteX1" fmla="*/ 81708 w 3069523"/>
              <a:gd name="connsiteY1" fmla="*/ 0 h 326831"/>
              <a:gd name="connsiteX2" fmla="*/ 691990 w 3069523"/>
              <a:gd name="connsiteY2" fmla="*/ 0 h 326831"/>
              <a:gd name="connsiteX3" fmla="*/ 1244151 w 3069523"/>
              <a:gd name="connsiteY3" fmla="*/ 0 h 326831"/>
              <a:gd name="connsiteX4" fmla="*/ 1825372 w 3069523"/>
              <a:gd name="connsiteY4" fmla="*/ 0 h 326831"/>
              <a:gd name="connsiteX5" fmla="*/ 2406594 w 3069523"/>
              <a:gd name="connsiteY5" fmla="*/ 0 h 326831"/>
              <a:gd name="connsiteX6" fmla="*/ 2987815 w 3069523"/>
              <a:gd name="connsiteY6" fmla="*/ 0 h 326831"/>
              <a:gd name="connsiteX7" fmla="*/ 3069523 w 3069523"/>
              <a:gd name="connsiteY7" fmla="*/ 163416 h 326831"/>
              <a:gd name="connsiteX8" fmla="*/ 2987815 w 3069523"/>
              <a:gd name="connsiteY8" fmla="*/ 326831 h 326831"/>
              <a:gd name="connsiteX9" fmla="*/ 2493777 w 3069523"/>
              <a:gd name="connsiteY9" fmla="*/ 326831 h 326831"/>
              <a:gd name="connsiteX10" fmla="*/ 1970678 w 3069523"/>
              <a:gd name="connsiteY10" fmla="*/ 326831 h 326831"/>
              <a:gd name="connsiteX11" fmla="*/ 1389456 w 3069523"/>
              <a:gd name="connsiteY11" fmla="*/ 326831 h 326831"/>
              <a:gd name="connsiteX12" fmla="*/ 866357 w 3069523"/>
              <a:gd name="connsiteY12" fmla="*/ 326831 h 326831"/>
              <a:gd name="connsiteX13" fmla="*/ 81708 w 3069523"/>
              <a:gd name="connsiteY13" fmla="*/ 326831 h 326831"/>
              <a:gd name="connsiteX14" fmla="*/ 0 w 3069523"/>
              <a:gd name="connsiteY14" fmla="*/ 163416 h 32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9523" h="326831" fill="none" extrusionOk="0">
                <a:moveTo>
                  <a:pt x="0" y="163416"/>
                </a:moveTo>
                <a:cubicBezTo>
                  <a:pt x="13059" y="99497"/>
                  <a:pt x="61442" y="46845"/>
                  <a:pt x="81708" y="0"/>
                </a:cubicBezTo>
                <a:cubicBezTo>
                  <a:pt x="383386" y="-9336"/>
                  <a:pt x="456345" y="6552"/>
                  <a:pt x="691990" y="0"/>
                </a:cubicBezTo>
                <a:cubicBezTo>
                  <a:pt x="927635" y="-6552"/>
                  <a:pt x="1030094" y="27018"/>
                  <a:pt x="1244151" y="0"/>
                </a:cubicBezTo>
                <a:cubicBezTo>
                  <a:pt x="1458208" y="-27018"/>
                  <a:pt x="1655440" y="21127"/>
                  <a:pt x="1825372" y="0"/>
                </a:cubicBezTo>
                <a:cubicBezTo>
                  <a:pt x="1995304" y="-21127"/>
                  <a:pt x="2210650" y="62285"/>
                  <a:pt x="2406594" y="0"/>
                </a:cubicBezTo>
                <a:cubicBezTo>
                  <a:pt x="2602538" y="-62285"/>
                  <a:pt x="2761407" y="56111"/>
                  <a:pt x="2987815" y="0"/>
                </a:cubicBezTo>
                <a:cubicBezTo>
                  <a:pt x="3033205" y="71263"/>
                  <a:pt x="3035823" y="103739"/>
                  <a:pt x="3069523" y="163416"/>
                </a:cubicBezTo>
                <a:cubicBezTo>
                  <a:pt x="3038738" y="225032"/>
                  <a:pt x="3005737" y="264348"/>
                  <a:pt x="2987815" y="326831"/>
                </a:cubicBezTo>
                <a:cubicBezTo>
                  <a:pt x="2776558" y="378006"/>
                  <a:pt x="2593722" y="315574"/>
                  <a:pt x="2493777" y="326831"/>
                </a:cubicBezTo>
                <a:cubicBezTo>
                  <a:pt x="2393832" y="338088"/>
                  <a:pt x="2132940" y="270637"/>
                  <a:pt x="1970678" y="326831"/>
                </a:cubicBezTo>
                <a:cubicBezTo>
                  <a:pt x="1808416" y="383025"/>
                  <a:pt x="1630975" y="268692"/>
                  <a:pt x="1389456" y="326831"/>
                </a:cubicBezTo>
                <a:cubicBezTo>
                  <a:pt x="1147937" y="384970"/>
                  <a:pt x="990171" y="310404"/>
                  <a:pt x="866357" y="326831"/>
                </a:cubicBezTo>
                <a:cubicBezTo>
                  <a:pt x="742543" y="343258"/>
                  <a:pt x="287441" y="249557"/>
                  <a:pt x="81708" y="326831"/>
                </a:cubicBezTo>
                <a:cubicBezTo>
                  <a:pt x="51302" y="294538"/>
                  <a:pt x="45176" y="238359"/>
                  <a:pt x="0" y="163416"/>
                </a:cubicBezTo>
                <a:close/>
              </a:path>
              <a:path w="3069523" h="326831" stroke="0" extrusionOk="0">
                <a:moveTo>
                  <a:pt x="0" y="163416"/>
                </a:moveTo>
                <a:cubicBezTo>
                  <a:pt x="26374" y="109738"/>
                  <a:pt x="54086" y="82835"/>
                  <a:pt x="81708" y="0"/>
                </a:cubicBezTo>
                <a:cubicBezTo>
                  <a:pt x="284871" y="-7064"/>
                  <a:pt x="408313" y="34210"/>
                  <a:pt x="633868" y="0"/>
                </a:cubicBezTo>
                <a:cubicBezTo>
                  <a:pt x="859423" y="-34210"/>
                  <a:pt x="973572" y="22361"/>
                  <a:pt x="1186029" y="0"/>
                </a:cubicBezTo>
                <a:cubicBezTo>
                  <a:pt x="1398486" y="-22361"/>
                  <a:pt x="1628415" y="73058"/>
                  <a:pt x="1796311" y="0"/>
                </a:cubicBezTo>
                <a:cubicBezTo>
                  <a:pt x="1964207" y="-73058"/>
                  <a:pt x="2188927" y="12747"/>
                  <a:pt x="2290349" y="0"/>
                </a:cubicBezTo>
                <a:cubicBezTo>
                  <a:pt x="2391771" y="-12747"/>
                  <a:pt x="2711206" y="74605"/>
                  <a:pt x="2987815" y="0"/>
                </a:cubicBezTo>
                <a:cubicBezTo>
                  <a:pt x="3029271" y="77856"/>
                  <a:pt x="3037141" y="101323"/>
                  <a:pt x="3069523" y="163416"/>
                </a:cubicBezTo>
                <a:cubicBezTo>
                  <a:pt x="3054056" y="221489"/>
                  <a:pt x="3016813" y="263145"/>
                  <a:pt x="2987815" y="326831"/>
                </a:cubicBezTo>
                <a:cubicBezTo>
                  <a:pt x="2773546" y="372262"/>
                  <a:pt x="2568133" y="274382"/>
                  <a:pt x="2406594" y="326831"/>
                </a:cubicBezTo>
                <a:cubicBezTo>
                  <a:pt x="2245055" y="379280"/>
                  <a:pt x="2002118" y="280670"/>
                  <a:pt x="1825372" y="326831"/>
                </a:cubicBezTo>
                <a:cubicBezTo>
                  <a:pt x="1648626" y="372992"/>
                  <a:pt x="1434489" y="309926"/>
                  <a:pt x="1215090" y="326831"/>
                </a:cubicBezTo>
                <a:cubicBezTo>
                  <a:pt x="995691" y="343736"/>
                  <a:pt x="805484" y="291263"/>
                  <a:pt x="633868" y="326831"/>
                </a:cubicBezTo>
                <a:cubicBezTo>
                  <a:pt x="462252" y="362399"/>
                  <a:pt x="207924" y="297256"/>
                  <a:pt x="81708" y="326831"/>
                </a:cubicBezTo>
                <a:cubicBezTo>
                  <a:pt x="59199" y="282387"/>
                  <a:pt x="40804" y="199657"/>
                  <a:pt x="0" y="163416"/>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Learning Problems</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36" name="Rectangle 8">
            <a:extLst>
              <a:ext uri="{FF2B5EF4-FFF2-40B4-BE49-F238E27FC236}">
                <a16:creationId xmlns:a16="http://schemas.microsoft.com/office/drawing/2014/main" id="{B993D039-301A-EF5E-9586-BE3719B40F0D}"/>
              </a:ext>
            </a:extLst>
          </p:cNvPr>
          <p:cNvSpPr>
            <a:spLocks noChangeArrowheads="1"/>
          </p:cNvSpPr>
          <p:nvPr/>
        </p:nvSpPr>
        <p:spPr bwMode="auto">
          <a:xfrm>
            <a:off x="11600186" y="1429260"/>
            <a:ext cx="12538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algn="ctr" defTabSz="914400" rtl="0" eaLnBrk="0" fontAlgn="base" latinLnBrk="0" hangingPunct="0">
              <a:lnSpc>
                <a:spcPct val="100000"/>
              </a:lnSpc>
              <a:spcBef>
                <a:spcPct val="0"/>
              </a:spcBef>
              <a:spcAft>
                <a:spcPct val="0"/>
              </a:spcAft>
              <a:buClr>
                <a:srgbClr val="571054"/>
              </a:buClr>
              <a:buSzPct val="50000"/>
              <a:buFont typeface="Arial" panose="020B0604020202020204" pitchFamily="34" charset="0"/>
              <a:buChar char="►"/>
              <a:tabLst/>
            </a:pPr>
            <a:r>
              <a:rPr kumimoji="0" lang="en-DE" altLang="de-DE" sz="1600" b="0" i="0" u="none" strike="noStrike" cap="none" normalizeH="0" baseline="0" dirty="0">
                <a:ln>
                  <a:noFill/>
                </a:ln>
                <a:solidFill>
                  <a:schemeClr val="tx1"/>
                </a:solidFill>
                <a:effectLst/>
                <a:latin typeface="Arial" panose="020B0604020202020204" pitchFamily="34" charset="0"/>
              </a:rPr>
              <a:t>Algorithms</a:t>
            </a:r>
            <a:endParaRPr kumimoji="0" lang="de-DE" altLang="de-DE" sz="1600" b="0" i="0" u="none" strike="noStrike" cap="none" normalizeH="0" baseline="0" dirty="0">
              <a:ln>
                <a:noFill/>
              </a:ln>
              <a:solidFill>
                <a:schemeClr val="tx1"/>
              </a:solidFill>
              <a:effectLst/>
              <a:latin typeface="Arial" panose="020B0604020202020204" pitchFamily="34" charset="0"/>
            </a:endParaRPr>
          </a:p>
        </p:txBody>
      </p:sp>
      <p:sp>
        <p:nvSpPr>
          <p:cNvPr id="81" name="Hexagon 80">
            <a:extLst>
              <a:ext uri="{FF2B5EF4-FFF2-40B4-BE49-F238E27FC236}">
                <a16:creationId xmlns:a16="http://schemas.microsoft.com/office/drawing/2014/main" id="{B6C4EEFC-EB1D-8B63-FA04-3625785F5C87}"/>
              </a:ext>
            </a:extLst>
          </p:cNvPr>
          <p:cNvSpPr/>
          <p:nvPr/>
        </p:nvSpPr>
        <p:spPr>
          <a:xfrm>
            <a:off x="3019346" y="1414060"/>
            <a:ext cx="2731854" cy="327268"/>
          </a:xfrm>
          <a:custGeom>
            <a:avLst/>
            <a:gdLst>
              <a:gd name="connsiteX0" fmla="*/ 0 w 2731854"/>
              <a:gd name="connsiteY0" fmla="*/ 163634 h 327268"/>
              <a:gd name="connsiteX1" fmla="*/ 81817 w 2731854"/>
              <a:gd name="connsiteY1" fmla="*/ 0 h 327268"/>
              <a:gd name="connsiteX2" fmla="*/ 621143 w 2731854"/>
              <a:gd name="connsiteY2" fmla="*/ 0 h 327268"/>
              <a:gd name="connsiteX3" fmla="*/ 1109105 w 2731854"/>
              <a:gd name="connsiteY3" fmla="*/ 0 h 327268"/>
              <a:gd name="connsiteX4" fmla="*/ 1622749 w 2731854"/>
              <a:gd name="connsiteY4" fmla="*/ 0 h 327268"/>
              <a:gd name="connsiteX5" fmla="*/ 2136393 w 2731854"/>
              <a:gd name="connsiteY5" fmla="*/ 0 h 327268"/>
              <a:gd name="connsiteX6" fmla="*/ 2650037 w 2731854"/>
              <a:gd name="connsiteY6" fmla="*/ 0 h 327268"/>
              <a:gd name="connsiteX7" fmla="*/ 2731854 w 2731854"/>
              <a:gd name="connsiteY7" fmla="*/ 163634 h 327268"/>
              <a:gd name="connsiteX8" fmla="*/ 2650037 w 2731854"/>
              <a:gd name="connsiteY8" fmla="*/ 327268 h 327268"/>
              <a:gd name="connsiteX9" fmla="*/ 2213440 w 2731854"/>
              <a:gd name="connsiteY9" fmla="*/ 327268 h 327268"/>
              <a:gd name="connsiteX10" fmla="*/ 1751160 w 2731854"/>
              <a:gd name="connsiteY10" fmla="*/ 327268 h 327268"/>
              <a:gd name="connsiteX11" fmla="*/ 1237516 w 2731854"/>
              <a:gd name="connsiteY11" fmla="*/ 327268 h 327268"/>
              <a:gd name="connsiteX12" fmla="*/ 775236 w 2731854"/>
              <a:gd name="connsiteY12" fmla="*/ 327268 h 327268"/>
              <a:gd name="connsiteX13" fmla="*/ 81817 w 2731854"/>
              <a:gd name="connsiteY13" fmla="*/ 327268 h 327268"/>
              <a:gd name="connsiteX14" fmla="*/ 0 w 2731854"/>
              <a:gd name="connsiteY14" fmla="*/ 163634 h 32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1854" h="327268" fill="none" extrusionOk="0">
                <a:moveTo>
                  <a:pt x="0" y="163634"/>
                </a:moveTo>
                <a:cubicBezTo>
                  <a:pt x="20264" y="121789"/>
                  <a:pt x="70795" y="59563"/>
                  <a:pt x="81817" y="0"/>
                </a:cubicBezTo>
                <a:cubicBezTo>
                  <a:pt x="340011" y="-25419"/>
                  <a:pt x="384521" y="39122"/>
                  <a:pt x="621143" y="0"/>
                </a:cubicBezTo>
                <a:cubicBezTo>
                  <a:pt x="857765" y="-39122"/>
                  <a:pt x="916526" y="19137"/>
                  <a:pt x="1109105" y="0"/>
                </a:cubicBezTo>
                <a:cubicBezTo>
                  <a:pt x="1301684" y="-19137"/>
                  <a:pt x="1408238" y="46923"/>
                  <a:pt x="1622749" y="0"/>
                </a:cubicBezTo>
                <a:cubicBezTo>
                  <a:pt x="1837260" y="-46923"/>
                  <a:pt x="1901050" y="16891"/>
                  <a:pt x="2136393" y="0"/>
                </a:cubicBezTo>
                <a:cubicBezTo>
                  <a:pt x="2371736" y="-16891"/>
                  <a:pt x="2440095" y="39844"/>
                  <a:pt x="2650037" y="0"/>
                </a:cubicBezTo>
                <a:cubicBezTo>
                  <a:pt x="2684340" y="26365"/>
                  <a:pt x="2696829" y="104849"/>
                  <a:pt x="2731854" y="163634"/>
                </a:cubicBezTo>
                <a:cubicBezTo>
                  <a:pt x="2704303" y="238800"/>
                  <a:pt x="2672246" y="247882"/>
                  <a:pt x="2650037" y="327268"/>
                </a:cubicBezTo>
                <a:cubicBezTo>
                  <a:pt x="2477360" y="375717"/>
                  <a:pt x="2323568" y="283391"/>
                  <a:pt x="2213440" y="327268"/>
                </a:cubicBezTo>
                <a:cubicBezTo>
                  <a:pt x="2103312" y="371145"/>
                  <a:pt x="1922654" y="324257"/>
                  <a:pt x="1751160" y="327268"/>
                </a:cubicBezTo>
                <a:cubicBezTo>
                  <a:pt x="1579666" y="330279"/>
                  <a:pt x="1380911" y="293510"/>
                  <a:pt x="1237516" y="327268"/>
                </a:cubicBezTo>
                <a:cubicBezTo>
                  <a:pt x="1094121" y="361026"/>
                  <a:pt x="912427" y="304586"/>
                  <a:pt x="775236" y="327268"/>
                </a:cubicBezTo>
                <a:cubicBezTo>
                  <a:pt x="638045" y="349950"/>
                  <a:pt x="281740" y="283179"/>
                  <a:pt x="81817" y="327268"/>
                </a:cubicBezTo>
                <a:cubicBezTo>
                  <a:pt x="31606" y="263549"/>
                  <a:pt x="26447" y="208177"/>
                  <a:pt x="0" y="163634"/>
                </a:cubicBezTo>
                <a:close/>
              </a:path>
              <a:path w="2731854" h="327268" stroke="0" extrusionOk="0">
                <a:moveTo>
                  <a:pt x="0" y="163634"/>
                </a:moveTo>
                <a:cubicBezTo>
                  <a:pt x="31515" y="97564"/>
                  <a:pt x="55231" y="70221"/>
                  <a:pt x="81817" y="0"/>
                </a:cubicBezTo>
                <a:cubicBezTo>
                  <a:pt x="201024" y="-53112"/>
                  <a:pt x="370317" y="23934"/>
                  <a:pt x="569779" y="0"/>
                </a:cubicBezTo>
                <a:cubicBezTo>
                  <a:pt x="769241" y="-23934"/>
                  <a:pt x="932494" y="42646"/>
                  <a:pt x="1057741" y="0"/>
                </a:cubicBezTo>
                <a:cubicBezTo>
                  <a:pt x="1182988" y="-42646"/>
                  <a:pt x="1456804" y="30796"/>
                  <a:pt x="1597067" y="0"/>
                </a:cubicBezTo>
                <a:cubicBezTo>
                  <a:pt x="1737330" y="-30796"/>
                  <a:pt x="1901452" y="13845"/>
                  <a:pt x="2033664" y="0"/>
                </a:cubicBezTo>
                <a:cubicBezTo>
                  <a:pt x="2165876" y="-13845"/>
                  <a:pt x="2517804" y="24050"/>
                  <a:pt x="2650037" y="0"/>
                </a:cubicBezTo>
                <a:cubicBezTo>
                  <a:pt x="2679215" y="26421"/>
                  <a:pt x="2683984" y="112002"/>
                  <a:pt x="2731854" y="163634"/>
                </a:cubicBezTo>
                <a:cubicBezTo>
                  <a:pt x="2710687" y="221622"/>
                  <a:pt x="2655870" y="279471"/>
                  <a:pt x="2650037" y="327268"/>
                </a:cubicBezTo>
                <a:cubicBezTo>
                  <a:pt x="2399590" y="355240"/>
                  <a:pt x="2239216" y="289780"/>
                  <a:pt x="2136393" y="327268"/>
                </a:cubicBezTo>
                <a:cubicBezTo>
                  <a:pt x="2033570" y="364756"/>
                  <a:pt x="1819763" y="279272"/>
                  <a:pt x="1622749" y="327268"/>
                </a:cubicBezTo>
                <a:cubicBezTo>
                  <a:pt x="1425735" y="375264"/>
                  <a:pt x="1284743" y="283291"/>
                  <a:pt x="1083423" y="327268"/>
                </a:cubicBezTo>
                <a:cubicBezTo>
                  <a:pt x="882103" y="371245"/>
                  <a:pt x="734927" y="300716"/>
                  <a:pt x="569779" y="327268"/>
                </a:cubicBezTo>
                <a:cubicBezTo>
                  <a:pt x="404631" y="353820"/>
                  <a:pt x="318043" y="310339"/>
                  <a:pt x="81817" y="327268"/>
                </a:cubicBezTo>
                <a:cubicBezTo>
                  <a:pt x="44121" y="262908"/>
                  <a:pt x="54720" y="232867"/>
                  <a:pt x="0" y="163634"/>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Time Series Prediction</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101" name="Teardrop 100">
            <a:extLst>
              <a:ext uri="{FF2B5EF4-FFF2-40B4-BE49-F238E27FC236}">
                <a16:creationId xmlns:a16="http://schemas.microsoft.com/office/drawing/2014/main" id="{7C122353-11C0-6C02-8D64-6589DC2E1F19}"/>
              </a:ext>
            </a:extLst>
          </p:cNvPr>
          <p:cNvSpPr/>
          <p:nvPr/>
        </p:nvSpPr>
        <p:spPr>
          <a:xfrm rot="16200000">
            <a:off x="12028823" y="-198825"/>
            <a:ext cx="381489" cy="2844281"/>
          </a:xfrm>
          <a:prstGeom prst="teardrop">
            <a:avLst/>
          </a:prstGeom>
          <a:solidFill>
            <a:schemeClr val="bg1"/>
          </a:solidFill>
          <a:ln>
            <a:solidFill>
              <a:srgbClr val="57105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02" name="TextBox 101">
            <a:extLst>
              <a:ext uri="{FF2B5EF4-FFF2-40B4-BE49-F238E27FC236}">
                <a16:creationId xmlns:a16="http://schemas.microsoft.com/office/drawing/2014/main" id="{D43BA5B1-2899-CEC4-A662-11661C3DF31B}"/>
              </a:ext>
            </a:extLst>
          </p:cNvPr>
          <p:cNvSpPr txBox="1"/>
          <p:nvPr/>
        </p:nvSpPr>
        <p:spPr>
          <a:xfrm>
            <a:off x="11168828" y="1039406"/>
            <a:ext cx="2141933" cy="338554"/>
          </a:xfrm>
          <a:prstGeom prst="rect">
            <a:avLst/>
          </a:prstGeom>
          <a:noFill/>
        </p:spPr>
        <p:txBody>
          <a:bodyPr wrap="none" rtlCol="0">
            <a:spAutoFit/>
          </a:bodyPr>
          <a:lstStyle/>
          <a:p>
            <a:r>
              <a:rPr lang="en-DE" sz="1600" dirty="0"/>
              <a:t>Application Examples</a:t>
            </a:r>
            <a:endParaRPr lang="de-DE" sz="1600" dirty="0"/>
          </a:p>
        </p:txBody>
      </p:sp>
      <p:sp>
        <p:nvSpPr>
          <p:cNvPr id="103" name="Teardrop 102">
            <a:extLst>
              <a:ext uri="{FF2B5EF4-FFF2-40B4-BE49-F238E27FC236}">
                <a16:creationId xmlns:a16="http://schemas.microsoft.com/office/drawing/2014/main" id="{A0451855-4C6E-AF13-FD2E-400825C34670}"/>
              </a:ext>
            </a:extLst>
          </p:cNvPr>
          <p:cNvSpPr/>
          <p:nvPr/>
        </p:nvSpPr>
        <p:spPr>
          <a:xfrm>
            <a:off x="5637220" y="6368378"/>
            <a:ext cx="1972447" cy="686585"/>
          </a:xfrm>
          <a:prstGeom prst="teardrop">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04" name="TextBox 103">
            <a:extLst>
              <a:ext uri="{FF2B5EF4-FFF2-40B4-BE49-F238E27FC236}">
                <a16:creationId xmlns:a16="http://schemas.microsoft.com/office/drawing/2014/main" id="{29E96125-F195-624E-AB62-6072DB5F8454}"/>
              </a:ext>
            </a:extLst>
          </p:cNvPr>
          <p:cNvSpPr txBox="1"/>
          <p:nvPr/>
        </p:nvSpPr>
        <p:spPr>
          <a:xfrm>
            <a:off x="5774083" y="6412860"/>
            <a:ext cx="1762021" cy="800219"/>
          </a:xfrm>
          <a:prstGeom prst="rect">
            <a:avLst/>
          </a:prstGeom>
          <a:noFill/>
        </p:spPr>
        <p:txBody>
          <a:bodyPr wrap="none" rtlCol="0">
            <a:spAutoFit/>
          </a:bodyPr>
          <a:lstStyle/>
          <a:p>
            <a:pPr algn="ctr">
              <a:spcBef>
                <a:spcPts val="600"/>
              </a:spcBef>
            </a:pPr>
            <a:r>
              <a:rPr lang="en-DE" sz="1200" dirty="0">
                <a:solidFill>
                  <a:schemeClr val="bg1">
                    <a:lumMod val="65000"/>
                  </a:schemeClr>
                </a:solidFill>
              </a:rPr>
              <a:t>Robotics Navigation</a:t>
            </a:r>
          </a:p>
          <a:p>
            <a:pPr algn="ctr">
              <a:spcBef>
                <a:spcPts val="600"/>
              </a:spcBef>
            </a:pPr>
            <a:r>
              <a:rPr lang="en-DE" sz="1200" dirty="0">
                <a:solidFill>
                  <a:schemeClr val="bg1">
                    <a:lumMod val="65000"/>
                  </a:schemeClr>
                </a:solidFill>
              </a:rPr>
              <a:t>Inventory Management</a:t>
            </a:r>
          </a:p>
          <a:p>
            <a:pPr>
              <a:spcBef>
                <a:spcPts val="600"/>
              </a:spcBef>
            </a:pPr>
            <a:endParaRPr lang="de-DE" sz="1200" dirty="0">
              <a:solidFill>
                <a:schemeClr val="bg1">
                  <a:lumMod val="65000"/>
                </a:schemeClr>
              </a:solidFill>
            </a:endParaRPr>
          </a:p>
        </p:txBody>
      </p:sp>
      <p:sp>
        <p:nvSpPr>
          <p:cNvPr id="112" name="TextBox 111">
            <a:extLst>
              <a:ext uri="{FF2B5EF4-FFF2-40B4-BE49-F238E27FC236}">
                <a16:creationId xmlns:a16="http://schemas.microsoft.com/office/drawing/2014/main" id="{4EC9346C-30F4-4BBB-76C0-A021B2D4D9DA}"/>
              </a:ext>
            </a:extLst>
          </p:cNvPr>
          <p:cNvSpPr txBox="1"/>
          <p:nvPr/>
        </p:nvSpPr>
        <p:spPr>
          <a:xfrm>
            <a:off x="1365427" y="6162199"/>
            <a:ext cx="1087156" cy="723275"/>
          </a:xfrm>
          <a:prstGeom prst="rect">
            <a:avLst/>
          </a:prstGeom>
          <a:noFill/>
        </p:spPr>
        <p:txBody>
          <a:bodyPr wrap="none" rtlCol="0">
            <a:spAutoFit/>
          </a:bodyPr>
          <a:lstStyle/>
          <a:p>
            <a:pPr algn="ctr">
              <a:spcBef>
                <a:spcPts val="600"/>
              </a:spcBef>
            </a:pPr>
            <a:r>
              <a:rPr lang="en-DE" sz="1200" dirty="0">
                <a:solidFill>
                  <a:schemeClr val="bg1">
                    <a:lumMod val="65000"/>
                  </a:schemeClr>
                </a:solidFill>
              </a:rPr>
              <a:t>Facial </a:t>
            </a:r>
            <a:br>
              <a:rPr lang="en-DE" sz="1200" dirty="0">
                <a:solidFill>
                  <a:schemeClr val="bg1">
                    <a:lumMod val="65000"/>
                  </a:schemeClr>
                </a:solidFill>
              </a:rPr>
            </a:br>
            <a:r>
              <a:rPr lang="en-DE" sz="1200" dirty="0">
                <a:solidFill>
                  <a:schemeClr val="bg1">
                    <a:lumMod val="65000"/>
                  </a:schemeClr>
                </a:solidFill>
              </a:rPr>
              <a:t>Recognition</a:t>
            </a:r>
          </a:p>
          <a:p>
            <a:pPr algn="ctr">
              <a:spcBef>
                <a:spcPts val="600"/>
              </a:spcBef>
            </a:pPr>
            <a:r>
              <a:rPr lang="en-DE" sz="1200" dirty="0">
                <a:solidFill>
                  <a:schemeClr val="bg1">
                    <a:lumMod val="65000"/>
                  </a:schemeClr>
                </a:solidFill>
              </a:rPr>
              <a:t>Simplification</a:t>
            </a:r>
            <a:endParaRPr lang="de-DE" sz="1200" dirty="0">
              <a:solidFill>
                <a:schemeClr val="bg1">
                  <a:lumMod val="65000"/>
                </a:schemeClr>
              </a:solidFill>
            </a:endParaRPr>
          </a:p>
        </p:txBody>
      </p:sp>
      <p:sp>
        <p:nvSpPr>
          <p:cNvPr id="114" name="Teardrop 113">
            <a:extLst>
              <a:ext uri="{FF2B5EF4-FFF2-40B4-BE49-F238E27FC236}">
                <a16:creationId xmlns:a16="http://schemas.microsoft.com/office/drawing/2014/main" id="{674A4AA7-39F9-4CE9-899F-55B18CA5F7A5}"/>
              </a:ext>
            </a:extLst>
          </p:cNvPr>
          <p:cNvSpPr/>
          <p:nvPr/>
        </p:nvSpPr>
        <p:spPr>
          <a:xfrm>
            <a:off x="8215579" y="6563668"/>
            <a:ext cx="1680961" cy="562629"/>
          </a:xfrm>
          <a:prstGeom prst="teardrop">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15" name="TextBox 114">
            <a:extLst>
              <a:ext uri="{FF2B5EF4-FFF2-40B4-BE49-F238E27FC236}">
                <a16:creationId xmlns:a16="http://schemas.microsoft.com/office/drawing/2014/main" id="{3CBC0D1F-DF6E-4481-E3B2-44B19ABA1AED}"/>
              </a:ext>
            </a:extLst>
          </p:cNvPr>
          <p:cNvSpPr txBox="1"/>
          <p:nvPr/>
        </p:nvSpPr>
        <p:spPr>
          <a:xfrm>
            <a:off x="8318247" y="6608150"/>
            <a:ext cx="1667291" cy="800219"/>
          </a:xfrm>
          <a:prstGeom prst="rect">
            <a:avLst/>
          </a:prstGeom>
          <a:noFill/>
        </p:spPr>
        <p:txBody>
          <a:bodyPr wrap="square" rtlCol="0">
            <a:spAutoFit/>
          </a:bodyPr>
          <a:lstStyle/>
          <a:p>
            <a:pPr algn="ctr">
              <a:spcBef>
                <a:spcPts val="600"/>
              </a:spcBef>
            </a:pPr>
            <a:r>
              <a:rPr lang="en-DE" sz="1200" dirty="0">
                <a:solidFill>
                  <a:schemeClr val="bg1">
                    <a:lumMod val="65000"/>
                  </a:schemeClr>
                </a:solidFill>
              </a:rPr>
              <a:t>Autonomous Driving</a:t>
            </a:r>
          </a:p>
          <a:p>
            <a:pPr algn="ctr">
              <a:spcBef>
                <a:spcPts val="600"/>
              </a:spcBef>
            </a:pPr>
            <a:r>
              <a:rPr lang="en-DE" sz="1200" dirty="0">
                <a:solidFill>
                  <a:schemeClr val="bg1">
                    <a:lumMod val="65000"/>
                  </a:schemeClr>
                </a:solidFill>
              </a:rPr>
              <a:t>Games</a:t>
            </a:r>
          </a:p>
          <a:p>
            <a:pPr>
              <a:spcBef>
                <a:spcPts val="600"/>
              </a:spcBef>
            </a:pPr>
            <a:endParaRPr lang="de-DE" sz="1200" dirty="0">
              <a:solidFill>
                <a:schemeClr val="bg1">
                  <a:lumMod val="65000"/>
                </a:schemeClr>
              </a:solidFill>
            </a:endParaRPr>
          </a:p>
        </p:txBody>
      </p:sp>
      <p:sp>
        <p:nvSpPr>
          <p:cNvPr id="116" name="Teardrop 115">
            <a:extLst>
              <a:ext uri="{FF2B5EF4-FFF2-40B4-BE49-F238E27FC236}">
                <a16:creationId xmlns:a16="http://schemas.microsoft.com/office/drawing/2014/main" id="{E6443BBE-3082-9EDD-07BE-ED988F6179F5}"/>
              </a:ext>
            </a:extLst>
          </p:cNvPr>
          <p:cNvSpPr/>
          <p:nvPr/>
        </p:nvSpPr>
        <p:spPr>
          <a:xfrm rot="16200000">
            <a:off x="3640299" y="5737522"/>
            <a:ext cx="808318" cy="1083715"/>
          </a:xfrm>
          <a:prstGeom prst="teardrop">
            <a:avLst>
              <a:gd name="adj" fmla="val 98695"/>
            </a:avLst>
          </a:prstGeom>
          <a:solidFill>
            <a:schemeClr val="bg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rgbClr val="571054"/>
              </a:solidFill>
            </a:endParaRPr>
          </a:p>
        </p:txBody>
      </p:sp>
      <p:sp>
        <p:nvSpPr>
          <p:cNvPr id="117" name="TextBox 116">
            <a:extLst>
              <a:ext uri="{FF2B5EF4-FFF2-40B4-BE49-F238E27FC236}">
                <a16:creationId xmlns:a16="http://schemas.microsoft.com/office/drawing/2014/main" id="{51F77B13-F621-CF61-7D03-D037C4935C32}"/>
              </a:ext>
            </a:extLst>
          </p:cNvPr>
          <p:cNvSpPr txBox="1"/>
          <p:nvPr/>
        </p:nvSpPr>
        <p:spPr>
          <a:xfrm>
            <a:off x="3476638" y="5918086"/>
            <a:ext cx="1130438" cy="646331"/>
          </a:xfrm>
          <a:prstGeom prst="rect">
            <a:avLst/>
          </a:prstGeom>
          <a:noFill/>
        </p:spPr>
        <p:txBody>
          <a:bodyPr wrap="none" rtlCol="0">
            <a:spAutoFit/>
          </a:bodyPr>
          <a:lstStyle/>
          <a:p>
            <a:pPr algn="ctr"/>
            <a:r>
              <a:rPr lang="en-DE" sz="1200" dirty="0">
                <a:solidFill>
                  <a:schemeClr val="bg1">
                    <a:lumMod val="65000"/>
                  </a:schemeClr>
                </a:solidFill>
              </a:rPr>
              <a:t>Image or </a:t>
            </a:r>
            <a:br>
              <a:rPr lang="en-DE" sz="1200" dirty="0">
                <a:solidFill>
                  <a:schemeClr val="bg1">
                    <a:lumMod val="65000"/>
                  </a:schemeClr>
                </a:solidFill>
              </a:rPr>
            </a:br>
            <a:r>
              <a:rPr lang="en-DE" sz="1200" dirty="0">
                <a:solidFill>
                  <a:schemeClr val="bg1">
                    <a:lumMod val="65000"/>
                  </a:schemeClr>
                </a:solidFill>
              </a:rPr>
              <a:t>Customer</a:t>
            </a:r>
            <a:br>
              <a:rPr lang="en-DE" sz="1200" dirty="0">
                <a:solidFill>
                  <a:schemeClr val="bg1">
                    <a:lumMod val="65000"/>
                  </a:schemeClr>
                </a:solidFill>
              </a:rPr>
            </a:br>
            <a:r>
              <a:rPr lang="en-DE" sz="1200" dirty="0">
                <a:solidFill>
                  <a:schemeClr val="bg1">
                    <a:lumMod val="65000"/>
                  </a:schemeClr>
                </a:solidFill>
              </a:rPr>
              <a:t>Segmentation</a:t>
            </a:r>
            <a:endParaRPr lang="de-DE" sz="1200" dirty="0">
              <a:solidFill>
                <a:schemeClr val="bg1">
                  <a:lumMod val="65000"/>
                </a:schemeClr>
              </a:solidFill>
            </a:endParaRPr>
          </a:p>
        </p:txBody>
      </p:sp>
      <p:sp>
        <p:nvSpPr>
          <p:cNvPr id="2" name="Hexagon 1">
            <a:extLst>
              <a:ext uri="{FF2B5EF4-FFF2-40B4-BE49-F238E27FC236}">
                <a16:creationId xmlns:a16="http://schemas.microsoft.com/office/drawing/2014/main" id="{1B2528A4-03C2-3A78-78AB-1C0A96FA4AA1}"/>
              </a:ext>
            </a:extLst>
          </p:cNvPr>
          <p:cNvSpPr/>
          <p:nvPr/>
        </p:nvSpPr>
        <p:spPr>
          <a:xfrm>
            <a:off x="6684369" y="2303718"/>
            <a:ext cx="2555582" cy="410284"/>
          </a:xfrm>
          <a:custGeom>
            <a:avLst/>
            <a:gdLst>
              <a:gd name="connsiteX0" fmla="*/ 0 w 2555582"/>
              <a:gd name="connsiteY0" fmla="*/ 205142 h 410284"/>
              <a:gd name="connsiteX1" fmla="*/ 102571 w 2555582"/>
              <a:gd name="connsiteY1" fmla="*/ 0 h 410284"/>
              <a:gd name="connsiteX2" fmla="*/ 713685 w 2555582"/>
              <a:gd name="connsiteY2" fmla="*/ 0 h 410284"/>
              <a:gd name="connsiteX3" fmla="*/ 1230782 w 2555582"/>
              <a:gd name="connsiteY3" fmla="*/ 0 h 410284"/>
              <a:gd name="connsiteX4" fmla="*/ 1865401 w 2555582"/>
              <a:gd name="connsiteY4" fmla="*/ 0 h 410284"/>
              <a:gd name="connsiteX5" fmla="*/ 2453011 w 2555582"/>
              <a:gd name="connsiteY5" fmla="*/ 0 h 410284"/>
              <a:gd name="connsiteX6" fmla="*/ 2555582 w 2555582"/>
              <a:gd name="connsiteY6" fmla="*/ 205142 h 410284"/>
              <a:gd name="connsiteX7" fmla="*/ 2453011 w 2555582"/>
              <a:gd name="connsiteY7" fmla="*/ 410284 h 410284"/>
              <a:gd name="connsiteX8" fmla="*/ 1841897 w 2555582"/>
              <a:gd name="connsiteY8" fmla="*/ 410284 h 410284"/>
              <a:gd name="connsiteX9" fmla="*/ 1324800 w 2555582"/>
              <a:gd name="connsiteY9" fmla="*/ 410284 h 410284"/>
              <a:gd name="connsiteX10" fmla="*/ 713685 w 2555582"/>
              <a:gd name="connsiteY10" fmla="*/ 410284 h 410284"/>
              <a:gd name="connsiteX11" fmla="*/ 102571 w 2555582"/>
              <a:gd name="connsiteY11" fmla="*/ 410284 h 410284"/>
              <a:gd name="connsiteX12" fmla="*/ 0 w 2555582"/>
              <a:gd name="connsiteY12" fmla="*/ 205142 h 41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55582" h="410284" fill="none" extrusionOk="0">
                <a:moveTo>
                  <a:pt x="0" y="205142"/>
                </a:moveTo>
                <a:cubicBezTo>
                  <a:pt x="20648" y="118291"/>
                  <a:pt x="91990" y="63608"/>
                  <a:pt x="102571" y="0"/>
                </a:cubicBezTo>
                <a:cubicBezTo>
                  <a:pt x="378342" y="-17186"/>
                  <a:pt x="584653" y="10021"/>
                  <a:pt x="713685" y="0"/>
                </a:cubicBezTo>
                <a:cubicBezTo>
                  <a:pt x="842717" y="-10021"/>
                  <a:pt x="1113757" y="42148"/>
                  <a:pt x="1230782" y="0"/>
                </a:cubicBezTo>
                <a:cubicBezTo>
                  <a:pt x="1347807" y="-42148"/>
                  <a:pt x="1575735" y="14864"/>
                  <a:pt x="1865401" y="0"/>
                </a:cubicBezTo>
                <a:cubicBezTo>
                  <a:pt x="2155067" y="-14864"/>
                  <a:pt x="2272310" y="32868"/>
                  <a:pt x="2453011" y="0"/>
                </a:cubicBezTo>
                <a:cubicBezTo>
                  <a:pt x="2482515" y="41559"/>
                  <a:pt x="2508367" y="145134"/>
                  <a:pt x="2555582" y="205142"/>
                </a:cubicBezTo>
                <a:cubicBezTo>
                  <a:pt x="2555941" y="261806"/>
                  <a:pt x="2485477" y="317952"/>
                  <a:pt x="2453011" y="410284"/>
                </a:cubicBezTo>
                <a:cubicBezTo>
                  <a:pt x="2285673" y="449759"/>
                  <a:pt x="1977034" y="396917"/>
                  <a:pt x="1841897" y="410284"/>
                </a:cubicBezTo>
                <a:cubicBezTo>
                  <a:pt x="1706760" y="423651"/>
                  <a:pt x="1534544" y="377136"/>
                  <a:pt x="1324800" y="410284"/>
                </a:cubicBezTo>
                <a:cubicBezTo>
                  <a:pt x="1115056" y="443432"/>
                  <a:pt x="877689" y="397988"/>
                  <a:pt x="713685" y="410284"/>
                </a:cubicBezTo>
                <a:cubicBezTo>
                  <a:pt x="549682" y="422580"/>
                  <a:pt x="302996" y="350918"/>
                  <a:pt x="102571" y="410284"/>
                </a:cubicBezTo>
                <a:cubicBezTo>
                  <a:pt x="43674" y="323282"/>
                  <a:pt x="45424" y="235760"/>
                  <a:pt x="0" y="205142"/>
                </a:cubicBezTo>
                <a:close/>
              </a:path>
              <a:path w="2555582" h="410284" stroke="0" extrusionOk="0">
                <a:moveTo>
                  <a:pt x="0" y="205142"/>
                </a:moveTo>
                <a:cubicBezTo>
                  <a:pt x="29497" y="134299"/>
                  <a:pt x="86738" y="49785"/>
                  <a:pt x="102571" y="0"/>
                </a:cubicBezTo>
                <a:cubicBezTo>
                  <a:pt x="333370" y="-63284"/>
                  <a:pt x="448067" y="20271"/>
                  <a:pt x="666677" y="0"/>
                </a:cubicBezTo>
                <a:cubicBezTo>
                  <a:pt x="885287" y="-20271"/>
                  <a:pt x="950828" y="60963"/>
                  <a:pt x="1230782" y="0"/>
                </a:cubicBezTo>
                <a:cubicBezTo>
                  <a:pt x="1510737" y="-60963"/>
                  <a:pt x="1571329" y="65608"/>
                  <a:pt x="1841897" y="0"/>
                </a:cubicBezTo>
                <a:cubicBezTo>
                  <a:pt x="2112465" y="-65608"/>
                  <a:pt x="2290674" y="45421"/>
                  <a:pt x="2453011" y="0"/>
                </a:cubicBezTo>
                <a:cubicBezTo>
                  <a:pt x="2516775" y="92579"/>
                  <a:pt x="2513871" y="122616"/>
                  <a:pt x="2555582" y="205142"/>
                </a:cubicBezTo>
                <a:cubicBezTo>
                  <a:pt x="2543350" y="274367"/>
                  <a:pt x="2476668" y="347192"/>
                  <a:pt x="2453011" y="410284"/>
                </a:cubicBezTo>
                <a:cubicBezTo>
                  <a:pt x="2262931" y="440418"/>
                  <a:pt x="2116261" y="345610"/>
                  <a:pt x="1818392" y="410284"/>
                </a:cubicBezTo>
                <a:cubicBezTo>
                  <a:pt x="1520523" y="474958"/>
                  <a:pt x="1419586" y="372076"/>
                  <a:pt x="1301295" y="410284"/>
                </a:cubicBezTo>
                <a:cubicBezTo>
                  <a:pt x="1183004" y="448492"/>
                  <a:pt x="999410" y="342493"/>
                  <a:pt x="713685" y="410284"/>
                </a:cubicBezTo>
                <a:cubicBezTo>
                  <a:pt x="427960" y="478075"/>
                  <a:pt x="398602" y="396151"/>
                  <a:pt x="102571" y="410284"/>
                </a:cubicBezTo>
                <a:cubicBezTo>
                  <a:pt x="46518" y="318697"/>
                  <a:pt x="41637" y="242191"/>
                  <a:pt x="0" y="205142"/>
                </a:cubicBezTo>
                <a:close/>
              </a:path>
            </a:pathLst>
          </a:custGeom>
          <a:solidFill>
            <a:schemeClr val="bg1">
              <a:lumMod val="95000"/>
            </a:schemeClr>
          </a:solidFill>
          <a:ln>
            <a:solidFill>
              <a:schemeClr val="bg1">
                <a:lumMod val="95000"/>
              </a:schemeClr>
            </a:solidFill>
            <a:extLst>
              <a:ext uri="{C807C97D-BFC1-408E-A445-0C87EB9F89A2}">
                <ask:lineSketchStyleProps xmlns:ask="http://schemas.microsoft.com/office/drawing/2018/sketchyshapes" sd="1563014225">
                  <a:prstGeom prst="hexagon">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DE" sz="1600" dirty="0">
                <a:ln w="0"/>
                <a:solidFill>
                  <a:schemeClr val="tx1"/>
                </a:solidFill>
                <a:effectLst>
                  <a:outerShdw blurRad="38100" dist="19050" dir="2700000" algn="tl" rotWithShape="0">
                    <a:schemeClr val="dk1">
                      <a:alpha val="40000"/>
                    </a:schemeClr>
                  </a:outerShdw>
                </a:effectLst>
              </a:rPr>
              <a:t>Sequence Prediction</a:t>
            </a:r>
            <a:endParaRPr lang="de-DE" sz="1600" dirty="0">
              <a:ln w="0"/>
              <a:solidFill>
                <a:schemeClr val="tx1"/>
              </a:solidFill>
              <a:effectLst>
                <a:outerShdw blurRad="38100" dist="19050" dir="2700000" algn="tl" rotWithShape="0">
                  <a:schemeClr val="dk1">
                    <a:alpha val="40000"/>
                  </a:schemeClr>
                </a:outerShdw>
              </a:effectLst>
            </a:endParaRPr>
          </a:p>
        </p:txBody>
      </p:sp>
      <p:sp>
        <p:nvSpPr>
          <p:cNvPr id="3" name="Text Placeholder 3">
            <a:extLst>
              <a:ext uri="{FF2B5EF4-FFF2-40B4-BE49-F238E27FC236}">
                <a16:creationId xmlns:a16="http://schemas.microsoft.com/office/drawing/2014/main" id="{0B8803B8-EF86-3D3E-8EB2-BCC754F21FE8}"/>
              </a:ext>
            </a:extLst>
          </p:cNvPr>
          <p:cNvSpPr txBox="1">
            <a:spLocks/>
          </p:cNvSpPr>
          <p:nvPr/>
        </p:nvSpPr>
        <p:spPr>
          <a:xfrm>
            <a:off x="8610600" y="6566324"/>
            <a:ext cx="5207000" cy="647402"/>
          </a:xfrm>
          <a:prstGeom prst="rect">
            <a:avLst/>
          </a:prstGeom>
        </p:spPr>
        <p:txBody>
          <a:bodyPr vert="horz" lIns="91440" tIns="45720" rIns="91440" bIns="45720" rtlCol="0">
            <a:noAutofit/>
          </a:bodyPr>
          <a:lstStyle>
            <a:lvl1pPr marL="82868" marR="0" indent="-82868" algn="l" defTabSz="699779" rtl="0" eaLnBrk="1" fontAlgn="auto" latinLnBrk="0" hangingPunct="1">
              <a:lnSpc>
                <a:spcPct val="100000"/>
              </a:lnSpc>
              <a:spcBef>
                <a:spcPts val="659"/>
              </a:spcBef>
              <a:spcAft>
                <a:spcPts val="0"/>
              </a:spcAft>
              <a:buClrTx/>
              <a:buSzTx/>
              <a:buFont typeface="Arial" panose="020B0604020202020204" pitchFamily="34" charset="0"/>
              <a:buChar char=" "/>
              <a:tabLst>
                <a:tab pos="82868" algn="l"/>
              </a:tabLst>
              <a:defRPr lang="en-US" sz="2747" b="0" kern="1200" baseline="0" dirty="0" smtClean="0">
                <a:solidFill>
                  <a:srgbClr val="4C0049"/>
                </a:solidFill>
                <a:latin typeface="+mj-lt"/>
                <a:ea typeface="+mn-ea"/>
                <a:cs typeface="+mn-cs"/>
              </a:defRPr>
            </a:lvl1pPr>
            <a:lvl2pPr marL="477585"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948626" algn="l"/>
              </a:tabLst>
              <a:defRPr lang="en-US" sz="2747" kern="1200" baseline="0" dirty="0" smtClean="0">
                <a:solidFill>
                  <a:srgbClr val="777877"/>
                </a:solidFill>
                <a:latin typeface="+mn-lt"/>
                <a:ea typeface="+mn-ea"/>
                <a:cs typeface="+mn-cs"/>
              </a:defRPr>
            </a:lvl2pPr>
            <a:lvl3pPr marL="942083" marR="0" indent="-314028" algn="l" defTabSz="699779" rtl="0" eaLnBrk="1" fontAlgn="auto" latinLnBrk="0" hangingPunct="1">
              <a:lnSpc>
                <a:spcPct val="100000"/>
              </a:lnSpc>
              <a:spcBef>
                <a:spcPts val="659"/>
              </a:spcBef>
              <a:spcAft>
                <a:spcPts val="0"/>
              </a:spcAft>
              <a:buClrTx/>
              <a:buSzTx/>
              <a:buFont typeface="Arial" panose="020B0604020202020204" pitchFamily="34" charset="0"/>
              <a:buChar char="̶"/>
              <a:tabLst>
                <a:tab pos="1576682" algn="l"/>
              </a:tabLst>
              <a:defRPr lang="en-US" sz="2747" kern="1200" dirty="0" smtClean="0">
                <a:solidFill>
                  <a:srgbClr val="777877"/>
                </a:solidFill>
                <a:latin typeface="+mn-lt"/>
                <a:ea typeface="+mn-ea"/>
                <a:cs typeface="+mn-cs"/>
              </a:defRPr>
            </a:lvl3pPr>
            <a:lvl4pPr marL="1570139" indent="-314028" algn="l" defTabSz="628056" rtl="0" eaLnBrk="1" latinLnBrk="0" hangingPunct="1">
              <a:spcBef>
                <a:spcPts val="659"/>
              </a:spcBef>
              <a:buFont typeface="Arial" panose="020B0604020202020204" pitchFamily="34" charset="0"/>
              <a:buChar char="̶"/>
              <a:defRPr lang="en-US" sz="2747" kern="1200" dirty="0" smtClean="0">
                <a:solidFill>
                  <a:srgbClr val="777877"/>
                </a:solidFill>
                <a:latin typeface="+mn-lt"/>
                <a:ea typeface="+mn-ea"/>
                <a:cs typeface="+mn-cs"/>
              </a:defRPr>
            </a:lvl4pPr>
            <a:lvl5pPr marL="2281063" indent="-396896" algn="l" defTabSz="628056" rtl="0" eaLnBrk="1" latinLnBrk="0" hangingPunct="1">
              <a:spcBef>
                <a:spcPts val="659"/>
              </a:spcBef>
              <a:buFont typeface="Arial" panose="020B0604020202020204" pitchFamily="34" charset="0"/>
              <a:buChar char="̶"/>
              <a:defRPr sz="2747" kern="1200">
                <a:solidFill>
                  <a:srgbClr val="777877"/>
                </a:solidFill>
                <a:latin typeface="+mn-lt"/>
                <a:ea typeface="+mn-ea"/>
                <a:cs typeface="+mn-cs"/>
              </a:defRPr>
            </a:lvl5pPr>
            <a:lvl6pPr marL="3454306" indent="-314028" algn="l" defTabSz="628056" rtl="0" eaLnBrk="1" latinLnBrk="0" hangingPunct="1">
              <a:spcBef>
                <a:spcPct val="20000"/>
              </a:spcBef>
              <a:buFont typeface="Arial"/>
              <a:buChar char="•"/>
              <a:defRPr sz="2747" kern="1200">
                <a:solidFill>
                  <a:schemeClr val="tx1"/>
                </a:solidFill>
                <a:latin typeface="+mn-lt"/>
                <a:ea typeface="+mn-ea"/>
                <a:cs typeface="+mn-cs"/>
              </a:defRPr>
            </a:lvl6pPr>
            <a:lvl7pPr marL="4082362" indent="-314028" algn="l" defTabSz="628056" rtl="0" eaLnBrk="1" latinLnBrk="0" hangingPunct="1">
              <a:spcBef>
                <a:spcPct val="20000"/>
              </a:spcBef>
              <a:buFont typeface="Arial"/>
              <a:buChar char="•"/>
              <a:defRPr sz="2747" kern="1200">
                <a:solidFill>
                  <a:schemeClr val="tx1"/>
                </a:solidFill>
                <a:latin typeface="+mn-lt"/>
                <a:ea typeface="+mn-ea"/>
                <a:cs typeface="+mn-cs"/>
              </a:defRPr>
            </a:lvl7pPr>
            <a:lvl8pPr marL="4710417" indent="-314028" algn="l" defTabSz="628056" rtl="0" eaLnBrk="1" latinLnBrk="0" hangingPunct="1">
              <a:spcBef>
                <a:spcPct val="20000"/>
              </a:spcBef>
              <a:buFont typeface="Arial"/>
              <a:buChar char="•"/>
              <a:defRPr sz="2747" kern="1200">
                <a:solidFill>
                  <a:schemeClr val="tx1"/>
                </a:solidFill>
                <a:latin typeface="+mn-lt"/>
                <a:ea typeface="+mn-ea"/>
                <a:cs typeface="+mn-cs"/>
              </a:defRPr>
            </a:lvl8pPr>
            <a:lvl9pPr marL="5338473" indent="-314028" algn="l" defTabSz="628056" rtl="0" eaLnBrk="1" latinLnBrk="0" hangingPunct="1">
              <a:spcBef>
                <a:spcPct val="20000"/>
              </a:spcBef>
              <a:buFont typeface="Arial"/>
              <a:buChar char="•"/>
              <a:defRPr sz="2747" kern="1200">
                <a:solidFill>
                  <a:schemeClr val="tx1"/>
                </a:solidFill>
                <a:latin typeface="+mn-lt"/>
                <a:ea typeface="+mn-ea"/>
                <a:cs typeface="+mn-cs"/>
              </a:defRPr>
            </a:lvl9pPr>
          </a:lstStyle>
          <a:p>
            <a:pPr marL="0" indent="0" algn="r">
              <a:spcBef>
                <a:spcPts val="0"/>
              </a:spcBef>
              <a:buFont typeface="Arial" panose="020B0604020202020204" pitchFamily="34" charset="0"/>
              <a:buNone/>
            </a:pPr>
            <a:r>
              <a:rPr lang="en-DE" sz="900" b="1" dirty="0">
                <a:solidFill>
                  <a:schemeClr val="tx1"/>
                </a:solidFill>
                <a:latin typeface="Calibri" panose="020F0502020204030204" pitchFamily="34" charset="0"/>
                <a:ea typeface="Calibri" panose="020F0502020204030204" pitchFamily="34" charset="0"/>
              </a:rPr>
              <a:t> </a:t>
            </a:r>
            <a:r>
              <a:rPr lang="de-DE" sz="900" b="1" dirty="0">
                <a:solidFill>
                  <a:schemeClr val="tx1"/>
                </a:solidFill>
                <a:latin typeface="Calibri" panose="020F0502020204030204" pitchFamily="34" charset="0"/>
                <a:ea typeface="Calibri" panose="020F0502020204030204" pitchFamily="34" charset="0"/>
              </a:rPr>
              <a:t>https://chatgpt.com</a:t>
            </a:r>
            <a:r>
              <a:rPr lang="en-DE" sz="900" b="1" dirty="0">
                <a:solidFill>
                  <a:schemeClr val="tx1"/>
                </a:solidFill>
                <a:latin typeface="Calibri" panose="020F0502020204030204" pitchFamily="34" charset="0"/>
                <a:ea typeface="Calibri" panose="020F0502020204030204" pitchFamily="34" charset="0"/>
              </a:rPr>
              <a:t> (GPT-4o)</a:t>
            </a:r>
          </a:p>
          <a:p>
            <a:pPr marL="0" indent="0" algn="r">
              <a:spcBef>
                <a:spcPts val="0"/>
              </a:spcBef>
              <a:buNone/>
            </a:pPr>
            <a:r>
              <a:rPr lang="de-DE" sz="900" b="1" dirty="0">
                <a:solidFill>
                  <a:schemeClr val="tx1"/>
                </a:solidFill>
                <a:latin typeface="Calibri" panose="020F0502020204030204" pitchFamily="34" charset="0"/>
                <a:ea typeface="Calibri" panose="020F0502020204030204" pitchFamily="34" charset="0"/>
              </a:rPr>
              <a:t>https://en.wikipedia.org/wiki/Machine_learning</a:t>
            </a:r>
          </a:p>
          <a:p>
            <a:pPr marL="0" indent="0" algn="r">
              <a:spcBef>
                <a:spcPts val="0"/>
              </a:spcBef>
              <a:buFont typeface="Arial" panose="020B0604020202020204" pitchFamily="34" charset="0"/>
              <a:buNone/>
            </a:pPr>
            <a:r>
              <a:rPr lang="de-DE" sz="900" b="1" dirty="0">
                <a:solidFill>
                  <a:schemeClr val="tx1"/>
                </a:solidFill>
                <a:latin typeface="Calibri" panose="020F0502020204030204" pitchFamily="34" charset="0"/>
                <a:ea typeface="Calibri" panose="020F0502020204030204" pitchFamily="34" charset="0"/>
              </a:rPr>
              <a:t>https://machinelearningmastery.com</a:t>
            </a:r>
            <a:endParaRPr lang="en-DE" sz="900" b="1" dirty="0">
              <a:solidFill>
                <a:schemeClr val="tx1"/>
              </a:solidFill>
              <a:latin typeface="Calibri" panose="020F0502020204030204" pitchFamily="34" charset="0"/>
              <a:ea typeface="Calibri" panose="020F0502020204030204" pitchFamily="34" charset="0"/>
            </a:endParaRPr>
          </a:p>
          <a:p>
            <a:pPr marL="0" indent="0" algn="r">
              <a:spcBef>
                <a:spcPts val="0"/>
              </a:spcBef>
              <a:buFont typeface="Arial" panose="020B0604020202020204" pitchFamily="34" charset="0"/>
              <a:buNone/>
            </a:pPr>
            <a:r>
              <a:rPr lang="de-DE" sz="900" b="1" dirty="0">
                <a:solidFill>
                  <a:schemeClr val="tx1"/>
                </a:solidFill>
                <a:latin typeface="Calibri" panose="020F0502020204030204" pitchFamily="34" charset="0"/>
                <a:ea typeface="Calibri" panose="020F0502020204030204" pitchFamily="34" charset="0"/>
              </a:rPr>
              <a:t>https://online.stanford.edu/courses/soe-ymls-machine-learning-specialization</a:t>
            </a:r>
            <a:endParaRPr lang="en-DE" sz="900" b="1" dirty="0">
              <a:solidFill>
                <a:schemeClr val="tx1"/>
              </a:solidFill>
              <a:latin typeface="Calibri" panose="020F0502020204030204" pitchFamily="34" charset="0"/>
              <a:ea typeface="Calibri" panose="020F0502020204030204" pitchFamily="34" charset="0"/>
            </a:endParaRPr>
          </a:p>
          <a:p>
            <a:pPr marL="0" indent="0" algn="r">
              <a:spcBef>
                <a:spcPts val="0"/>
              </a:spcBef>
              <a:buFont typeface="Arial" panose="020B0604020202020204" pitchFamily="34" charset="0"/>
              <a:buNone/>
            </a:pPr>
            <a:r>
              <a:rPr lang="de-DE" sz="900" b="1" dirty="0">
                <a:solidFill>
                  <a:schemeClr val="tx1"/>
                </a:solidFill>
                <a:latin typeface="Calibri" panose="020F0502020204030204" pitchFamily="34" charset="0"/>
                <a:ea typeface="Calibri" panose="020F0502020204030204" pitchFamily="34" charset="0"/>
              </a:rPr>
              <a:t>https://machinelearningmastery.com/tips-for-choosing-the-right-machine-learning-model-for-your-data</a:t>
            </a:r>
            <a:endParaRPr lang="en-DE" sz="900" b="1" dirty="0">
              <a:solidFill>
                <a:schemeClr val="tx1"/>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217611244"/>
      </p:ext>
    </p:extLst>
  </p:cSld>
  <p:clrMapOvr>
    <a:masterClrMapping/>
  </p:clrMapOvr>
</p:sld>
</file>

<file path=ppt/theme/theme1.xml><?xml version="1.0" encoding="utf-8"?>
<a:theme xmlns:a="http://schemas.openxmlformats.org/drawingml/2006/main" name="Custom Design">
  <a:themeElements>
    <a:clrScheme name="Custom 2">
      <a:dk1>
        <a:srgbClr val="3A0038"/>
      </a:dk1>
      <a:lt1>
        <a:sysClr val="window" lastClr="FFFFFF"/>
      </a:lt1>
      <a:dk2>
        <a:srgbClr val="764010"/>
      </a:dk2>
      <a:lt2>
        <a:srgbClr val="E1D0B6"/>
      </a:lt2>
      <a:accent1>
        <a:srgbClr val="777877"/>
      </a:accent1>
      <a:accent2>
        <a:srgbClr val="474847"/>
      </a:accent2>
      <a:accent3>
        <a:srgbClr val="272827"/>
      </a:accent3>
      <a:accent4>
        <a:srgbClr val="995B0C"/>
      </a:accent4>
      <a:accent5>
        <a:srgbClr val="FFFFFE"/>
      </a:accent5>
      <a:accent6>
        <a:srgbClr val="FFFFFE"/>
      </a:accent6>
      <a:hlink>
        <a:srgbClr val="3265A2"/>
      </a:hlink>
      <a:folHlink>
        <a:srgbClr val="6C3E7E"/>
      </a:folHlink>
    </a:clrScheme>
    <a:fontScheme name="Master Tit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B544FB80-D94C-E14A-A73F-71E4DEBF937C}" vid="{A5889E7F-CC2D-184A-B378-D0B26B69AC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7622</Words>
  <Application>Microsoft Office PowerPoint</Application>
  <PresentationFormat>Custom</PresentationFormat>
  <Paragraphs>1387</Paragraphs>
  <Slides>56</Slides>
  <Notes>36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-apple-system</vt:lpstr>
      <vt:lpstr>Aptos Narrow</vt:lpstr>
      <vt:lpstr>Arial</vt:lpstr>
      <vt:lpstr>Arial Unicode MS</vt:lpstr>
      <vt:lpstr>Calibri</vt:lpstr>
      <vt:lpstr>Humnst777 BT</vt:lpstr>
      <vt:lpstr>Symbol</vt:lpstr>
      <vt:lpstr>Wingdings</vt:lpstr>
      <vt:lpstr>Custom Design</vt:lpstr>
      <vt:lpstr>Machine Learning for Hydrology and Water Quality Assessments: Using Random Forest for Spatial Extrapolation of Streamflow Metrics</vt:lpstr>
      <vt:lpstr>Content</vt:lpstr>
      <vt:lpstr>Introduction</vt:lpstr>
      <vt:lpstr>Content</vt:lpstr>
      <vt:lpstr>Machine Learning - Definition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vt:lpstr>
      <vt:lpstr>Random Forest – Training Dataset</vt:lpstr>
      <vt:lpstr>Random Forest – Training Dataset</vt:lpstr>
      <vt:lpstr>Random Forest – Training Dataset</vt:lpstr>
      <vt:lpstr>Random Forest – Bootstrapping </vt:lpstr>
      <vt:lpstr>Random Forest – Splitting</vt:lpstr>
      <vt:lpstr>Random Forest – Completing one Tree</vt:lpstr>
      <vt:lpstr>Random Forest – Fitting Multiple Trees </vt:lpstr>
      <vt:lpstr>Random Forest – Prediction</vt:lpstr>
      <vt:lpstr>Random Forest – Regression Prediction</vt:lpstr>
      <vt:lpstr>Random Forest – Regression Prediction Extrapolation</vt:lpstr>
      <vt:lpstr>Random Forest – Regression Prediction Extrapolation</vt:lpstr>
      <vt:lpstr>Random Forest – Testing</vt:lpstr>
      <vt:lpstr>Random Forest: Pros and Cons</vt:lpstr>
      <vt:lpstr>Content</vt:lpstr>
      <vt:lpstr>Aquatic Exposure Assessment for Pesticide Use</vt:lpstr>
      <vt:lpstr>Content</vt:lpstr>
      <vt:lpstr>Target Variable Processing: Streamflow Metrics</vt:lpstr>
      <vt:lpstr>Target Variable Processing: Streamflow Metrics</vt:lpstr>
      <vt:lpstr>Explanatory Variable Processing</vt:lpstr>
      <vt:lpstr>Explanatory Variable Processing</vt:lpstr>
      <vt:lpstr>Explanatory Variable Processing</vt:lpstr>
      <vt:lpstr>The Resulting Training and Testing Dataset</vt:lpstr>
      <vt:lpstr>The Prediction Dataset</vt:lpstr>
      <vt:lpstr>Content</vt:lpstr>
      <vt:lpstr>Random Forest Regression: Training Phase</vt:lpstr>
      <vt:lpstr>Content</vt:lpstr>
      <vt:lpstr>Streamflow Model Validation</vt:lpstr>
      <vt:lpstr>Content</vt:lpstr>
      <vt:lpstr>Variable Importance</vt:lpstr>
      <vt:lpstr>Random Forest Regression: Prediction Phase</vt:lpstr>
      <vt:lpstr>Content</vt:lpstr>
      <vt:lpstr>Take-Home-Messages</vt:lpstr>
      <vt:lpstr>Take-Home-Messages</vt:lpstr>
      <vt:lpstr>Content</vt:lpstr>
      <vt:lpstr>Code Example Available for Download</vt:lpstr>
      <vt:lpstr>Sensitivity Test Results</vt:lpstr>
      <vt:lpstr>Variable Importance Results</vt:lpstr>
      <vt:lpstr>PowerPoint Presentation</vt:lpstr>
      <vt:lpstr>Content</vt:lpstr>
      <vt:lpstr>PowerPoint Presentation</vt:lpstr>
      <vt:lpstr>Random Forest – Hyperparameters </vt:lpstr>
      <vt:lpstr>General Note on Streamflow Predictions with Models</vt:lpstr>
      <vt:lpstr>scikit-learn – Random Forest Regression kwarg’s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Resolution SWAT Modeling of TFA Concentrations for the Funne Catchment</dc:title>
  <dc:creator>Hendrik Rathjens</dc:creator>
  <cp:lastModifiedBy>Jens Kiesel</cp:lastModifiedBy>
  <cp:revision>486</cp:revision>
  <dcterms:created xsi:type="dcterms:W3CDTF">2021-02-16T10:29:42Z</dcterms:created>
  <dcterms:modified xsi:type="dcterms:W3CDTF">2024-07-17T11:30:10Z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f850223-87a8-40c3-9eb2-432606efca2a_Enabled">
    <vt:lpwstr>True</vt:lpwstr>
  </property>
  <property fmtid="{D5CDD505-2E9C-101B-9397-08002B2CF9AE}" pid="3" name="MSIP_Label_7f850223-87a8-40c3-9eb2-432606efca2a_SiteId">
    <vt:lpwstr>fcb2b37b-5da0-466b-9b83-0014b67a7c78</vt:lpwstr>
  </property>
  <property fmtid="{D5CDD505-2E9C-101B-9397-08002B2CF9AE}" pid="4" name="MSIP_Label_7f850223-87a8-40c3-9eb2-432606efca2a_Owner">
    <vt:lpwstr>gerald.reinken@bayer.com</vt:lpwstr>
  </property>
  <property fmtid="{D5CDD505-2E9C-101B-9397-08002B2CF9AE}" pid="5" name="MSIP_Label_7f850223-87a8-40c3-9eb2-432606efca2a_SetDate">
    <vt:lpwstr>2021-03-02T16:06:36.7165223Z</vt:lpwstr>
  </property>
  <property fmtid="{D5CDD505-2E9C-101B-9397-08002B2CF9AE}" pid="6" name="MSIP_Label_7f850223-87a8-40c3-9eb2-432606efca2a_Name">
    <vt:lpwstr>NO CLASSIFICATION</vt:lpwstr>
  </property>
  <property fmtid="{D5CDD505-2E9C-101B-9397-08002B2CF9AE}" pid="7" name="MSIP_Label_7f850223-87a8-40c3-9eb2-432606efca2a_Application">
    <vt:lpwstr>Microsoft Azure Information Protection</vt:lpwstr>
  </property>
  <property fmtid="{D5CDD505-2E9C-101B-9397-08002B2CF9AE}" pid="8" name="MSIP_Label_7f850223-87a8-40c3-9eb2-432606efca2a_Extended_MSFT_Method">
    <vt:lpwstr>Automatic</vt:lpwstr>
  </property>
  <property fmtid="{D5CDD505-2E9C-101B-9397-08002B2CF9AE}" pid="9" name="Sensitivity">
    <vt:lpwstr>NO CLASSIFICATION</vt:lpwstr>
  </property>
</Properties>
</file>